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4" r:id="rId5"/>
    <p:sldId id="265" r:id="rId6"/>
    <p:sldId id="263" r:id="rId7"/>
    <p:sldId id="269" r:id="rId8"/>
    <p:sldId id="268" r:id="rId9"/>
    <p:sldId id="267" r:id="rId10"/>
    <p:sldId id="262" r:id="rId11"/>
    <p:sldId id="261" r:id="rId12"/>
    <p:sldId id="259" r:id="rId13"/>
    <p:sldId id="270" r:id="rId14"/>
    <p:sldId id="271" r:id="rId15"/>
    <p:sldId id="260" r:id="rId16"/>
    <p:sldId id="272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FC3E4-54A2-4DF9-8583-673DD35A5BEE}" type="datetimeFigureOut">
              <a:rPr lang="ru-RU"/>
              <a:pPr>
                <a:defRPr/>
              </a:pPr>
              <a:t>14.02.2016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F63F0-887A-444C-BCCB-53F2870CC1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A07B5-E66F-405C-AE33-642378D049FD}" type="datetimeFigureOut">
              <a:rPr lang="ru-RU"/>
              <a:pPr>
                <a:defRPr/>
              </a:pPr>
              <a:t>14.02.2016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E4DEE-0CB5-47DA-B28E-737335D970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Admin\Рабочий стол\Рисунок12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7"/>
          <p:cNvSpPr/>
          <p:nvPr userDrawn="1"/>
        </p:nvSpPr>
        <p:spPr>
          <a:xfrm>
            <a:off x="7286625" y="6627813"/>
            <a:ext cx="1277938" cy="230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ru-RU" sz="900" dirty="0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atyana</a:t>
            </a:r>
            <a:r>
              <a:rPr lang="en-US" sz="900" dirty="0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L</a:t>
            </a:r>
            <a:r>
              <a:rPr lang="ru-RU" sz="900" dirty="0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atesheva</a:t>
            </a:r>
            <a:endParaRPr lang="ru-RU" sz="9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9A729-80C7-443B-B5F9-3057DB2DB03A}" type="datetimeFigureOut">
              <a:rPr lang="ru-RU"/>
              <a:pPr>
                <a:defRPr/>
              </a:pPr>
              <a:t>14.02.2016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6CEFD-DE24-47D4-8732-6E5043207E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FAD87-940E-4A24-8CFD-983F38F68735}" type="datetimeFigureOut">
              <a:rPr lang="ru-RU"/>
              <a:pPr>
                <a:defRPr/>
              </a:pPr>
              <a:t>14.02.2016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9CA8C-3EA6-4567-B804-1A8529741A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EF9AD-DE7C-45D0-8605-8936122984C8}" type="datetimeFigureOut">
              <a:rPr lang="ru-RU"/>
              <a:pPr>
                <a:defRPr/>
              </a:pPr>
              <a:t>14.02.2016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C28D3-E28D-4394-8D9F-ABB2150582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E914A-250C-4AC6-B2B0-EE1BD6C08A8E}" type="datetimeFigureOut">
              <a:rPr lang="ru-RU"/>
              <a:pPr>
                <a:defRPr/>
              </a:pPr>
              <a:t>14.02.2016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63D61-E32D-4318-A8C1-0D84204D18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B3D9E-DB6F-475F-9DE4-3189703C365B}" type="datetimeFigureOut">
              <a:rPr lang="ru-RU"/>
              <a:pPr>
                <a:defRPr/>
              </a:pPr>
              <a:t>14.02.2016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D449C-31FA-4B20-8635-D9D351301F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D69B1-3165-43F4-B0C3-B5241DA015EA}" type="datetimeFigureOut">
              <a:rPr lang="ru-RU"/>
              <a:pPr>
                <a:defRPr/>
              </a:pPr>
              <a:t>14.02.2016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6892B-7C37-47F8-8FA6-DD62152342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239FA-785E-4379-AF7C-129FA6FB60DA}" type="datetimeFigureOut">
              <a:rPr lang="ru-RU"/>
              <a:pPr>
                <a:defRPr/>
              </a:pPr>
              <a:t>14.02.2016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B7E0E-F0F4-4119-9E8D-643DA19BA7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8FE20-9DA6-4D5B-81C5-3932519D3112}" type="datetimeFigureOut">
              <a:rPr lang="ru-RU"/>
              <a:pPr>
                <a:defRPr/>
              </a:pPr>
              <a:t>14.02.2016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8B7D-2D2F-4C3E-BF9A-3D1EFB020F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6CBD12-BD05-4042-A504-DB1023B99B72}" type="datetimeFigureOut">
              <a:rPr lang="ru-RU"/>
              <a:pPr>
                <a:defRPr/>
              </a:pPr>
              <a:t>14.02.2016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6D004F-856C-44F4-8C57-00DFD58C04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31" name="Picture 2" descr="C:\Documents and Settings\Admin\Рабочий стол\Рисунок11.jp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7643813" y="6627813"/>
            <a:ext cx="150018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ru-RU" sz="900" dirty="0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atyana</a:t>
            </a:r>
            <a:r>
              <a:rPr lang="en-US" sz="900" dirty="0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L</a:t>
            </a:r>
            <a:r>
              <a:rPr lang="ru-RU" sz="900" dirty="0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atesheva</a:t>
            </a:r>
            <a:endParaRPr lang="ru-RU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8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ebdiana.ru/dom-i-semya/rukodelie/2926-topiariy-iz-sizalya.html" TargetMode="External"/><Relationship Id="rId2" Type="http://schemas.openxmlformats.org/officeDocument/2006/relationships/hyperlink" Target="http://womanadvice.ru/topiariy-iz-sizalya-master-klas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ma-dela.ru/topiarijj-iz-sizaly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WordArt 3"/>
          <p:cNvSpPr>
            <a:spLocks noChangeArrowheads="1" noChangeShapeType="1" noTextEdit="1"/>
          </p:cNvSpPr>
          <p:nvPr/>
        </p:nvSpPr>
        <p:spPr bwMode="auto">
          <a:xfrm>
            <a:off x="2124075" y="1484313"/>
            <a:ext cx="496887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Мастер-класс</a:t>
            </a:r>
          </a:p>
        </p:txBody>
      </p:sp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870075" y="2530475"/>
            <a:ext cx="5589588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 b="1">
                <a:solidFill>
                  <a:srgbClr val="990000"/>
                </a:solidFill>
                <a:latin typeface="Monotype Corsiva" pitchFamily="66" charset="0"/>
              </a:rPr>
              <a:t>Создание Топиария </a:t>
            </a:r>
          </a:p>
          <a:p>
            <a:pPr algn="ctr"/>
            <a:r>
              <a:rPr lang="ru-RU" sz="4400" b="1">
                <a:solidFill>
                  <a:srgbClr val="990000"/>
                </a:solidFill>
                <a:latin typeface="Monotype Corsiva" pitchFamily="66" charset="0"/>
              </a:rPr>
              <a:t>из натурального волокна-</a:t>
            </a:r>
          </a:p>
          <a:p>
            <a:pPr algn="ctr"/>
            <a:r>
              <a:rPr lang="ru-RU" sz="4400" b="1">
                <a:solidFill>
                  <a:srgbClr val="990000"/>
                </a:solidFill>
                <a:latin typeface="Monotype Corsiva" pitchFamily="66" charset="0"/>
              </a:rPr>
              <a:t>сизаля.</a:t>
            </a:r>
          </a:p>
          <a:p>
            <a:pPr algn="ctr"/>
            <a:r>
              <a:rPr lang="ru-RU" sz="2000" b="1">
                <a:latin typeface="Monotype Corsiva" pitchFamily="66" charset="0"/>
              </a:rPr>
              <a:t>Материал подготовили: воспитатель МКДОУ </a:t>
            </a:r>
          </a:p>
          <a:p>
            <a:pPr algn="ctr"/>
            <a:r>
              <a:rPr lang="ru-RU" sz="2000" b="1">
                <a:latin typeface="Monotype Corsiva" pitchFamily="66" charset="0"/>
              </a:rPr>
              <a:t>«Детский сад «Колокольчик»</a:t>
            </a:r>
          </a:p>
          <a:p>
            <a:pPr algn="ctr"/>
            <a:r>
              <a:rPr lang="ru-RU" sz="2000" b="1">
                <a:latin typeface="Monotype Corsiva" pitchFamily="66" charset="0"/>
              </a:rPr>
              <a:t>Максутова Н.С.</a:t>
            </a:r>
          </a:p>
          <a:p>
            <a:pPr algn="ctr"/>
            <a:endParaRPr lang="ru-RU" sz="2000" b="1">
              <a:latin typeface="Monotype Corsiva" pitchFamily="66" charset="0"/>
            </a:endParaRPr>
          </a:p>
          <a:p>
            <a:pPr algn="ctr"/>
            <a:endParaRPr lang="ru-RU" sz="2000">
              <a:latin typeface="Monotype Corsiva" pitchFamily="66" charset="0"/>
            </a:endParaRPr>
          </a:p>
          <a:p>
            <a:pPr algn="ctr"/>
            <a:r>
              <a:rPr lang="ru-RU" sz="2000">
                <a:latin typeface="Monotype Corsiva" pitchFamily="66" charset="0"/>
              </a:rPr>
              <a:t>Сухиничи, 2016 г.</a:t>
            </a:r>
          </a:p>
        </p:txBody>
      </p:sp>
      <p:pic>
        <p:nvPicPr>
          <p:cNvPr id="12291" name="Picture 9" descr="10705_c156f551dc7666639682253f3b5f18f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333375"/>
            <a:ext cx="15113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1" descr="100_3135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2205038"/>
            <a:ext cx="1641475" cy="2187575"/>
          </a:xfrm>
        </p:spPr>
      </p:pic>
      <p:pic>
        <p:nvPicPr>
          <p:cNvPr id="12293" name="Picture 12" descr="Vlinder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333375"/>
            <a:ext cx="43053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3" descr="topiari-sizal-serze-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98003">
            <a:off x="7502525" y="2768600"/>
            <a:ext cx="142081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8"/>
          <p:cNvSpPr>
            <a:spLocks noChangeArrowheads="1"/>
          </p:cNvSpPr>
          <p:nvPr/>
        </p:nvSpPr>
        <p:spPr bwMode="auto">
          <a:xfrm>
            <a:off x="1258888" y="908050"/>
            <a:ext cx="2860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/>
              <a:t>Теперь берем алебастр. </a:t>
            </a:r>
          </a:p>
        </p:txBody>
      </p:sp>
      <p:pic>
        <p:nvPicPr>
          <p:cNvPr id="21506" name="Picture 9" descr="1451120793_4_750x562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557338"/>
            <a:ext cx="4038600" cy="3025775"/>
          </a:xfrm>
        </p:spPr>
      </p:pic>
      <p:sp>
        <p:nvSpPr>
          <p:cNvPr id="21507" name="Rectangle 10"/>
          <p:cNvSpPr>
            <a:spLocks noChangeArrowheads="1"/>
          </p:cNvSpPr>
          <p:nvPr/>
        </p:nvSpPr>
        <p:spPr bwMode="auto">
          <a:xfrm>
            <a:off x="3995738" y="908050"/>
            <a:ext cx="4887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/>
              <a:t>Разводим водой до консистенции сметаны. </a:t>
            </a:r>
          </a:p>
        </p:txBody>
      </p:sp>
      <p:pic>
        <p:nvPicPr>
          <p:cNvPr id="21508" name="Picture 11" descr="10705_be3f201da387ece5f08650b84d3aa86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932363" y="1392238"/>
            <a:ext cx="3192462" cy="2393950"/>
          </a:xfrm>
        </p:spPr>
      </p:pic>
      <p:sp>
        <p:nvSpPr>
          <p:cNvPr id="21509" name="Rectangle 12"/>
          <p:cNvSpPr>
            <a:spLocks noChangeArrowheads="1"/>
          </p:cNvSpPr>
          <p:nvPr/>
        </p:nvSpPr>
        <p:spPr bwMode="auto">
          <a:xfrm>
            <a:off x="1042988" y="6237288"/>
            <a:ext cx="5445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/>
              <a:t>Заливаем в горшок и вставляем нашу заготовку. </a:t>
            </a:r>
          </a:p>
        </p:txBody>
      </p:sp>
      <p:pic>
        <p:nvPicPr>
          <p:cNvPr id="21510" name="Picture 13" descr="10705_8dc2f168ef65e71b19c71d099ff016a5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716463" y="3429000"/>
            <a:ext cx="2106612" cy="280828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ChangeArrowheads="1"/>
          </p:cNvSpPr>
          <p:nvPr/>
        </p:nvSpPr>
        <p:spPr bwMode="auto">
          <a:xfrm>
            <a:off x="539750" y="412750"/>
            <a:ext cx="6330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/>
              <a:t>Ждем пока масса затвердеет (примерно 10-20</a:t>
            </a:r>
          </a:p>
          <a:p>
            <a:pPr algn="just"/>
            <a:r>
              <a:rPr lang="ru-RU"/>
              <a:t> минут).Берем декоративные фрукты, цветы, зерна кофе,</a:t>
            </a:r>
          </a:p>
          <a:p>
            <a:pPr algn="just"/>
            <a:r>
              <a:rPr lang="ru-RU"/>
              <a:t>ракушки, орехи, сухофрукты и приклеиваем на дерево. </a:t>
            </a:r>
          </a:p>
        </p:txBody>
      </p:sp>
      <p:pic>
        <p:nvPicPr>
          <p:cNvPr id="22530" name="Picture 8" descr="10705_c156f551dc7666639682253f3b5f18f8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557338"/>
            <a:ext cx="2613025" cy="3484562"/>
          </a:xfrm>
        </p:spPr>
      </p:pic>
      <p:pic>
        <p:nvPicPr>
          <p:cNvPr id="22531" name="Picture 9" descr="7e423908461-tsvety-floristika-topiaarii-slivochno-orehovyj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25" y="1412875"/>
            <a:ext cx="2970213" cy="3960813"/>
          </a:xfrm>
        </p:spPr>
      </p:pic>
      <p:pic>
        <p:nvPicPr>
          <p:cNvPr id="22532" name="Picture 10" descr="100_31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2565400"/>
            <a:ext cx="284797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6"/>
          <p:cNvSpPr>
            <a:spLocks noChangeArrowheads="1"/>
          </p:cNvSpPr>
          <p:nvPr/>
        </p:nvSpPr>
        <p:spPr bwMode="auto">
          <a:xfrm>
            <a:off x="719138" y="476250"/>
            <a:ext cx="84248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Теперь на затвердевшую поверхность приклеиваем сначала слой светлой сизали, а затем сизаль зеленого цвета. И декорируем так как вам подскажет ваша фантазия.</a:t>
            </a:r>
          </a:p>
        </p:txBody>
      </p:sp>
      <p:pic>
        <p:nvPicPr>
          <p:cNvPr id="23554" name="Picture 11" descr="10705_5c9da222631d0b7581ea1f5076f0f933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24300" y="3284538"/>
            <a:ext cx="4038600" cy="3028950"/>
          </a:xfrm>
        </p:spPr>
      </p:pic>
      <p:pic>
        <p:nvPicPr>
          <p:cNvPr id="23555" name="Picture 14" descr="100_313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55650" y="1484313"/>
            <a:ext cx="4321175" cy="3241675"/>
          </a:xfrm>
        </p:spPr>
      </p:pic>
      <p:pic>
        <p:nvPicPr>
          <p:cNvPr id="23556" name="Picture 16" descr="Vlinder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700213"/>
            <a:ext cx="15525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9" descr="10705_df03d33cf9c0dc6d10aa8ef38191776a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04813"/>
            <a:ext cx="2754312" cy="3671887"/>
          </a:xfrm>
        </p:spPr>
      </p:pic>
      <p:pic>
        <p:nvPicPr>
          <p:cNvPr id="24578" name="Picture 10" descr="10705_77ef9f0b8a397081b79e8f20bab9fc58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708400" y="404813"/>
            <a:ext cx="2592388" cy="3455987"/>
          </a:xfrm>
        </p:spPr>
      </p:pic>
      <p:pic>
        <p:nvPicPr>
          <p:cNvPr id="24579" name="Picture 11" descr="10705_c59478bde14a9c84936f46f5b654a0ed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051050" y="3429000"/>
            <a:ext cx="2162175" cy="2881313"/>
          </a:xfrm>
        </p:spPr>
      </p:pic>
      <p:pic>
        <p:nvPicPr>
          <p:cNvPr id="24580" name="Picture 12" descr="10705_c62a3ed1ed4ca753ad4ff0a84daf01a7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6372225" y="1628775"/>
            <a:ext cx="2430463" cy="3240088"/>
          </a:xfrm>
        </p:spPr>
      </p:pic>
      <p:pic>
        <p:nvPicPr>
          <p:cNvPr id="24581" name="Picture 13" descr="cat2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538" y="4365625"/>
            <a:ext cx="17145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4" descr="Vlinder1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8125" y="333375"/>
            <a:ext cx="15525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ChangeArrowheads="1"/>
          </p:cNvSpPr>
          <p:nvPr/>
        </p:nvSpPr>
        <p:spPr bwMode="auto">
          <a:xfrm>
            <a:off x="539750" y="620713"/>
            <a:ext cx="8208963" cy="1922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r>
              <a:rPr lang="ru-RU"/>
              <a:t>Ухаживать за топиарием достаточно просто. Стоит лишь изредка удалять пыль, сдув ее с помощью обычного фена.</a:t>
            </a:r>
            <a:br>
              <a:rPr lang="ru-RU"/>
            </a:br>
            <a:r>
              <a:rPr lang="ru-RU"/>
              <a:t>Изготовление топиария отлично подойдет для </a:t>
            </a:r>
            <a:r>
              <a:rPr lang="ru-RU" i="1"/>
              <a:t>начинающих "рукодельниц"</a:t>
            </a:r>
            <a:r>
              <a:rPr lang="ru-RU"/>
              <a:t>, так как, для его создания не потребуется много времени и усилий. Вы всегда сможете создать топиарий для вашего интерьера, а так же он будет замечательным подарком для ваших близких. </a:t>
            </a:r>
          </a:p>
          <a:p>
            <a:r>
              <a:rPr lang="ru-RU" b="1" i="1"/>
              <a:t>Желаем всем только удачи и творческих успехов!!!</a:t>
            </a:r>
            <a:r>
              <a:rPr lang="ru-RU"/>
              <a:t> </a:t>
            </a:r>
          </a:p>
        </p:txBody>
      </p:sp>
      <p:pic>
        <p:nvPicPr>
          <p:cNvPr id="25602" name="Picture 7" descr="100_3136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2781300"/>
            <a:ext cx="4537075" cy="3402013"/>
          </a:xfrm>
        </p:spPr>
      </p:pic>
      <p:pic>
        <p:nvPicPr>
          <p:cNvPr id="25603" name="Picture 9" descr="100_31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04102">
            <a:off x="4787900" y="3284538"/>
            <a:ext cx="22145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10" descr="mensen_jongen_geeft_pot_bl_wate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2636838"/>
            <a:ext cx="17557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4643438" cy="4565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b="1" i="1" smtClean="0"/>
              <a:t>Топиарий - какое слово,</a:t>
            </a:r>
            <a:br>
              <a:rPr lang="ru-RU" sz="1800" b="1" i="1" smtClean="0"/>
            </a:br>
            <a:r>
              <a:rPr lang="ru-RU" sz="1800" b="1" i="1" smtClean="0"/>
              <a:t>Топиарий - какой мотив!</a:t>
            </a:r>
            <a:br>
              <a:rPr lang="ru-RU" sz="1800" b="1" i="1" smtClean="0"/>
            </a:br>
            <a:r>
              <a:rPr lang="ru-RU" sz="1800" b="1" i="1" smtClean="0"/>
              <a:t>Под расцвеченным абажуром</a:t>
            </a:r>
            <a:br>
              <a:rPr lang="ru-RU" sz="1800" b="1" i="1" smtClean="0"/>
            </a:br>
            <a:r>
              <a:rPr lang="ru-RU" sz="1800" b="1" i="1" smtClean="0"/>
              <a:t>Рукотворное счастье стоит.</a:t>
            </a:r>
            <a:br>
              <a:rPr lang="ru-RU" sz="1800" b="1" i="1" smtClean="0"/>
            </a:br>
            <a:r>
              <a:rPr lang="ru-RU" sz="1800" b="1" i="1" smtClean="0"/>
              <a:t>За окном - то метель, то вьюга,</a:t>
            </a:r>
            <a:br>
              <a:rPr lang="ru-RU" sz="1800" b="1" i="1" smtClean="0"/>
            </a:br>
            <a:r>
              <a:rPr lang="ru-RU" sz="1800" b="1" i="1" smtClean="0"/>
              <a:t>За окном - ошалели снега,</a:t>
            </a:r>
            <a:br>
              <a:rPr lang="ru-RU" sz="1800" b="1" i="1" smtClean="0"/>
            </a:br>
            <a:r>
              <a:rPr lang="ru-RU" sz="1800" b="1" i="1" smtClean="0"/>
              <a:t>В тихих паузах непогоды</a:t>
            </a:r>
            <a:br>
              <a:rPr lang="ru-RU" sz="1800" b="1" i="1" smtClean="0"/>
            </a:br>
            <a:r>
              <a:rPr lang="ru-RU" sz="1800" b="1" i="1" smtClean="0"/>
              <a:t>Одинокая смотрит звезда.</a:t>
            </a:r>
            <a:br>
              <a:rPr lang="ru-RU" sz="1800" b="1" i="1" smtClean="0"/>
            </a:br>
            <a:r>
              <a:rPr lang="ru-RU" sz="1800" b="1" i="1" smtClean="0"/>
              <a:t>Топиарий - волшебное слово,</a:t>
            </a:r>
            <a:br>
              <a:rPr lang="ru-RU" sz="1800" b="1" i="1" smtClean="0"/>
            </a:br>
            <a:r>
              <a:rPr lang="ru-RU" sz="1800" b="1" i="1" smtClean="0"/>
              <a:t>Притяни моё счастье ко мне.</a:t>
            </a:r>
            <a:br>
              <a:rPr lang="ru-RU" sz="1800" b="1" i="1" smtClean="0"/>
            </a:br>
            <a:r>
              <a:rPr lang="ru-RU" sz="1800" b="1" i="1" smtClean="0"/>
              <a:t>Ствол изогнутый с круглою кроной</a:t>
            </a:r>
            <a:br>
              <a:rPr lang="ru-RU" sz="1800" b="1" i="1" smtClean="0"/>
            </a:br>
            <a:r>
              <a:rPr lang="ru-RU" sz="1800" b="1" i="1" smtClean="0"/>
              <a:t>На моём расцветает окне.</a:t>
            </a:r>
            <a:br>
              <a:rPr lang="ru-RU" sz="1800" b="1" i="1" smtClean="0"/>
            </a:br>
            <a:r>
              <a:rPr lang="ru-RU" sz="1800" b="1" i="1" smtClean="0"/>
              <a:t>Топиарий - как символ надежды.</a:t>
            </a:r>
            <a:br>
              <a:rPr lang="ru-RU" sz="1800" b="1" i="1" smtClean="0"/>
            </a:br>
            <a:r>
              <a:rPr lang="ru-RU" sz="1800" b="1" i="1" smtClean="0"/>
              <a:t>Яркой бабочкой счастье впорхнет.</a:t>
            </a:r>
            <a:br>
              <a:rPr lang="ru-RU" sz="1800" b="1" i="1" smtClean="0"/>
            </a:br>
            <a:r>
              <a:rPr lang="ru-RU" sz="1800" b="1" i="1" smtClean="0"/>
              <a:t>И устроится в доме как прежде,</a:t>
            </a:r>
            <a:br>
              <a:rPr lang="ru-RU" sz="1800" b="1" i="1" smtClean="0"/>
            </a:br>
            <a:r>
              <a:rPr lang="ru-RU" sz="1800" b="1" i="1" smtClean="0"/>
              <a:t>И, быть может, уже не уйдёт.</a:t>
            </a:r>
            <a:r>
              <a:rPr lang="ru-RU" sz="1800" smtClean="0"/>
              <a:t> </a:t>
            </a:r>
          </a:p>
        </p:txBody>
      </p:sp>
      <p:sp>
        <p:nvSpPr>
          <p:cNvPr id="26626" name="WordArt 4"/>
          <p:cNvSpPr>
            <a:spLocks noChangeArrowheads="1" noChangeShapeType="1" noTextEdit="1"/>
          </p:cNvSpPr>
          <p:nvPr/>
        </p:nvSpPr>
        <p:spPr bwMode="auto">
          <a:xfrm>
            <a:off x="1763713" y="692150"/>
            <a:ext cx="662463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Спасибо за внимание!</a:t>
            </a:r>
          </a:p>
        </p:txBody>
      </p:sp>
      <p:pic>
        <p:nvPicPr>
          <p:cNvPr id="26627" name="Picture 8" descr="i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2205038"/>
            <a:ext cx="3960813" cy="2640012"/>
          </a:xfrm>
        </p:spPr>
      </p:pic>
      <p:pic>
        <p:nvPicPr>
          <p:cNvPr id="26628" name="Picture 11" descr="Vlinder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1268413"/>
            <a:ext cx="43053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2" descr="pic (1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157788"/>
            <a:ext cx="15843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WordArt 4"/>
          <p:cNvSpPr>
            <a:spLocks noChangeArrowheads="1" noChangeShapeType="1" noTextEdit="1"/>
          </p:cNvSpPr>
          <p:nvPr/>
        </p:nvSpPr>
        <p:spPr bwMode="auto">
          <a:xfrm>
            <a:off x="1331913" y="908050"/>
            <a:ext cx="3960812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Источники:</a:t>
            </a:r>
          </a:p>
        </p:txBody>
      </p:sp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1095375" y="1792288"/>
            <a:ext cx="76422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Фото для презентации использованы из личного архива</a:t>
            </a:r>
          </a:p>
          <a:p>
            <a:r>
              <a:rPr lang="ru-RU"/>
              <a:t> </a:t>
            </a:r>
            <a:r>
              <a:rPr lang="ru-RU" b="1"/>
              <a:t>воспитателя Максутовой Нины Сергеевны</a:t>
            </a:r>
            <a:r>
              <a:rPr lang="ru-RU"/>
              <a:t> и с интернет ресурсов:</a:t>
            </a:r>
          </a:p>
          <a:p>
            <a:endParaRPr lang="ru-RU"/>
          </a:p>
          <a:p>
            <a:r>
              <a:rPr lang="ru-RU">
                <a:hlinkClick r:id="rId2"/>
              </a:rPr>
              <a:t>http://womanadvice.ru/topiariy-iz-sizalya-master-klass</a:t>
            </a:r>
            <a:endParaRPr lang="ru-RU"/>
          </a:p>
          <a:p>
            <a:endParaRPr lang="ru-RU"/>
          </a:p>
          <a:p>
            <a:r>
              <a:rPr lang="ru-RU">
                <a:hlinkClick r:id="rId3"/>
              </a:rPr>
              <a:t>http://webdiana.ru/dom-i-semya/rukodelie/2926-topiariy-iz-sizalya.html</a:t>
            </a:r>
            <a:endParaRPr lang="ru-RU"/>
          </a:p>
          <a:p>
            <a:endParaRPr lang="ru-RU"/>
          </a:p>
          <a:p>
            <a:r>
              <a:rPr lang="ru-RU">
                <a:hlinkClick r:id="rId4"/>
              </a:rPr>
              <a:t>http://doma-dela.ru/topiarijj-iz-sizalya</a:t>
            </a:r>
            <a:endParaRPr lang="ru-RU"/>
          </a:p>
          <a:p>
            <a:endParaRPr lang="ru-RU"/>
          </a:p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WordArt 4"/>
          <p:cNvSpPr>
            <a:spLocks noChangeArrowheads="1" noChangeShapeType="1" noTextEdit="1"/>
          </p:cNvSpPr>
          <p:nvPr/>
        </p:nvSpPr>
        <p:spPr bwMode="auto">
          <a:xfrm>
            <a:off x="1042988" y="620713"/>
            <a:ext cx="7416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Актуальность.Цель.Задачи.</a:t>
            </a:r>
          </a:p>
        </p:txBody>
      </p:sp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250825" y="1484313"/>
            <a:ext cx="8656638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79388" algn="ctr"/>
            <a:r>
              <a:rPr lang="ru-RU"/>
              <a:t>Как сделать своё жильё уютным? Если в наш дом внести яркий и оригинальный акцент в виде топиария или других цветочных композиций (картин, панно), то мы скорее всего добьёмся выполнения поставленной задачи. Так как часто именно такой мелочи и не хватает для создания законченного интерьера, стильного и привлекательного, радующего вас и ваших гостей.</a:t>
            </a:r>
          </a:p>
          <a:p>
            <a:pPr indent="179388" algn="ctr"/>
            <a:r>
              <a:rPr lang="ru-RU"/>
              <a:t>Топиарии называют также и деревцами счастья. И этому есть объяснение. Корни предположения о том, что такие деревца приносят счастье, уходят далеко на Восток. Еще с давних времён считалось, что шар – символ солнца, созидательного единства, образ бесконечности, который предполагает постоянное движение по кругу. На Востоке восходящее солнце ассоциируется с весной, надеждой, детством, началом жизни, а потому приятное в эмоциальном смысле представлялось в форме шара. Подарив топиарий, можете считать, что вы подарили кусочек счастья дорогому человеку.</a:t>
            </a:r>
          </a:p>
          <a:p>
            <a:pPr indent="179388" algn="ctr"/>
            <a:r>
              <a:rPr lang="ru-RU"/>
              <a:t>Топиарий – это не имитация какого-то конкретного дерева в природе, а фантазийно-сказочное деревце, декоративная авторская работа, в которой крона может приобретать самые разнообразные формы (шар, сердце, конус)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684213" y="903288"/>
            <a:ext cx="8135937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79388"/>
            <a:r>
              <a:rPr lang="ru-RU"/>
              <a:t>Топиарий можно изготовить из чего угодно: из натуральных материалов (лагуруса, веток, ракушек, орехов, шишек, листьев, сизаля, соломы), из высушенных пряностей, зерен кофе и конфет, из искусственных цветов и плодов, из ткани, шнуров, лент и пряжи, из бумаги, салфеток, полиэтилена, пластика.</a:t>
            </a:r>
          </a:p>
          <a:p>
            <a:pPr indent="179388"/>
            <a:r>
              <a:rPr lang="ru-RU" b="1"/>
              <a:t>Д</a:t>
            </a:r>
            <a:r>
              <a:rPr lang="ru-RU"/>
              <a:t>анный мастер-класс предназначен для детей</a:t>
            </a:r>
            <a:r>
              <a:rPr lang="en-US"/>
              <a:t> </a:t>
            </a:r>
            <a:r>
              <a:rPr lang="ru-RU"/>
              <a:t>среднего и старшего дошкольного возраста, воспитателей, педагогов дополнительного образования и просто творческих людей.</a:t>
            </a:r>
            <a:br>
              <a:rPr lang="ru-RU"/>
            </a:br>
            <a:endParaRPr lang="ru-RU"/>
          </a:p>
          <a:p>
            <a:pPr indent="179388"/>
            <a:r>
              <a:rPr lang="ru-RU" b="1"/>
              <a:t>Цель:</a:t>
            </a:r>
            <a:r>
              <a:rPr lang="ru-RU"/>
              <a:t> изготовление топиария, дерева счастья.</a:t>
            </a:r>
            <a:br>
              <a:rPr lang="ru-RU"/>
            </a:br>
            <a:endParaRPr lang="ru-RU"/>
          </a:p>
          <a:p>
            <a:pPr indent="179388"/>
            <a:r>
              <a:rPr lang="ru-RU" b="1"/>
              <a:t>Задачи:</a:t>
            </a:r>
            <a:r>
              <a:rPr lang="ru-RU"/>
              <a:t> Закреплять знания и умения создания формы шара;</a:t>
            </a:r>
          </a:p>
          <a:p>
            <a:pPr indent="179388"/>
            <a:r>
              <a:rPr lang="ru-RU"/>
              <a:t>• Развивать мелкую моторику рук, чувство формы; эстетический вкус, композиционные чувства; воображение, фантазию.</a:t>
            </a:r>
            <a:br>
              <a:rPr lang="ru-RU"/>
            </a:br>
            <a:r>
              <a:rPr lang="ru-RU"/>
              <a:t>• Воспитывать умение работать самостоятельно, доводить начатое дело до логического завершения;</a:t>
            </a:r>
            <a:br>
              <a:rPr lang="ru-RU"/>
            </a:br>
            <a:r>
              <a:rPr lang="ru-RU"/>
              <a:t>• Формировать художественный вкус, стремление сделать что-то необычное своими руками.</a:t>
            </a:r>
          </a:p>
          <a:p>
            <a:pPr indent="179388">
              <a:buFontTx/>
              <a:buChar char="•"/>
            </a:pPr>
            <a:r>
              <a:rPr lang="ru-RU"/>
              <a:t>Воспитывать любознательность и аккуратность.</a:t>
            </a:r>
          </a:p>
        </p:txBody>
      </p:sp>
      <p:pic>
        <p:nvPicPr>
          <p:cNvPr id="14338" name="Picture 5" descr="83137818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3213100"/>
            <a:ext cx="223202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8" descr="1451120806_16_750x56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140200" y="260350"/>
            <a:ext cx="2917825" cy="2185988"/>
          </a:xfrm>
        </p:spPr>
      </p:pic>
      <p:pic>
        <p:nvPicPr>
          <p:cNvPr id="15362" name="Picture 9" descr="getImage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 rot="498516">
            <a:off x="6804025" y="1268413"/>
            <a:ext cx="1844675" cy="3600450"/>
          </a:xfrm>
        </p:spPr>
      </p:pic>
      <p:pic>
        <p:nvPicPr>
          <p:cNvPr id="15363" name="Picture 13" descr="topiari-sizal-serze-4"/>
          <p:cNvPicPr>
            <a:picLocks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404813"/>
            <a:ext cx="3575050" cy="4525962"/>
          </a:xfrm>
        </p:spPr>
      </p:pic>
      <p:pic>
        <p:nvPicPr>
          <p:cNvPr id="15364" name="Picture 14" descr="topiarii-sizal-krokus-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2736850"/>
            <a:ext cx="3611562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5" descr="Vlinder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9350" y="2619375"/>
            <a:ext cx="43053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476250"/>
            <a:ext cx="8229600" cy="4525963"/>
          </a:xfrm>
        </p:spPr>
        <p:txBody>
          <a:bodyPr/>
          <a:lstStyle/>
          <a:p>
            <a:r>
              <a:rPr lang="ru-RU" b="1" smtClean="0"/>
              <a:t>Материалы, необходимые для работы:</a:t>
            </a:r>
            <a:r>
              <a:rPr lang="ru-RU" smtClean="0"/>
              <a:t/>
            </a:r>
            <a:br>
              <a:rPr lang="ru-RU" smtClean="0"/>
            </a:br>
            <a:r>
              <a:rPr lang="ru-RU" sz="2400" smtClean="0"/>
              <a:t>1.Декоративный горшок;</a:t>
            </a:r>
            <a:br>
              <a:rPr lang="ru-RU" sz="2400" smtClean="0"/>
            </a:br>
            <a:r>
              <a:rPr lang="ru-RU" sz="2400" smtClean="0"/>
              <a:t>2.Сизаль;</a:t>
            </a:r>
            <a:br>
              <a:rPr lang="ru-RU" sz="2400" smtClean="0"/>
            </a:br>
            <a:r>
              <a:rPr lang="ru-RU" sz="2400" smtClean="0"/>
              <a:t>3.Алебастр;</a:t>
            </a:r>
            <a:br>
              <a:rPr lang="ru-RU" sz="2400" smtClean="0"/>
            </a:br>
            <a:r>
              <a:rPr lang="ru-RU" sz="2400" smtClean="0"/>
              <a:t>4.Корилус или другая основа для ствола;</a:t>
            </a:r>
            <a:br>
              <a:rPr lang="ru-RU" sz="2400" smtClean="0"/>
            </a:br>
            <a:r>
              <a:rPr lang="ru-RU" sz="2400" smtClean="0"/>
              <a:t>5.Декоративные элементы;</a:t>
            </a:r>
            <a:br>
              <a:rPr lang="ru-RU" sz="2400" smtClean="0"/>
            </a:br>
            <a:r>
              <a:rPr lang="ru-RU" sz="2400" smtClean="0"/>
              <a:t>6.Клей "Момент Кристалл";</a:t>
            </a:r>
            <a:br>
              <a:rPr lang="ru-RU" sz="2400" smtClean="0"/>
            </a:br>
            <a:r>
              <a:rPr lang="ru-RU" sz="2400" smtClean="0"/>
              <a:t>7.Пластмассовый или пенопластовый шарик. </a:t>
            </a:r>
          </a:p>
        </p:txBody>
      </p:sp>
      <p:pic>
        <p:nvPicPr>
          <p:cNvPr id="16386" name="Picture 8" descr="10705_f05e0df06ffbf93d8ee2016b1ca6bc91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71775" y="3644900"/>
            <a:ext cx="4038600" cy="30289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ChangeArrowheads="1"/>
          </p:cNvSpPr>
          <p:nvPr/>
        </p:nvSpPr>
        <p:spPr bwMode="auto">
          <a:xfrm>
            <a:off x="1763713" y="765175"/>
            <a:ext cx="5913437" cy="549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ru-RU" b="1"/>
              <a:t>Пошаговый процесс выполнения работы:</a:t>
            </a:r>
            <a:endParaRPr lang="ru-RU"/>
          </a:p>
          <a:p>
            <a:pPr algn="ctr"/>
            <a:r>
              <a:rPr lang="ru-RU"/>
              <a:t>Берем шарик, делаем отверстие и вставляем корилус. </a:t>
            </a:r>
          </a:p>
        </p:txBody>
      </p:sp>
      <p:pic>
        <p:nvPicPr>
          <p:cNvPr id="17410" name="Picture 8" descr="1451120806_3_750x562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49500"/>
            <a:ext cx="4038600" cy="3025775"/>
          </a:xfrm>
        </p:spPr>
      </p:pic>
      <p:pic>
        <p:nvPicPr>
          <p:cNvPr id="17411" name="Picture 9" descr="10705_d6633b2706124a9d4eb8afc4369bc878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7"/>
          <p:cNvSpPr txBox="1">
            <a:spLocks noChangeArrowheads="1"/>
          </p:cNvSpPr>
          <p:nvPr/>
        </p:nvSpPr>
        <p:spPr bwMode="auto">
          <a:xfrm>
            <a:off x="1095375" y="639763"/>
            <a:ext cx="6981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Ствол декорируем атласной лентой. Можно и не декорировать.</a:t>
            </a:r>
          </a:p>
        </p:txBody>
      </p:sp>
      <p:pic>
        <p:nvPicPr>
          <p:cNvPr id="18434" name="Picture 8" descr="100_3125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484313"/>
            <a:ext cx="5903912" cy="442753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ChangeArrowheads="1"/>
          </p:cNvSpPr>
          <p:nvPr/>
        </p:nvSpPr>
        <p:spPr bwMode="auto">
          <a:xfrm>
            <a:off x="395288" y="620713"/>
            <a:ext cx="87487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Теперь берем сизаль, отрываем небольшой кусочек и скатываем в ладошках шарик. Делаем необходимое количество сизалевых шариков. Примерно 34-40 штук.</a:t>
            </a:r>
          </a:p>
        </p:txBody>
      </p:sp>
      <p:pic>
        <p:nvPicPr>
          <p:cNvPr id="19458" name="Picture 9" descr="100_3126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484313"/>
            <a:ext cx="3527425" cy="2698750"/>
          </a:xfrm>
        </p:spPr>
      </p:pic>
      <p:pic>
        <p:nvPicPr>
          <p:cNvPr id="19459" name="Picture 11" descr="1451120773_8_750x56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3933825"/>
            <a:ext cx="3455987" cy="2589213"/>
          </a:xfrm>
        </p:spPr>
      </p:pic>
      <p:pic>
        <p:nvPicPr>
          <p:cNvPr id="19460" name="Picture 12" descr="fullsiz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484313"/>
            <a:ext cx="3455988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4" descr="100_31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789363"/>
            <a:ext cx="3529012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9"/>
          <p:cNvSpPr>
            <a:spLocks noChangeArrowheads="1"/>
          </p:cNvSpPr>
          <p:nvPr/>
        </p:nvSpPr>
        <p:spPr bwMode="auto">
          <a:xfrm>
            <a:off x="1187450" y="765175"/>
            <a:ext cx="371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/>
              <a:t>Приклеиваем шарики на основу. </a:t>
            </a:r>
          </a:p>
        </p:txBody>
      </p:sp>
      <p:pic>
        <p:nvPicPr>
          <p:cNvPr id="20482" name="Picture 10" descr="1451120861_10_750x1000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412875"/>
            <a:ext cx="3394075" cy="4525963"/>
          </a:xfrm>
        </p:spPr>
      </p:pic>
      <p:pic>
        <p:nvPicPr>
          <p:cNvPr id="20483" name="Picture 11" descr="10705_7f020f69ad98cce64fdee1feda30d1a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1268413"/>
            <a:ext cx="3743325" cy="2808287"/>
          </a:xfrm>
        </p:spPr>
      </p:pic>
      <p:pic>
        <p:nvPicPr>
          <p:cNvPr id="20484" name="Picture 12" descr="10705_fe9eebf09f43c05965061a28e5f9fddf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 rot="1063347">
            <a:off x="4067175" y="3573463"/>
            <a:ext cx="3205163" cy="240506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544</Words>
  <Application>Microsoft Office PowerPoint</Application>
  <PresentationFormat>Экран (4:3)</PresentationFormat>
  <Paragraphs>42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Verdana</vt:lpstr>
      <vt:lpstr>Times New Roman</vt:lpstr>
      <vt:lpstr>Monotype Corsiva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Танюша</dc:creator>
  <cp:lastModifiedBy>Microsoft Office</cp:lastModifiedBy>
  <cp:revision>12</cp:revision>
  <dcterms:created xsi:type="dcterms:W3CDTF">2015-07-25T19:02:50Z</dcterms:created>
  <dcterms:modified xsi:type="dcterms:W3CDTF">2016-02-14T08:08:26Z</dcterms:modified>
</cp:coreProperties>
</file>