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1"/>
  </p:notesMasterIdLst>
  <p:sldIdLst>
    <p:sldId id="593" r:id="rId2"/>
    <p:sldId id="315" r:id="rId3"/>
    <p:sldId id="600" r:id="rId4"/>
    <p:sldId id="605" r:id="rId5"/>
    <p:sldId id="621" r:id="rId6"/>
    <p:sldId id="607" r:id="rId7"/>
    <p:sldId id="606" r:id="rId8"/>
    <p:sldId id="609" r:id="rId9"/>
    <p:sldId id="611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00"/>
    <a:srgbClr val="006600"/>
    <a:srgbClr val="FFFF00"/>
    <a:srgbClr val="003300"/>
    <a:srgbClr val="00FF00"/>
    <a:srgbClr val="CCFFCC"/>
    <a:srgbClr val="CCFF99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722" autoAdjust="0"/>
    <p:restoredTop sz="94531" autoAdjust="0"/>
  </p:normalViewPr>
  <p:slideViewPr>
    <p:cSldViewPr>
      <p:cViewPr varScale="1">
        <p:scale>
          <a:sx n="111" d="100"/>
          <a:sy n="111" d="100"/>
        </p:scale>
        <p:origin x="-160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A29EF98F-C8F8-42A0-8C90-1A7533D70F00}" type="datetimeFigureOut">
              <a:rPr lang="ru-RU"/>
              <a:pPr>
                <a:defRPr/>
              </a:pPr>
              <a:t>16.02.2016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982F3754-5D27-43D8-89A5-BC581ADC59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0EF31F-8CC5-45C6-97C8-D4EB1C2435DA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4C7E9D-2240-48CF-A94E-A2B84752456F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28600"/>
            <a:ext cx="2286000" cy="1371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0" y="228600"/>
            <a:ext cx="6705600" cy="13716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A81515-7B02-49A3-9731-6E768B1CFE13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44AE94-D16F-4F20-AB8C-7D27C93B7A60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C2B03D-5D4D-460B-BE94-F70751BAC2F4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990600"/>
            <a:ext cx="4038600" cy="60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990600"/>
            <a:ext cx="4038600" cy="60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C4EBB4-943F-494F-B3E0-409C685C7AD1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8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9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6692E9-55AC-4C52-BCA4-6BA46A83C2EC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4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5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051081-ECE5-4ED1-BE8B-624B454E8075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3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4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C38BF7-B1D9-4960-A4FE-8B8B0EF31F7B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289C5A-8E16-41C3-B43D-8DE81441ADB1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8284BD-13C3-4D68-B36B-CAAABACE1B8B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9" name="Rectangle 39"/>
          <p:cNvSpPr>
            <a:spLocks noGrp="1" noChangeArrowheads="1"/>
          </p:cNvSpPr>
          <p:nvPr>
            <p:ph type="title"/>
          </p:nvPr>
        </p:nvSpPr>
        <p:spPr bwMode="auto">
          <a:xfrm>
            <a:off x="0" y="228600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5160" name="Rectangle 4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5161" name="Rectangle 4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5162" name="Rectangle 4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1pPr>
          </a:lstStyle>
          <a:p>
            <a:pPr>
              <a:defRPr/>
            </a:pPr>
            <a:fld id="{F4317B2A-7237-4CC7-A94C-BF7A977B9226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  <p:sp>
        <p:nvSpPr>
          <p:cNvPr id="5163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990600"/>
            <a:ext cx="82296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n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4213" y="476250"/>
            <a:ext cx="7772400" cy="1066800"/>
          </a:xfrm>
        </p:spPr>
        <p:txBody>
          <a:bodyPr/>
          <a:lstStyle/>
          <a:p>
            <a:pPr eaLnBrk="1" hangingPunct="1">
              <a:defRPr/>
            </a:pPr>
            <a:r>
              <a:rPr lang="ru-RU" sz="2000" dirty="0" smtClean="0">
                <a:solidFill>
                  <a:srgbClr val="006600"/>
                </a:solidFill>
              </a:rPr>
              <a:t>муниципальное бюджетное дошкольное образовательное учреждение « Детский сад комбинированного вида №102»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850" y="1341438"/>
            <a:ext cx="8458200" cy="4319587"/>
          </a:xfrm>
        </p:spPr>
        <p:txBody>
          <a:bodyPr/>
          <a:lstStyle/>
          <a:p>
            <a:pPr eaLnBrk="1" hangingPunct="1">
              <a:defRPr/>
            </a:pPr>
            <a:r>
              <a:rPr lang="ru-RU" sz="4400" b="1" dirty="0" smtClean="0">
                <a:solidFill>
                  <a:srgbClr val="FF0000"/>
                </a:solidFill>
              </a:rPr>
              <a:t>Современные образовательные технологии, как основное средство реализации требований ФГОС  в ДО</a:t>
            </a:r>
          </a:p>
          <a:p>
            <a:pPr eaLnBrk="1" hangingPunct="1">
              <a:defRPr/>
            </a:pPr>
            <a:endParaRPr lang="ru-RU" b="1" dirty="0" smtClean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5003800" y="5286375"/>
            <a:ext cx="3816350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ru-RU" b="1">
                <a:solidFill>
                  <a:srgbClr val="003300"/>
                </a:solidFill>
              </a:rPr>
              <a:t>Заместитель заведующего по воспитательно-образовательной и методической работе: </a:t>
            </a:r>
          </a:p>
          <a:p>
            <a:pPr algn="ctr" eaLnBrk="0" hangingPunct="0"/>
            <a:r>
              <a:rPr lang="ru-RU" b="1">
                <a:solidFill>
                  <a:srgbClr val="003300"/>
                </a:solidFill>
              </a:rPr>
              <a:t>Черныш Наталия Алексеевна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0" y="1772816"/>
            <a:ext cx="5486400" cy="34642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3078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2781300"/>
            <a:ext cx="4597400" cy="15890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15363" name="Прямоугольник 1"/>
          <p:cNvSpPr>
            <a:spLocks noChangeArrowheads="1"/>
          </p:cNvSpPr>
          <p:nvPr/>
        </p:nvSpPr>
        <p:spPr bwMode="auto">
          <a:xfrm>
            <a:off x="2286000" y="2828925"/>
            <a:ext cx="1447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endParaRPr lang="ru-RU"/>
          </a:p>
        </p:txBody>
      </p:sp>
      <p:sp>
        <p:nvSpPr>
          <p:cNvPr id="3080" name="Прямоугольник 2"/>
          <p:cNvSpPr>
            <a:spLocks noChangeArrowheads="1"/>
          </p:cNvSpPr>
          <p:nvPr/>
        </p:nvSpPr>
        <p:spPr bwMode="auto">
          <a:xfrm>
            <a:off x="971550" y="3141663"/>
            <a:ext cx="3095625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ru-RU" sz="4000" b="1">
                <a:solidFill>
                  <a:srgbClr val="FFFF00"/>
                </a:solidFill>
              </a:rPr>
              <a:t>Технология</a:t>
            </a:r>
            <a:r>
              <a:rPr lang="ru-RU" sz="2400" b="1"/>
              <a:t> </a:t>
            </a:r>
          </a:p>
        </p:txBody>
      </p:sp>
      <p:pic>
        <p:nvPicPr>
          <p:cNvPr id="3081" name="Picture 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80063" y="1628775"/>
            <a:ext cx="3563937" cy="36004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5580063" y="2349500"/>
            <a:ext cx="3563937" cy="1814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ru-RU" sz="2800">
                <a:solidFill>
                  <a:schemeClr val="bg1"/>
                </a:solidFill>
              </a:rPr>
              <a:t>Инструмент профессиональной деятельности педагога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0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524000"/>
          </a:xfrm>
        </p:spPr>
        <p:txBody>
          <a:bodyPr/>
          <a:lstStyle/>
          <a:p>
            <a:pPr eaLnBrk="1" hangingPunct="1">
              <a:defRPr/>
            </a:pPr>
            <a:r>
              <a:rPr lang="ru-RU" b="1" dirty="0" smtClean="0">
                <a:solidFill>
                  <a:srgbClr val="00B050"/>
                </a:solidFill>
              </a:rPr>
              <a:t>Современные </a:t>
            </a:r>
            <a:br>
              <a:rPr lang="ru-RU" b="1" dirty="0" smtClean="0">
                <a:solidFill>
                  <a:srgbClr val="00B050"/>
                </a:solidFill>
              </a:rPr>
            </a:br>
            <a:r>
              <a:rPr lang="ru-RU" b="1" dirty="0" smtClean="0">
                <a:solidFill>
                  <a:srgbClr val="00B050"/>
                </a:solidFill>
              </a:rPr>
              <a:t>образовательные технологии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</p:txBody>
      </p:sp>
      <p:pic>
        <p:nvPicPr>
          <p:cNvPr id="7171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rgbClr val="92D050">
                <a:tint val="45000"/>
                <a:satMod val="400000"/>
              </a:srgbClr>
            </a:duotone>
          </a:blip>
          <a:srcRect/>
          <a:stretch>
            <a:fillRect/>
          </a:stretch>
        </p:blipFill>
        <p:spPr bwMode="auto">
          <a:xfrm>
            <a:off x="685800" y="1579563"/>
            <a:ext cx="8077200" cy="6016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7172" name="Picture 3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685800" y="2425700"/>
            <a:ext cx="8099425" cy="6000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7173" name="Picture 4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rgbClr val="92D050">
                <a:tint val="45000"/>
                <a:satMod val="400000"/>
              </a:srgbClr>
            </a:duotone>
          </a:blip>
          <a:srcRect/>
          <a:stretch>
            <a:fillRect/>
          </a:stretch>
        </p:blipFill>
        <p:spPr bwMode="auto">
          <a:xfrm>
            <a:off x="685800" y="3244850"/>
            <a:ext cx="8077200" cy="5826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7174" name="Picture 5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677863" y="3978275"/>
            <a:ext cx="8077200" cy="6762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7175" name="Picture 6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rgbClr val="92D050">
                <a:tint val="45000"/>
                <a:satMod val="400000"/>
              </a:srgbClr>
            </a:duotone>
          </a:blip>
          <a:srcRect/>
          <a:stretch>
            <a:fillRect/>
          </a:stretch>
        </p:blipFill>
        <p:spPr bwMode="auto">
          <a:xfrm>
            <a:off x="693738" y="4811713"/>
            <a:ext cx="8069262" cy="6191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7176" name="Прямоугольник 3"/>
          <p:cNvSpPr>
            <a:spLocks noChangeArrowheads="1"/>
          </p:cNvSpPr>
          <p:nvPr/>
        </p:nvSpPr>
        <p:spPr bwMode="auto">
          <a:xfrm>
            <a:off x="0" y="1657350"/>
            <a:ext cx="8763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ru-RU" altLang="ru-RU" sz="2400">
                <a:solidFill>
                  <a:schemeClr val="bg1"/>
                </a:solidFill>
              </a:rPr>
              <a:t>Здоровьесберегающие технологии</a:t>
            </a:r>
          </a:p>
        </p:txBody>
      </p:sp>
      <p:pic>
        <p:nvPicPr>
          <p:cNvPr id="16392" name="Picture 1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13013" y="2538413"/>
            <a:ext cx="4035425" cy="371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7178" name="Прямоугольник 5"/>
          <p:cNvSpPr>
            <a:spLocks noChangeArrowheads="1"/>
          </p:cNvSpPr>
          <p:nvPr/>
        </p:nvSpPr>
        <p:spPr bwMode="auto">
          <a:xfrm>
            <a:off x="685800" y="2538413"/>
            <a:ext cx="8077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ru-RU" altLang="ru-RU" sz="2400">
                <a:solidFill>
                  <a:schemeClr val="bg1"/>
                </a:solidFill>
              </a:rPr>
              <a:t>        Технология исследовательской деятельности</a:t>
            </a:r>
          </a:p>
        </p:txBody>
      </p:sp>
      <p:sp>
        <p:nvSpPr>
          <p:cNvPr id="7179" name="Прямоугольник 6"/>
          <p:cNvSpPr>
            <a:spLocks noChangeArrowheads="1"/>
          </p:cNvSpPr>
          <p:nvPr/>
        </p:nvSpPr>
        <p:spPr bwMode="auto">
          <a:xfrm>
            <a:off x="1439863" y="4508500"/>
            <a:ext cx="838835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ru-RU" altLang="ru-RU" sz="2400">
              <a:solidFill>
                <a:schemeClr val="bg1"/>
              </a:solidFill>
            </a:endParaRPr>
          </a:p>
          <a:p>
            <a:pPr eaLnBrk="0" hangingPunct="0"/>
            <a:r>
              <a:rPr lang="ru-RU" altLang="ru-RU" sz="2400">
                <a:solidFill>
                  <a:schemeClr val="bg1"/>
                </a:solidFill>
              </a:rPr>
              <a:t>    Информационно-коммуникационные технологии</a:t>
            </a:r>
            <a:endParaRPr lang="ru-RU" altLang="ru-RU">
              <a:solidFill>
                <a:schemeClr val="bg1"/>
              </a:solidFill>
            </a:endParaRPr>
          </a:p>
        </p:txBody>
      </p:sp>
      <p:pic>
        <p:nvPicPr>
          <p:cNvPr id="7180" name="Picture 17"/>
          <p:cNvPicPr>
            <a:picLocks noChangeAspect="1" noChangeArrowheads="1"/>
          </p:cNvPicPr>
          <p:nvPr/>
        </p:nvPicPr>
        <p:blipFill>
          <a:blip r:embed="rId5" cstate="print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671513" y="5583238"/>
            <a:ext cx="8091487" cy="609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7181" name="Прямоугольник 2"/>
          <p:cNvSpPr>
            <a:spLocks noChangeArrowheads="1"/>
          </p:cNvSpPr>
          <p:nvPr/>
        </p:nvSpPr>
        <p:spPr bwMode="auto">
          <a:xfrm>
            <a:off x="1763713" y="3284538"/>
            <a:ext cx="69754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ru-RU" sz="2400">
                <a:solidFill>
                  <a:schemeClr val="bg1"/>
                </a:solidFill>
              </a:rPr>
              <a:t>Технологии проектной деятельности</a:t>
            </a:r>
          </a:p>
        </p:txBody>
      </p:sp>
      <p:sp>
        <p:nvSpPr>
          <p:cNvPr id="7182" name="Прямоугольник 3"/>
          <p:cNvSpPr>
            <a:spLocks noChangeArrowheads="1"/>
          </p:cNvSpPr>
          <p:nvPr/>
        </p:nvSpPr>
        <p:spPr bwMode="auto">
          <a:xfrm>
            <a:off x="1763713" y="4076700"/>
            <a:ext cx="41036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ru-RU" sz="2400">
                <a:solidFill>
                  <a:schemeClr val="bg1"/>
                </a:solidFill>
              </a:rPr>
              <a:t>Игровые технологии</a:t>
            </a:r>
          </a:p>
        </p:txBody>
      </p:sp>
      <p:sp>
        <p:nvSpPr>
          <p:cNvPr id="7183" name="Прямоугольник 4"/>
          <p:cNvSpPr>
            <a:spLocks noChangeArrowheads="1"/>
          </p:cNvSpPr>
          <p:nvPr/>
        </p:nvSpPr>
        <p:spPr bwMode="auto">
          <a:xfrm>
            <a:off x="644525" y="5703888"/>
            <a:ext cx="80946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ru-RU" sz="2400">
                <a:solidFill>
                  <a:schemeClr val="bg1"/>
                </a:solidFill>
              </a:rPr>
              <a:t>Личностно-ориентированные технологии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" dur="20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20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20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20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20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2000"/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5" dur="20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7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7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0" dur="2000"/>
                                        <p:tgtEl>
                                          <p:spTgt spid="7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8000"/>
                            </p:stCondLst>
                            <p:childTnLst>
                              <p:par>
                                <p:cTn id="52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6" dur="20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1" dur="20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0"/>
                            </p:stCondLst>
                            <p:childTnLst>
                              <p:par>
                                <p:cTn id="63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7" dur="20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2" dur="2000"/>
                                        <p:tgtEl>
                                          <p:spTgt spid="7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176" grpId="0"/>
      <p:bldP spid="7178" grpId="0"/>
      <p:bldP spid="7179" grpId="0"/>
      <p:bldP spid="7181" grpId="0"/>
      <p:bldP spid="7182" grpId="0"/>
      <p:bldP spid="718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04813"/>
            <a:ext cx="9144000" cy="762000"/>
          </a:xfrm>
        </p:spPr>
        <p:txBody>
          <a:bodyPr/>
          <a:lstStyle/>
          <a:p>
            <a:pPr eaLnBrk="1" hangingPunct="1">
              <a:defRPr/>
            </a:pPr>
            <a:r>
              <a:rPr lang="ru-RU" b="1" dirty="0" smtClean="0">
                <a:solidFill>
                  <a:srgbClr val="00B050"/>
                </a:solidFill>
              </a:rPr>
              <a:t>Классификация </a:t>
            </a:r>
            <a:r>
              <a:rPr lang="ru-RU" b="1" dirty="0" err="1" smtClean="0">
                <a:solidFill>
                  <a:srgbClr val="00B050"/>
                </a:solidFill>
              </a:rPr>
              <a:t>здоровьесберегающих</a:t>
            </a:r>
            <a:r>
              <a:rPr lang="ru-RU" b="1" dirty="0" smtClean="0">
                <a:solidFill>
                  <a:srgbClr val="00B050"/>
                </a:solidFill>
              </a:rPr>
              <a:t> технологий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AutoShape 8"/>
          <p:cNvSpPr>
            <a:spLocks noChangeArrowheads="1"/>
          </p:cNvSpPr>
          <p:nvPr/>
        </p:nvSpPr>
        <p:spPr bwMode="gray">
          <a:xfrm>
            <a:off x="395288" y="1628775"/>
            <a:ext cx="2447925" cy="1223963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B0AF7A"/>
              </a:gs>
              <a:gs pos="100000">
                <a:srgbClr val="B0AF7A">
                  <a:gamma/>
                  <a:shade val="46275"/>
                  <a:invGamma/>
                </a:srgbClr>
              </a:gs>
            </a:gsLst>
            <a:lin ang="0" scaled="1"/>
          </a:gradFill>
          <a:ln w="38100" algn="ctr">
            <a:solidFill>
              <a:srgbClr val="FFFFFF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en-US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cs typeface="+mn-cs"/>
            </a:endParaRPr>
          </a:p>
        </p:txBody>
      </p:sp>
      <p:sp>
        <p:nvSpPr>
          <p:cNvPr id="4" name="AutoShape 9"/>
          <p:cNvSpPr>
            <a:spLocks noChangeArrowheads="1"/>
          </p:cNvSpPr>
          <p:nvPr/>
        </p:nvSpPr>
        <p:spPr bwMode="gray">
          <a:xfrm>
            <a:off x="3132138" y="1628775"/>
            <a:ext cx="2417762" cy="12954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8BB7AB"/>
              </a:gs>
              <a:gs pos="100000">
                <a:srgbClr val="8BB7AB">
                  <a:gamma/>
                  <a:shade val="46275"/>
                  <a:invGamma/>
                </a:srgbClr>
              </a:gs>
            </a:gsLst>
            <a:lin ang="0" scaled="1"/>
          </a:gradFill>
          <a:ln w="38100" algn="ctr">
            <a:solidFill>
              <a:srgbClr val="FFFFFF"/>
            </a:solidFill>
            <a:round/>
            <a:headEnd/>
            <a:tailEnd/>
          </a:ln>
          <a:effectLst>
            <a:outerShdw dist="107763" dir="2700000" algn="ctr" rotWithShape="0">
              <a:srgbClr val="001D3A">
                <a:alpha val="50000"/>
              </a:srgbClr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en-US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cs typeface="+mn-cs"/>
            </a:endParaRPr>
          </a:p>
        </p:txBody>
      </p:sp>
      <p:sp>
        <p:nvSpPr>
          <p:cNvPr id="5" name="AutoShape 10"/>
          <p:cNvSpPr>
            <a:spLocks noChangeArrowheads="1"/>
          </p:cNvSpPr>
          <p:nvPr/>
        </p:nvSpPr>
        <p:spPr bwMode="gray">
          <a:xfrm>
            <a:off x="5795963" y="1628775"/>
            <a:ext cx="2376487" cy="12954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rgbClr val="92D050">
                  <a:shade val="30000"/>
                  <a:satMod val="115000"/>
                </a:srgbClr>
              </a:gs>
              <a:gs pos="50000">
                <a:srgbClr val="92D050">
                  <a:shade val="67500"/>
                  <a:satMod val="115000"/>
                </a:srgbClr>
              </a:gs>
              <a:gs pos="100000">
                <a:srgbClr val="92D050">
                  <a:shade val="100000"/>
                  <a:satMod val="115000"/>
                </a:srgbClr>
              </a:gs>
            </a:gsLst>
            <a:lin ang="10800000" scaled="1"/>
            <a:tileRect/>
          </a:gradFill>
          <a:ln w="38100" algn="ctr">
            <a:solidFill>
              <a:srgbClr val="FFFFFF"/>
            </a:solidFill>
            <a:round/>
            <a:headEnd/>
            <a:tailEnd/>
          </a:ln>
          <a:effectLst>
            <a:outerShdw dist="107763" dir="2700000" algn="ctr" rotWithShape="0">
              <a:srgbClr val="001D3A">
                <a:alpha val="50000"/>
              </a:srgbClr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en-US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cs typeface="+mn-cs"/>
            </a:endParaRPr>
          </a:p>
        </p:txBody>
      </p:sp>
      <p:sp>
        <p:nvSpPr>
          <p:cNvPr id="6" name="AutoShape 16"/>
          <p:cNvSpPr>
            <a:spLocks noChangeArrowheads="1"/>
          </p:cNvSpPr>
          <p:nvPr/>
        </p:nvSpPr>
        <p:spPr bwMode="gray">
          <a:xfrm>
            <a:off x="250825" y="3500438"/>
            <a:ext cx="3405188" cy="2895600"/>
          </a:xfrm>
          <a:prstGeom prst="chevron">
            <a:avLst>
              <a:gd name="adj" fmla="val 17842"/>
            </a:avLst>
          </a:prstGeom>
          <a:gradFill rotWithShape="1">
            <a:gsLst>
              <a:gs pos="0">
                <a:srgbClr val="BEAF84">
                  <a:gamma/>
                  <a:shade val="46275"/>
                  <a:invGamma/>
                </a:srgbClr>
              </a:gs>
              <a:gs pos="50000">
                <a:srgbClr val="BEAF84"/>
              </a:gs>
              <a:gs pos="100000">
                <a:srgbClr val="BEAF84">
                  <a:gamma/>
                  <a:shade val="46275"/>
                  <a:invGamma/>
                </a:srgbClr>
              </a:gs>
            </a:gsLst>
            <a:lin ang="2700000" scaled="1"/>
          </a:gradFill>
          <a:ln w="38100">
            <a:solidFill>
              <a:srgbClr val="EAEAEA"/>
            </a:solidFill>
            <a:miter lim="800000"/>
            <a:headEnd/>
            <a:tailEnd/>
          </a:ln>
          <a:effectLst>
            <a:outerShdw dist="109250" dir="3267739" algn="ctr" rotWithShape="0">
              <a:srgbClr val="333333">
                <a:alpha val="50000"/>
              </a:srgbClr>
            </a:outerShdw>
          </a:effectLst>
        </p:spPr>
        <p:txBody>
          <a:bodyPr anchor="ctr">
            <a:spAutoFit/>
          </a:bodyPr>
          <a:lstStyle/>
          <a:p>
            <a:pPr algn="ctr" eaLnBrk="0" hangingPunct="0">
              <a:defRPr/>
            </a:pPr>
            <a:endParaRPr lang="ru-RU">
              <a:cs typeface="+mn-cs"/>
            </a:endParaRPr>
          </a:p>
        </p:txBody>
      </p:sp>
      <p:sp>
        <p:nvSpPr>
          <p:cNvPr id="7" name="AutoShape 5"/>
          <p:cNvSpPr>
            <a:spLocks noChangeArrowheads="1"/>
          </p:cNvSpPr>
          <p:nvPr/>
        </p:nvSpPr>
        <p:spPr bwMode="gray">
          <a:xfrm>
            <a:off x="2916238" y="3500438"/>
            <a:ext cx="3187700" cy="2895600"/>
          </a:xfrm>
          <a:prstGeom prst="chevron">
            <a:avLst>
              <a:gd name="adj" fmla="val 17842"/>
            </a:avLst>
          </a:prstGeom>
          <a:gradFill rotWithShape="1">
            <a:gsLst>
              <a:gs pos="0">
                <a:srgbClr val="8BB7AB">
                  <a:gamma/>
                  <a:shade val="46275"/>
                  <a:invGamma/>
                </a:srgbClr>
              </a:gs>
              <a:gs pos="50000">
                <a:srgbClr val="8BB7AB"/>
              </a:gs>
              <a:gs pos="100000">
                <a:srgbClr val="8BB7AB">
                  <a:gamma/>
                  <a:shade val="46275"/>
                  <a:invGamma/>
                </a:srgbClr>
              </a:gs>
            </a:gsLst>
            <a:lin ang="2700000" scaled="1"/>
          </a:gradFill>
          <a:ln w="38100">
            <a:solidFill>
              <a:srgbClr val="EAEAEA"/>
            </a:solidFill>
            <a:miter lim="800000"/>
            <a:headEnd/>
            <a:tailEnd/>
          </a:ln>
          <a:effectLst>
            <a:outerShdw dist="109250" dir="3267739" algn="ctr" rotWithShape="0">
              <a:srgbClr val="333333">
                <a:alpha val="50000"/>
              </a:srgbClr>
            </a:outerShdw>
          </a:effectLst>
        </p:spPr>
        <p:txBody>
          <a:bodyPr anchor="ctr">
            <a:spAutoFit/>
          </a:bodyPr>
          <a:lstStyle/>
          <a:p>
            <a:pPr algn="ctr" eaLnBrk="0" hangingPunct="0">
              <a:defRPr/>
            </a:pPr>
            <a:endParaRPr lang="ru-RU">
              <a:cs typeface="+mn-cs"/>
            </a:endParaRPr>
          </a:p>
        </p:txBody>
      </p:sp>
      <p:sp>
        <p:nvSpPr>
          <p:cNvPr id="8" name="AutoShape 4"/>
          <p:cNvSpPr>
            <a:spLocks noChangeArrowheads="1"/>
          </p:cNvSpPr>
          <p:nvPr/>
        </p:nvSpPr>
        <p:spPr bwMode="gray">
          <a:xfrm>
            <a:off x="5580063" y="3500438"/>
            <a:ext cx="3024187" cy="2895600"/>
          </a:xfrm>
          <a:prstGeom prst="chevron">
            <a:avLst>
              <a:gd name="adj" fmla="val 16468"/>
            </a:avLst>
          </a:prstGeom>
          <a:gradFill flip="none" rotWithShape="1">
            <a:gsLst>
              <a:gs pos="0">
                <a:srgbClr val="92D050">
                  <a:shade val="30000"/>
                  <a:satMod val="115000"/>
                </a:srgbClr>
              </a:gs>
              <a:gs pos="50000">
                <a:srgbClr val="92D050">
                  <a:shade val="67500"/>
                  <a:satMod val="115000"/>
                </a:srgbClr>
              </a:gs>
              <a:gs pos="100000">
                <a:srgbClr val="92D050">
                  <a:shade val="100000"/>
                  <a:satMod val="115000"/>
                </a:srgbClr>
              </a:gs>
            </a:gsLst>
            <a:lin ang="2700000" scaled="1"/>
            <a:tileRect/>
          </a:gradFill>
          <a:ln w="38100">
            <a:solidFill>
              <a:srgbClr val="EAEAEA"/>
            </a:solidFill>
            <a:miter lim="800000"/>
            <a:headEnd/>
            <a:tailEnd/>
          </a:ln>
          <a:effectLst>
            <a:outerShdw dist="109250" dir="3267739" algn="ctr" rotWithShape="0">
              <a:srgbClr val="333333">
                <a:alpha val="50000"/>
              </a:srgbClr>
            </a:outerShdw>
          </a:effectLst>
        </p:spPr>
        <p:txBody>
          <a:bodyPr anchor="ctr">
            <a:spAutoFit/>
          </a:bodyPr>
          <a:lstStyle/>
          <a:p>
            <a:pPr algn="ctr" eaLnBrk="0" hangingPunct="0">
              <a:defRPr/>
            </a:pPr>
            <a:endParaRPr lang="ru-RU">
              <a:cs typeface="+mn-cs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468313" y="1628775"/>
            <a:ext cx="23749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ru-RU" b="1">
                <a:solidFill>
                  <a:srgbClr val="FFFF00"/>
                </a:solidFill>
              </a:rPr>
              <a:t>Технологии сохранения и стимулирования здоровья</a:t>
            </a:r>
            <a:endParaRPr lang="ru-RU">
              <a:solidFill>
                <a:srgbClr val="FFFF00"/>
              </a:solidFill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611188" y="3500438"/>
            <a:ext cx="2520950" cy="286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ru-RU" b="1">
                <a:solidFill>
                  <a:schemeClr val="bg1"/>
                </a:solidFill>
              </a:rPr>
              <a:t>Динамические</a:t>
            </a:r>
          </a:p>
          <a:p>
            <a:pPr algn="ctr" eaLnBrk="0" hangingPunct="0"/>
            <a:r>
              <a:rPr lang="ru-RU" b="1">
                <a:solidFill>
                  <a:schemeClr val="bg1"/>
                </a:solidFill>
              </a:rPr>
              <a:t>паузы, подвижные  игры, релаксация, гимнастика пальчиковая, гимнастика для глаз, гимнастика дыхательная, гимнастика бодрящая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3419475" y="1700213"/>
            <a:ext cx="1776413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ru-RU" b="1">
                <a:solidFill>
                  <a:srgbClr val="FFFF00"/>
                </a:solidFill>
              </a:rPr>
              <a:t>Технологии обучения здоровому образу жизни</a:t>
            </a:r>
            <a:endParaRPr lang="ru-RU">
              <a:solidFill>
                <a:srgbClr val="FFFF00"/>
              </a:solidFill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5867400" y="1628775"/>
            <a:ext cx="237648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ru-RU" b="1">
                <a:solidFill>
                  <a:srgbClr val="FFFF00"/>
                </a:solidFill>
              </a:rPr>
              <a:t>Технологии валеологического просвещения родителей</a:t>
            </a:r>
            <a:endParaRPr lang="ru-RU">
              <a:solidFill>
                <a:srgbClr val="FFFF00"/>
              </a:solidFill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3290888" y="3573463"/>
            <a:ext cx="2519362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endParaRPr lang="ru-RU" b="1"/>
          </a:p>
          <a:p>
            <a:pPr algn="ctr" eaLnBrk="0" hangingPunct="0"/>
            <a:endParaRPr lang="ru-RU" b="1"/>
          </a:p>
          <a:p>
            <a:pPr algn="ctr" eaLnBrk="0" hangingPunct="0"/>
            <a:r>
              <a:rPr lang="ru-RU" b="1">
                <a:solidFill>
                  <a:schemeClr val="bg1"/>
                </a:solidFill>
              </a:rPr>
              <a:t>Физкультурное занятие, коммуникативные игры, самомассаж, точечный </a:t>
            </a:r>
          </a:p>
          <a:p>
            <a:pPr algn="ctr" eaLnBrk="0" hangingPunct="0"/>
            <a:r>
              <a:rPr lang="ru-RU" b="1">
                <a:solidFill>
                  <a:schemeClr val="bg1"/>
                </a:solidFill>
              </a:rPr>
              <a:t>самомассаж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5826125" y="3489325"/>
            <a:ext cx="2633663" cy="286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ru-RU" b="1">
                <a:solidFill>
                  <a:schemeClr val="bg1"/>
                </a:solidFill>
              </a:rPr>
              <a:t>Информационые стенды, групповые родительские собрания, практические показы, памятки, буклеты, дни открытых дверей, анкетирование, беседы</a:t>
            </a:r>
            <a:endParaRPr lang="ru-RU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000"/>
                            </p:stCondLst>
                            <p:childTnLst>
                              <p:par>
                                <p:cTn id="27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0"/>
                            </p:stCondLst>
                            <p:childTnLst>
                              <p:par>
                                <p:cTn id="3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000"/>
                            </p:stCondLst>
                            <p:childTnLst>
                              <p:par>
                                <p:cTn id="4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7000"/>
                            </p:stCondLst>
                            <p:childTnLst>
                              <p:par>
                                <p:cTn id="5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>
                <a:solidFill>
                  <a:srgbClr val="00B050"/>
                </a:solidFill>
              </a:rPr>
              <a:t>Технология проектирования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16000" y="1341438"/>
            <a:ext cx="6858000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42988" y="3933825"/>
            <a:ext cx="6858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17588" y="2222500"/>
            <a:ext cx="6858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95375" y="5657850"/>
            <a:ext cx="6858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16000" y="3187700"/>
            <a:ext cx="6858000" cy="66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62038" y="4868863"/>
            <a:ext cx="6858000" cy="665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1908175" y="1412875"/>
            <a:ext cx="51847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ru-RU" sz="2400">
                <a:solidFill>
                  <a:schemeClr val="bg1"/>
                </a:solidFill>
              </a:rPr>
              <a:t>Исследовательские</a:t>
            </a:r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1908175" y="2276475"/>
            <a:ext cx="46799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ru-RU" sz="2400">
                <a:solidFill>
                  <a:schemeClr val="bg1"/>
                </a:solidFill>
              </a:rPr>
              <a:t>Творческие</a:t>
            </a: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908175" y="3244850"/>
            <a:ext cx="321945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ru-RU" sz="2400">
                <a:solidFill>
                  <a:schemeClr val="bg1"/>
                </a:solidFill>
              </a:rPr>
              <a:t>Игровые</a:t>
            </a:r>
          </a:p>
        </p:txBody>
      </p:sp>
      <p:sp>
        <p:nvSpPr>
          <p:cNvPr id="18443" name="Прямоугольник 5"/>
          <p:cNvSpPr>
            <a:spLocks noChangeArrowheads="1"/>
          </p:cNvSpPr>
          <p:nvPr/>
        </p:nvSpPr>
        <p:spPr bwMode="auto">
          <a:xfrm>
            <a:off x="1908175" y="3244850"/>
            <a:ext cx="453548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endParaRPr lang="ru-RU"/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908175" y="4005263"/>
            <a:ext cx="41036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ru-RU" sz="2400">
                <a:solidFill>
                  <a:schemeClr val="bg1"/>
                </a:solidFill>
              </a:rPr>
              <a:t>Краткосрочные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908175" y="4941888"/>
            <a:ext cx="60452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ru-RU" sz="2400">
                <a:solidFill>
                  <a:schemeClr val="bg1"/>
                </a:solidFill>
              </a:rPr>
              <a:t>Средней продолжительности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051050" y="5732463"/>
            <a:ext cx="24733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ru-RU" sz="2400">
                <a:solidFill>
                  <a:schemeClr val="bg1"/>
                </a:solidFill>
              </a:rPr>
              <a:t>Долгосрочные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8000"/>
                            </p:stCondLst>
                            <p:childTnLst>
                              <p:par>
                                <p:cTn id="30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0"/>
                            </p:stCondLst>
                            <p:childTnLst>
                              <p:par>
                                <p:cTn id="37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2000"/>
                            </p:stCondLst>
                            <p:childTnLst>
                              <p:par>
                                <p:cTn id="44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7" grpId="0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49275"/>
            <a:ext cx="9144000" cy="762000"/>
          </a:xfrm>
        </p:spPr>
        <p:txBody>
          <a:bodyPr/>
          <a:lstStyle/>
          <a:p>
            <a:pPr eaLnBrk="1" hangingPunct="1">
              <a:defRPr/>
            </a:pPr>
            <a:r>
              <a:rPr lang="ru-RU" b="1" dirty="0" smtClean="0">
                <a:solidFill>
                  <a:srgbClr val="00B050"/>
                </a:solidFill>
              </a:rPr>
              <a:t>Технологии исследовательской деятельности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4" name="Oval 23"/>
          <p:cNvSpPr>
            <a:spLocks noChangeArrowheads="1"/>
          </p:cNvSpPr>
          <p:nvPr/>
        </p:nvSpPr>
        <p:spPr bwMode="gray">
          <a:xfrm>
            <a:off x="250825" y="1989138"/>
            <a:ext cx="3344863" cy="3240087"/>
          </a:xfrm>
          <a:prstGeom prst="ellipse">
            <a:avLst/>
          </a:prstGeom>
          <a:solidFill>
            <a:schemeClr val="accent1">
              <a:lumMod val="50000"/>
            </a:schemeClr>
          </a:soli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ru-RU" sz="2000" b="1" dirty="0">
                <a:cs typeface="+mn-cs"/>
              </a:rPr>
              <a:t>Структура  детского </a:t>
            </a:r>
          </a:p>
          <a:p>
            <a:pPr algn="ctr" eaLnBrk="0" hangingPunct="0">
              <a:defRPr/>
            </a:pPr>
            <a:r>
              <a:rPr lang="ru-RU" sz="2000" b="1" dirty="0">
                <a:cs typeface="+mn-cs"/>
              </a:rPr>
              <a:t>экспериментирования</a:t>
            </a:r>
            <a:endParaRPr lang="ru-RU" sz="2000" dirty="0">
              <a:cs typeface="+mn-cs"/>
            </a:endParaRPr>
          </a:p>
        </p:txBody>
      </p:sp>
      <p:sp>
        <p:nvSpPr>
          <p:cNvPr id="5" name="AutoShape 5"/>
          <p:cNvSpPr>
            <a:spLocks noChangeArrowheads="1"/>
          </p:cNvSpPr>
          <p:nvPr/>
        </p:nvSpPr>
        <p:spPr bwMode="gray">
          <a:xfrm>
            <a:off x="2268538" y="1628775"/>
            <a:ext cx="5903912" cy="72072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5EEB7"/>
              </a:gs>
              <a:gs pos="100000">
                <a:srgbClr val="FEFEFB"/>
              </a:gs>
            </a:gsLst>
            <a:lin ang="0" scaled="1"/>
          </a:gradFill>
          <a:ln w="38100" algn="ctr">
            <a:solidFill>
              <a:srgbClr val="C5A667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ru-RU" b="1">
              <a:solidFill>
                <a:srgbClr val="000000"/>
              </a:solidFill>
            </a:endParaRPr>
          </a:p>
        </p:txBody>
      </p:sp>
      <p:sp>
        <p:nvSpPr>
          <p:cNvPr id="6" name="AutoShape 6"/>
          <p:cNvSpPr>
            <a:spLocks noChangeArrowheads="1"/>
          </p:cNvSpPr>
          <p:nvPr/>
        </p:nvSpPr>
        <p:spPr bwMode="gray">
          <a:xfrm>
            <a:off x="2987675" y="2420938"/>
            <a:ext cx="5256213" cy="72072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BED979"/>
              </a:gs>
              <a:gs pos="100000">
                <a:srgbClr val="FBFDF7"/>
              </a:gs>
            </a:gsLst>
            <a:lin ang="0" scaled="1"/>
          </a:gradFill>
          <a:ln w="38100" algn="ctr">
            <a:solidFill>
              <a:srgbClr val="C5A667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ru-RU" b="1">
              <a:solidFill>
                <a:schemeClr val="bg1"/>
              </a:solidFill>
            </a:endParaRPr>
          </a:p>
        </p:txBody>
      </p:sp>
      <p:sp>
        <p:nvSpPr>
          <p:cNvPr id="7" name="AutoShape 5"/>
          <p:cNvSpPr>
            <a:spLocks noChangeArrowheads="1"/>
          </p:cNvSpPr>
          <p:nvPr/>
        </p:nvSpPr>
        <p:spPr bwMode="gray">
          <a:xfrm>
            <a:off x="3348038" y="3213100"/>
            <a:ext cx="5040312" cy="72072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5EEB7"/>
              </a:gs>
              <a:gs pos="100000">
                <a:srgbClr val="FEFEFB"/>
              </a:gs>
            </a:gsLst>
            <a:lin ang="0" scaled="1"/>
          </a:gradFill>
          <a:ln w="38100" algn="ctr">
            <a:solidFill>
              <a:srgbClr val="C5A667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ru-RU" b="1">
              <a:solidFill>
                <a:schemeClr val="bg1"/>
              </a:solidFill>
            </a:endParaRPr>
          </a:p>
        </p:txBody>
      </p:sp>
      <p:sp>
        <p:nvSpPr>
          <p:cNvPr id="8" name="AutoShape 6"/>
          <p:cNvSpPr>
            <a:spLocks noChangeArrowheads="1"/>
          </p:cNvSpPr>
          <p:nvPr/>
        </p:nvSpPr>
        <p:spPr bwMode="gray">
          <a:xfrm>
            <a:off x="3059113" y="4005263"/>
            <a:ext cx="5184775" cy="719137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BED979"/>
              </a:gs>
              <a:gs pos="100000">
                <a:srgbClr val="FBFDF7"/>
              </a:gs>
            </a:gsLst>
            <a:lin ang="0" scaled="1"/>
          </a:gradFill>
          <a:ln w="38100" algn="ctr">
            <a:solidFill>
              <a:srgbClr val="C5A667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ru-RU" b="1">
              <a:solidFill>
                <a:srgbClr val="000000"/>
              </a:solidFill>
            </a:endParaRPr>
          </a:p>
        </p:txBody>
      </p:sp>
      <p:sp>
        <p:nvSpPr>
          <p:cNvPr id="9" name="AutoShape 5"/>
          <p:cNvSpPr>
            <a:spLocks noChangeArrowheads="1"/>
          </p:cNvSpPr>
          <p:nvPr/>
        </p:nvSpPr>
        <p:spPr bwMode="gray">
          <a:xfrm>
            <a:off x="2339975" y="4797425"/>
            <a:ext cx="5761038" cy="719138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5EEB7"/>
              </a:gs>
              <a:gs pos="100000">
                <a:srgbClr val="FEFEFB"/>
              </a:gs>
            </a:gsLst>
            <a:lin ang="0" scaled="1"/>
          </a:gradFill>
          <a:ln w="38100" algn="ctr">
            <a:solidFill>
              <a:srgbClr val="C5A667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ru-RU" b="1">
              <a:solidFill>
                <a:srgbClr val="000000"/>
              </a:solidFill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2124075" y="1773238"/>
            <a:ext cx="61928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ru-RU" sz="2400" b="1">
                <a:solidFill>
                  <a:schemeClr val="bg1"/>
                </a:solidFill>
              </a:rPr>
              <a:t>Выделение и постановка проблемы</a:t>
            </a:r>
            <a:endParaRPr lang="ru-RU" sz="240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3276600" y="2565400"/>
            <a:ext cx="47513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ru-RU"/>
              <a:t> </a:t>
            </a:r>
            <a:r>
              <a:rPr lang="ru-RU" sz="2400" b="1">
                <a:solidFill>
                  <a:schemeClr val="bg1"/>
                </a:solidFill>
              </a:rPr>
              <a:t>Выдвижение гипотезы</a:t>
            </a:r>
            <a:endParaRPr lang="ru-RU" sz="240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 flipH="1">
            <a:off x="3276600" y="3141663"/>
            <a:ext cx="5281613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ru-RU" sz="2400" b="1">
                <a:solidFill>
                  <a:schemeClr val="bg1"/>
                </a:solidFill>
              </a:rPr>
              <a:t>Поиск и предложение возможных вариантов решения</a:t>
            </a:r>
            <a:endParaRPr lang="ru-RU" sz="240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3492500" y="4149725"/>
            <a:ext cx="34559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ru-RU" sz="2400" b="1">
                <a:solidFill>
                  <a:schemeClr val="bg1"/>
                </a:solidFill>
              </a:rPr>
              <a:t>Сбор материала</a:t>
            </a:r>
            <a:endParaRPr lang="ru-RU" sz="240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 flipH="1">
            <a:off x="2627313" y="4868863"/>
            <a:ext cx="60039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ru-RU" sz="2400" b="1">
                <a:solidFill>
                  <a:schemeClr val="bg1"/>
                </a:solidFill>
              </a:rPr>
              <a:t>Обобщение полученных данных</a:t>
            </a:r>
            <a:endParaRPr lang="ru-RU" sz="240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500"/>
                            </p:stCondLst>
                            <p:childTnLst>
                              <p:par>
                                <p:cTn id="2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500"/>
                            </p:stCondLst>
                            <p:childTnLst>
                              <p:par>
                                <p:cTn id="3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500"/>
                            </p:stCondLst>
                            <p:childTnLst>
                              <p:par>
                                <p:cTn id="48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6500"/>
                            </p:stCondLst>
                            <p:childTnLst>
                              <p:par>
                                <p:cTn id="5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/>
      <p:bldP spid="11" grpId="0"/>
      <p:bldP spid="13" grpId="0"/>
      <p:bldP spid="14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/>
          <a:lstStyle/>
          <a:p>
            <a:pPr eaLnBrk="1" hangingPunct="1">
              <a:defRPr/>
            </a:pPr>
            <a:r>
              <a:rPr lang="ru-RU" b="1" u="sng" dirty="0" smtClean="0"/>
              <a:t/>
            </a:r>
            <a:br>
              <a:rPr lang="ru-RU" b="1" u="sng" dirty="0" smtClean="0"/>
            </a:br>
            <a:r>
              <a:rPr lang="ru-RU" b="1" u="sng" dirty="0" smtClean="0"/>
              <a:t/>
            </a:r>
            <a:br>
              <a:rPr lang="ru-RU" b="1" u="sng" dirty="0" smtClean="0"/>
            </a:br>
            <a:r>
              <a:rPr lang="ru-RU" b="1" u="sng" dirty="0" smtClean="0"/>
              <a:t/>
            </a:r>
            <a:br>
              <a:rPr lang="ru-RU" b="1" u="sng" dirty="0" smtClean="0"/>
            </a:br>
            <a:r>
              <a:rPr lang="ru-RU" b="1" dirty="0" smtClean="0">
                <a:solidFill>
                  <a:srgbClr val="00B050"/>
                </a:solidFill>
              </a:rPr>
              <a:t>Информационно-коммуникационные технологии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u="sng" dirty="0" smtClean="0"/>
              <a:t/>
            </a:r>
            <a:br>
              <a:rPr lang="ru-RU" b="1" u="sng" dirty="0" smtClean="0"/>
            </a:br>
            <a:endParaRPr lang="ru-RU" dirty="0"/>
          </a:p>
        </p:txBody>
      </p:sp>
      <p:sp>
        <p:nvSpPr>
          <p:cNvPr id="21506" name="Прямоугольник 2"/>
          <p:cNvSpPr>
            <a:spLocks noChangeArrowheads="1"/>
          </p:cNvSpPr>
          <p:nvPr/>
        </p:nvSpPr>
        <p:spPr bwMode="auto">
          <a:xfrm>
            <a:off x="684213" y="2736850"/>
            <a:ext cx="140811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ru-RU"/>
              <a:t>:</a:t>
            </a:r>
          </a:p>
        </p:txBody>
      </p:sp>
      <p:pic>
        <p:nvPicPr>
          <p:cNvPr id="6151" name="Picture 7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/>
            </a:extLst>
          </a:blip>
          <a:srcRect/>
          <a:stretch>
            <a:fillRect/>
          </a:stretch>
        </p:blipFill>
        <p:spPr bwMode="auto">
          <a:xfrm>
            <a:off x="467544" y="1268760"/>
            <a:ext cx="8352928" cy="5184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</p:pic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539750" y="1484313"/>
            <a:ext cx="8280400" cy="4710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ru-RU" sz="2000">
                <a:solidFill>
                  <a:schemeClr val="bg1"/>
                </a:solidFill>
              </a:rPr>
              <a:t>1.Подбор иллюстративного материала к занятиям и для оформления стендов, группы, кабинетов (сканирование, интернет, принтер, презентация).</a:t>
            </a:r>
          </a:p>
          <a:p>
            <a:pPr algn="just" eaLnBrk="0" hangingPunct="0"/>
            <a:r>
              <a:rPr lang="ru-RU" sz="2000">
                <a:solidFill>
                  <a:schemeClr val="bg1"/>
                </a:solidFill>
              </a:rPr>
              <a:t>2.Подбор дополнительного познавательного материала к занятиям, знакомство со   сценариями праздников и других мероприятий.</a:t>
            </a:r>
          </a:p>
          <a:p>
            <a:pPr algn="just" eaLnBrk="0" hangingPunct="0"/>
            <a:r>
              <a:rPr lang="ru-RU" sz="2000">
                <a:solidFill>
                  <a:schemeClr val="bg1"/>
                </a:solidFill>
              </a:rPr>
              <a:t>3.Обмен опытом, знакомство с периодикой, наработками других педагогов России и зарубежья.</a:t>
            </a:r>
          </a:p>
          <a:p>
            <a:pPr algn="just" eaLnBrk="0" hangingPunct="0"/>
            <a:r>
              <a:rPr lang="ru-RU" sz="2000">
                <a:solidFill>
                  <a:schemeClr val="bg1"/>
                </a:solidFill>
              </a:rPr>
              <a:t>4. Оформление групповой документации, отчетов. Компьютер позволит не писать отчеты и анализы каждый раз, а достаточно набрать один раз схему и в дальнейшем только вносить необходимые изменения.</a:t>
            </a:r>
          </a:p>
          <a:p>
            <a:pPr algn="just" eaLnBrk="0" hangingPunct="0"/>
            <a:r>
              <a:rPr lang="ru-RU" sz="2000">
                <a:solidFill>
                  <a:schemeClr val="bg1"/>
                </a:solidFill>
              </a:rPr>
              <a:t>5. Создание презентаций в программе Рower Рoint</a:t>
            </a:r>
            <a:r>
              <a:rPr lang="ru-RU" sz="2000" b="1">
                <a:solidFill>
                  <a:schemeClr val="bg1"/>
                </a:solidFill>
              </a:rPr>
              <a:t> </a:t>
            </a:r>
            <a:r>
              <a:rPr lang="ru-RU" sz="2000">
                <a:solidFill>
                  <a:schemeClr val="bg1"/>
                </a:solidFill>
              </a:rPr>
              <a:t>для повышения эффективности образовательных занятий с детьми и педагогической компетенции у родителей в процессе проведения родительских собраний.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1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0350"/>
            <a:ext cx="9144000" cy="762000"/>
          </a:xfrm>
        </p:spPr>
        <p:txBody>
          <a:bodyPr/>
          <a:lstStyle/>
          <a:p>
            <a:pPr eaLnBrk="1" hangingPunct="1">
              <a:defRPr/>
            </a:pP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>
                <a:solidFill>
                  <a:srgbClr val="00B050"/>
                </a:solidFill>
              </a:rPr>
              <a:t>Ошибки при использовании информационно-коммуникационных </a:t>
            </a:r>
            <a:br>
              <a:rPr lang="ru-RU" b="1" dirty="0" smtClean="0">
                <a:solidFill>
                  <a:srgbClr val="00B050"/>
                </a:solidFill>
              </a:rPr>
            </a:br>
            <a:r>
              <a:rPr lang="ru-RU" b="1" dirty="0" smtClean="0">
                <a:solidFill>
                  <a:srgbClr val="00B050"/>
                </a:solidFill>
              </a:rPr>
              <a:t>технологий</a:t>
            </a:r>
            <a:br>
              <a:rPr lang="ru-RU" b="1" dirty="0" smtClean="0">
                <a:solidFill>
                  <a:srgbClr val="00B050"/>
                </a:solidFill>
              </a:rPr>
            </a:b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1">
                <a:lumMod val="50000"/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683568" y="2492896"/>
            <a:ext cx="5840413" cy="523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rgbClr val="00FF00">
                <a:tint val="45000"/>
                <a:satMod val="400000"/>
              </a:srgbClr>
            </a:duotone>
            <a:extLst>
              <a:ext uri="{BEBA8EAE-BF5A-486C-A8C5-ECC9F3942E4B}"/>
            </a:extLst>
          </a:blip>
          <a:srcRect/>
          <a:stretch>
            <a:fillRect/>
          </a:stretch>
        </p:blipFill>
        <p:spPr bwMode="auto">
          <a:xfrm>
            <a:off x="683567" y="3244855"/>
            <a:ext cx="5840413" cy="523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1">
                <a:lumMod val="50000"/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668759" y="3973706"/>
            <a:ext cx="5840413" cy="523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rgbClr val="00FF00">
                <a:tint val="45000"/>
                <a:satMod val="400000"/>
              </a:srgbClr>
            </a:duotone>
            <a:extLst>
              <a:ext uri="{BEBA8EAE-BF5A-486C-A8C5-ECC9F3942E4B}"/>
            </a:extLst>
          </a:blip>
          <a:srcRect/>
          <a:stretch>
            <a:fillRect/>
          </a:stretch>
        </p:blipFill>
        <p:spPr bwMode="auto">
          <a:xfrm>
            <a:off x="683568" y="4842393"/>
            <a:ext cx="5840413" cy="523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1">
                <a:lumMod val="50000"/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746761" y="5707161"/>
            <a:ext cx="5840413" cy="523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755650" y="2276475"/>
            <a:ext cx="79930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ru-RU" sz="2000" b="1">
                <a:solidFill>
                  <a:schemeClr val="bg1"/>
                </a:solidFill>
              </a:rPr>
              <a:t>Недостаточная методическая подготовленность педагога</a:t>
            </a:r>
            <a:endParaRPr lang="ru-RU" sz="200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1042988" y="2852738"/>
            <a:ext cx="793908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ru-RU" sz="2000" b="1">
                <a:solidFill>
                  <a:schemeClr val="bg1"/>
                </a:solidFill>
              </a:rPr>
              <a:t>Неправильное определение дидактической роли и места ИКТ на занятиях</a:t>
            </a:r>
            <a:endParaRPr lang="ru-RU" sz="200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1162050" y="3789363"/>
            <a:ext cx="21574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ru-RU" sz="2000" b="1">
                <a:solidFill>
                  <a:schemeClr val="bg1"/>
                </a:solidFill>
              </a:rPr>
              <a:t>Бесплановость</a:t>
            </a:r>
            <a:endParaRPr lang="ru-RU" sz="200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596900" y="4641850"/>
            <a:ext cx="54451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ru-RU" sz="2000" b="1">
                <a:solidFill>
                  <a:schemeClr val="bg1"/>
                </a:solidFill>
              </a:rPr>
              <a:t>Случайность применения   ИКТ</a:t>
            </a:r>
            <a:endParaRPr lang="ru-RU" sz="200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 rot="10800000" flipV="1">
            <a:off x="768350" y="5507038"/>
            <a:ext cx="59753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ru-RU" sz="2000" b="1">
                <a:solidFill>
                  <a:schemeClr val="bg1"/>
                </a:solidFill>
              </a:rPr>
              <a:t>Перегруженность занятия демонстрацией</a:t>
            </a:r>
            <a:endParaRPr lang="ru-RU" sz="200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500"/>
                            </p:stCondLst>
                            <p:childTnLst>
                              <p:par>
                                <p:cTn id="4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000"/>
                            </p:stCondLst>
                            <p:childTnLst>
                              <p:par>
                                <p:cTn id="5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3"/>
      <p:bldP spid="10" grpId="0"/>
      <p:bldP spid="11" grpId="0"/>
      <p:bldP spid="12" grpId="0"/>
      <p:bldP spid="13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b="1" dirty="0">
                <a:solidFill>
                  <a:srgbClr val="00B050"/>
                </a:solidFill>
              </a:rPr>
              <a:t>Игровая технология </a:t>
            </a:r>
          </a:p>
        </p:txBody>
      </p:sp>
      <p:sp>
        <p:nvSpPr>
          <p:cNvPr id="23554" name="Прямоугольник 2"/>
          <p:cNvSpPr>
            <a:spLocks noChangeArrowheads="1"/>
          </p:cNvSpPr>
          <p:nvPr/>
        </p:nvSpPr>
        <p:spPr bwMode="auto">
          <a:xfrm>
            <a:off x="2124075" y="1628775"/>
            <a:ext cx="41767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endParaRPr lang="ru-RU" sz="2400">
              <a:solidFill>
                <a:schemeClr val="bg1"/>
              </a:solidFill>
            </a:endParaRPr>
          </a:p>
        </p:txBody>
      </p:sp>
      <p:sp>
        <p:nvSpPr>
          <p:cNvPr id="23555" name="Прямоугольник 3"/>
          <p:cNvSpPr>
            <a:spLocks noChangeArrowheads="1"/>
          </p:cNvSpPr>
          <p:nvPr/>
        </p:nvSpPr>
        <p:spPr bwMode="auto">
          <a:xfrm>
            <a:off x="2627313" y="2781300"/>
            <a:ext cx="38163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endParaRPr lang="ru-RU" sz="2400">
              <a:solidFill>
                <a:schemeClr val="bg1"/>
              </a:solidFill>
            </a:endParaRPr>
          </a:p>
        </p:txBody>
      </p:sp>
      <p:sp>
        <p:nvSpPr>
          <p:cNvPr id="23556" name="Прямоугольник 4"/>
          <p:cNvSpPr>
            <a:spLocks noChangeArrowheads="1"/>
          </p:cNvSpPr>
          <p:nvPr/>
        </p:nvSpPr>
        <p:spPr bwMode="auto">
          <a:xfrm rot="10800000" flipV="1">
            <a:off x="893763" y="3937000"/>
            <a:ext cx="7062787" cy="215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endParaRPr lang="ru-RU" sz="2400">
              <a:solidFill>
                <a:schemeClr val="bg1"/>
              </a:solidFill>
            </a:endParaRPr>
          </a:p>
        </p:txBody>
      </p:sp>
      <p:sp>
        <p:nvSpPr>
          <p:cNvPr id="23557" name="Прямоугольник 5"/>
          <p:cNvSpPr>
            <a:spLocks noChangeArrowheads="1"/>
          </p:cNvSpPr>
          <p:nvPr/>
        </p:nvSpPr>
        <p:spPr bwMode="auto">
          <a:xfrm>
            <a:off x="2124075" y="5157788"/>
            <a:ext cx="36718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endParaRPr lang="ru-RU" sz="2400">
              <a:solidFill>
                <a:schemeClr val="bg1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/>
            </a:extLst>
          </a:blip>
          <a:srcRect/>
          <a:stretch>
            <a:fillRect/>
          </a:stretch>
        </p:blipFill>
        <p:spPr bwMode="auto">
          <a:xfrm>
            <a:off x="893195" y="1123157"/>
            <a:ext cx="7383463" cy="2309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</p:pic>
      <p:sp>
        <p:nvSpPr>
          <p:cNvPr id="8" name="Скругленный прямоугольник 7"/>
          <p:cNvSpPr>
            <a:spLocks noChangeArrowheads="1"/>
          </p:cNvSpPr>
          <p:nvPr/>
        </p:nvSpPr>
        <p:spPr bwMode="auto">
          <a:xfrm>
            <a:off x="611188" y="3573463"/>
            <a:ext cx="7666037" cy="2879725"/>
          </a:xfrm>
          <a:prstGeom prst="roundRect">
            <a:avLst>
              <a:gd name="adj" fmla="val 16667"/>
            </a:avLst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ru-RU" sz="2400">
                <a:solidFill>
                  <a:schemeClr val="bg1"/>
                </a:solidFill>
              </a:rPr>
              <a:t>Последовательная деятельность педагога по:</a:t>
            </a:r>
          </a:p>
          <a:p>
            <a:pPr algn="ctr" eaLnBrk="0" hangingPunct="0"/>
            <a:r>
              <a:rPr lang="ru-RU" sz="2400">
                <a:solidFill>
                  <a:schemeClr val="bg1"/>
                </a:solidFill>
              </a:rPr>
              <a:t>отбору, разработке, подготовке игр;</a:t>
            </a:r>
          </a:p>
          <a:p>
            <a:pPr algn="ctr" eaLnBrk="0" hangingPunct="0"/>
            <a:r>
              <a:rPr lang="ru-RU" sz="2400">
                <a:solidFill>
                  <a:schemeClr val="bg1"/>
                </a:solidFill>
              </a:rPr>
              <a:t>включению детей в игровую деятельность;</a:t>
            </a:r>
          </a:p>
          <a:p>
            <a:pPr algn="ctr" eaLnBrk="0" hangingPunct="0"/>
            <a:r>
              <a:rPr lang="ru-RU" sz="2400">
                <a:solidFill>
                  <a:schemeClr val="bg1"/>
                </a:solidFill>
              </a:rPr>
              <a:t>осуществление самой игры;</a:t>
            </a:r>
          </a:p>
          <a:p>
            <a:pPr algn="ctr" eaLnBrk="0" hangingPunct="0"/>
            <a:r>
              <a:rPr lang="ru-RU" sz="2400">
                <a:solidFill>
                  <a:schemeClr val="bg1"/>
                </a:solidFill>
              </a:rPr>
              <a:t>подведению итогов, результатов игровой </a:t>
            </a:r>
          </a:p>
          <a:p>
            <a:pPr algn="ctr" eaLnBrk="0" hangingPunct="0"/>
            <a:r>
              <a:rPr lang="ru-RU" sz="2400">
                <a:solidFill>
                  <a:schemeClr val="bg1"/>
                </a:solidFill>
              </a:rPr>
              <a:t>деятельности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animBg="1"/>
    </p:bldLst>
  </p:timing>
</p:sld>
</file>

<file path=ppt/theme/theme1.xml><?xml version="1.0" encoding="utf-8"?>
<a:theme xmlns:a="http://schemas.openxmlformats.org/drawingml/2006/main" name="Современные образовательные технологии в ДОУ">
  <a:themeElements>
    <a:clrScheme name="CD100_dark_2002 7">
      <a:dk1>
        <a:srgbClr val="003B76"/>
      </a:dk1>
      <a:lt1>
        <a:srgbClr val="FFFFFF"/>
      </a:lt1>
      <a:dk2>
        <a:srgbClr val="003399"/>
      </a:dk2>
      <a:lt2>
        <a:srgbClr val="C0C0C0"/>
      </a:lt2>
      <a:accent1>
        <a:srgbClr val="FCC704"/>
      </a:accent1>
      <a:accent2>
        <a:srgbClr val="A01DD5"/>
      </a:accent2>
      <a:accent3>
        <a:srgbClr val="AAADCA"/>
      </a:accent3>
      <a:accent4>
        <a:srgbClr val="DADADA"/>
      </a:accent4>
      <a:accent5>
        <a:srgbClr val="FDE0AA"/>
      </a:accent5>
      <a:accent6>
        <a:srgbClr val="9119C1"/>
      </a:accent6>
      <a:hlink>
        <a:srgbClr val="66C5F4"/>
      </a:hlink>
      <a:folHlink>
        <a:srgbClr val="009999"/>
      </a:folHlink>
    </a:clrScheme>
    <a:fontScheme name="CD100_dark_2002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D100_dark_2002 1">
        <a:dk1>
          <a:srgbClr val="622100"/>
        </a:dk1>
        <a:lt1>
          <a:srgbClr val="FFFFFF"/>
        </a:lt1>
        <a:dk2>
          <a:srgbClr val="800000"/>
        </a:dk2>
        <a:lt2>
          <a:srgbClr val="FFFFCC"/>
        </a:lt2>
        <a:accent1>
          <a:srgbClr val="E42B00"/>
        </a:accent1>
        <a:accent2>
          <a:srgbClr val="996600"/>
        </a:accent2>
        <a:accent3>
          <a:srgbClr val="C0AAAA"/>
        </a:accent3>
        <a:accent4>
          <a:srgbClr val="DADADA"/>
        </a:accent4>
        <a:accent5>
          <a:srgbClr val="EFACAA"/>
        </a:accent5>
        <a:accent6>
          <a:srgbClr val="8A5C00"/>
        </a:accent6>
        <a:hlink>
          <a:srgbClr val="FADF6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D100_dark_2002 2">
        <a:dk1>
          <a:srgbClr val="5F4545"/>
        </a:dk1>
        <a:lt1>
          <a:srgbClr val="FFFFFF"/>
        </a:lt1>
        <a:dk2>
          <a:srgbClr val="8F6969"/>
        </a:dk2>
        <a:lt2>
          <a:srgbClr val="FFFFCC"/>
        </a:lt2>
        <a:accent1>
          <a:srgbClr val="CC6600"/>
        </a:accent1>
        <a:accent2>
          <a:srgbClr val="924C0C"/>
        </a:accent2>
        <a:accent3>
          <a:srgbClr val="C6B9B9"/>
        </a:accent3>
        <a:accent4>
          <a:srgbClr val="DADADA"/>
        </a:accent4>
        <a:accent5>
          <a:srgbClr val="E2B8AA"/>
        </a:accent5>
        <a:accent6>
          <a:srgbClr val="84440A"/>
        </a:accent6>
        <a:hlink>
          <a:srgbClr val="CFD375"/>
        </a:hlink>
        <a:folHlink>
          <a:srgbClr val="98BB9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D100_dark_2002 3">
        <a:dk1>
          <a:srgbClr val="003B76"/>
        </a:dk1>
        <a:lt1>
          <a:srgbClr val="FFFFFF"/>
        </a:lt1>
        <a:dk2>
          <a:srgbClr val="0066CC"/>
        </a:dk2>
        <a:lt2>
          <a:srgbClr val="CCECFF"/>
        </a:lt2>
        <a:accent1>
          <a:srgbClr val="33CCCC"/>
        </a:accent1>
        <a:accent2>
          <a:srgbClr val="66CCFF"/>
        </a:accent2>
        <a:accent3>
          <a:srgbClr val="AAB8E2"/>
        </a:accent3>
        <a:accent4>
          <a:srgbClr val="DADADA"/>
        </a:accent4>
        <a:accent5>
          <a:srgbClr val="ADE2E2"/>
        </a:accent5>
        <a:accent6>
          <a:srgbClr val="5CB9E7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D100_dark_2002 4">
        <a:dk1>
          <a:srgbClr val="005856"/>
        </a:dk1>
        <a:lt1>
          <a:srgbClr val="FFFFFF"/>
        </a:lt1>
        <a:dk2>
          <a:srgbClr val="008080"/>
        </a:dk2>
        <a:lt2>
          <a:srgbClr val="FFFFCC"/>
        </a:lt2>
        <a:accent1>
          <a:srgbClr val="0099CC"/>
        </a:accent1>
        <a:accent2>
          <a:srgbClr val="00CCFF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B9E7"/>
        </a:accent6>
        <a:hlink>
          <a:srgbClr val="1ACE9F"/>
        </a:hlink>
        <a:folHlink>
          <a:srgbClr val="948CC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D100_dark_2002 5">
        <a:dk1>
          <a:srgbClr val="4C4E44"/>
        </a:dk1>
        <a:lt1>
          <a:srgbClr val="FFFFFF"/>
        </a:lt1>
        <a:dk2>
          <a:srgbClr val="686B5D"/>
        </a:dk2>
        <a:lt2>
          <a:srgbClr val="D6D5C6"/>
        </a:lt2>
        <a:accent1>
          <a:srgbClr val="898D79"/>
        </a:accent1>
        <a:accent2>
          <a:srgbClr val="4D4F45"/>
        </a:accent2>
        <a:accent3>
          <a:srgbClr val="B9BAB6"/>
        </a:accent3>
        <a:accent4>
          <a:srgbClr val="DADADA"/>
        </a:accent4>
        <a:accent5>
          <a:srgbClr val="C4C5BE"/>
        </a:accent5>
        <a:accent6>
          <a:srgbClr val="45473E"/>
        </a:accent6>
        <a:hlink>
          <a:srgbClr val="58BE67"/>
        </a:hlink>
        <a:folHlink>
          <a:srgbClr val="C0C64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D100_dark_2002 6">
        <a:dk1>
          <a:srgbClr val="003B76"/>
        </a:dk1>
        <a:lt1>
          <a:srgbClr val="FFFFFF"/>
        </a:lt1>
        <a:dk2>
          <a:srgbClr val="003399"/>
        </a:dk2>
        <a:lt2>
          <a:srgbClr val="C0C0C0"/>
        </a:lt2>
        <a:accent1>
          <a:srgbClr val="FCC704"/>
        </a:accent1>
        <a:accent2>
          <a:srgbClr val="A01DD5"/>
        </a:accent2>
        <a:accent3>
          <a:srgbClr val="AAADCA"/>
        </a:accent3>
        <a:accent4>
          <a:srgbClr val="DADADA"/>
        </a:accent4>
        <a:accent5>
          <a:srgbClr val="FDE0AA"/>
        </a:accent5>
        <a:accent6>
          <a:srgbClr val="9119C1"/>
        </a:accent6>
        <a:hlink>
          <a:srgbClr val="126CD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D100_dark_2002 7">
        <a:dk1>
          <a:srgbClr val="003B76"/>
        </a:dk1>
        <a:lt1>
          <a:srgbClr val="FFFFFF"/>
        </a:lt1>
        <a:dk2>
          <a:srgbClr val="003399"/>
        </a:dk2>
        <a:lt2>
          <a:srgbClr val="C0C0C0"/>
        </a:lt2>
        <a:accent1>
          <a:srgbClr val="FCC704"/>
        </a:accent1>
        <a:accent2>
          <a:srgbClr val="A01DD5"/>
        </a:accent2>
        <a:accent3>
          <a:srgbClr val="AAADCA"/>
        </a:accent3>
        <a:accent4>
          <a:srgbClr val="DADADA"/>
        </a:accent4>
        <a:accent5>
          <a:srgbClr val="FDE0AA"/>
        </a:accent5>
        <a:accent6>
          <a:srgbClr val="9119C1"/>
        </a:accent6>
        <a:hlink>
          <a:srgbClr val="66C5F4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Современные образовательные технологии в ДОУ</Template>
  <TotalTime>927</TotalTime>
  <Words>277</Words>
  <Application>Microsoft Office PowerPoint</Application>
  <PresentationFormat>Экран (4:3)</PresentationFormat>
  <Paragraphs>60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Verdana</vt:lpstr>
      <vt:lpstr>Wingdings</vt:lpstr>
      <vt:lpstr>Calibri</vt:lpstr>
      <vt:lpstr>Современные образовательные технологии в ДОУ</vt:lpstr>
      <vt:lpstr>муниципальное бюджетное дошкольное образовательное учреждение « Детский сад комбинированного вида №102»</vt:lpstr>
      <vt:lpstr>Слайд 2</vt:lpstr>
      <vt:lpstr>Современные  образовательные технологии  </vt:lpstr>
      <vt:lpstr>Классификация здоровьесберегающих технологий</vt:lpstr>
      <vt:lpstr>Технология проектирования</vt:lpstr>
      <vt:lpstr>Технологии исследовательской деятельности</vt:lpstr>
      <vt:lpstr>   Информационно-коммуникационные технологии  </vt:lpstr>
      <vt:lpstr>   Ошибки при использовании информационно-коммуникационных  технологий  </vt:lpstr>
      <vt:lpstr>Игровая технология </vt:lpstr>
    </vt:vector>
  </TitlesOfParts>
  <Company>DreamLair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казённое дошкольное образовательное учреждение «Ординский детский сад №1»</dc:title>
  <dc:creator>User</dc:creator>
  <cp:lastModifiedBy>1</cp:lastModifiedBy>
  <cp:revision>97</cp:revision>
  <dcterms:created xsi:type="dcterms:W3CDTF">2015-08-25T07:48:41Z</dcterms:created>
  <dcterms:modified xsi:type="dcterms:W3CDTF">2016-02-16T12:05:21Z</dcterms:modified>
</cp:coreProperties>
</file>