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621" autoAdjust="0"/>
    <p:restoredTop sz="94660"/>
  </p:normalViewPr>
  <p:slideViewPr>
    <p:cSldViewPr>
      <p:cViewPr varScale="1">
        <p:scale>
          <a:sx n="68" d="100"/>
          <a:sy n="68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BCE5C-C223-4709-A32D-1F1BDD0D84D9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08934-BC25-471C-BCAF-8B5E2182DB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A56984-6720-4AAB-AFC3-7CC7E6840A32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D442C-B3DF-4E52-A417-DD6218F3B2BA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4BDAE-B771-45D6-83CF-479FCD5AFAB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Картинки по запросу самовольный уход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714620"/>
            <a:ext cx="5295900" cy="35337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428603"/>
            <a:ext cx="8215370" cy="714381"/>
          </a:xfrm>
          <a:ln w="6350" cmpd="sng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1200" b="1" dirty="0" smtClean="0"/>
              <a:t>Муниципальное </a:t>
            </a:r>
            <a:r>
              <a:rPr lang="ru-RU" sz="1200" b="1" dirty="0" smtClean="0"/>
              <a:t>казенное образовательное учреждение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для детей – сирот и детей,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b="1" dirty="0" smtClean="0"/>
              <a:t>оставшихся без попечения родителей «Детский дом № 1»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Тема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>
                <a:latin typeface="Arial Black" pitchFamily="34" charset="0"/>
              </a:rPr>
              <a:t>«Самовольные уходы несовершеннолетних</a:t>
            </a:r>
            <a:r>
              <a:rPr lang="ru-RU" dirty="0" smtClean="0">
                <a:latin typeface="Arial Black" pitchFamily="34" charset="0"/>
              </a:rPr>
              <a:t>».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4429124" y="6143644"/>
            <a:ext cx="4471974" cy="50006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Педагог-психолог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Папкова</a:t>
            </a:r>
            <a:r>
              <a:rPr lang="ru-RU" b="1" dirty="0" smtClean="0">
                <a:solidFill>
                  <a:schemeClr val="tx1"/>
                </a:solidFill>
              </a:rPr>
              <a:t> А.С.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Эмансипационные побеги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наиболее частые побеги (45%). Они совершаются, чтобы избавиться от опеки и контроля родных или воспитателей, от наскучивших обязанностей и понуждений и отдаться «свободной», «веселой», «легкой» жизни.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Данные побеги начинаются в основном в возрасте 12-15 лет.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 85% данным побегам предшествуют прогулы занятий, в 75% они сочетаются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делинквентностью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32% – с алкоголизацией во время побега. Эмансипационный тип побегов наиболее свойственен детям с психопатиями и акцентуациями характера.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Импульсивные побеги</a:t>
            </a:r>
            <a:endParaRPr lang="ru-RU" b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Составляют 26% побегов. Чаще всего первые побеги были следствием жестокого обращения, суровых наказаний, «расправ» со стороны родных или товарищей по интернату, детскому дому.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 импульсивных побегов от 7 до 15 лет. В более старшем возрасте вместо побега подросток выбирает переезд (например, в общежитие).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Демонстративные побеги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Являются следствием реакции оппозиции и наблюдаются в 20% случаев. Особенность данных побегов в том, чтобы привлечь к себе внимание.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Причина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гипопротекция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уменьшение внимания со стороны  взрослых или необходимость получить какую-либо материальную выгоду или сформировать авторитет у сверстников. Возраст демонстративных побегов – 12-17 </a:t>
            </a:r>
            <a:r>
              <a:rPr lang="ru-RU" dirty="0" smtClean="0"/>
              <a:t>лет.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Дромоманические</a:t>
            </a:r>
            <a:r>
              <a:rPr lang="ru-RU" b="1" dirty="0" smtClean="0"/>
              <a:t> побеги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Редкий тип – 9% случаев. Данным побегам предшествует внезапно и беспричинно изменяющееся настроение («какая-то скука», «тоска»). Возникает немотивированная тяга к перемене обстановки, которая не поддается контролю. В побег пускаются в одиночку и только затем находят попутчиков.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/>
              <a:t>Классификация побегов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> (американский психиатр</a:t>
            </a:r>
            <a:r>
              <a:rPr lang="ru-RU" sz="3600" b="1" dirty="0" smtClean="0"/>
              <a:t> </a:t>
            </a:r>
            <a:r>
              <a:rPr lang="ru-RU" sz="3600" dirty="0" smtClean="0"/>
              <a:t>Г. </a:t>
            </a:r>
            <a:r>
              <a:rPr lang="ru-RU" sz="3600" dirty="0" err="1" smtClean="0"/>
              <a:t>Штутте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357298"/>
            <a:ext cx="8258204" cy="43577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Побеги, как следствие недостаточного надзора, поиск развлечения и удовольствия; </a:t>
            </a:r>
          </a:p>
          <a:p>
            <a:pPr algn="just"/>
            <a:r>
              <a:rPr lang="ru-RU" dirty="0" smtClean="0"/>
              <a:t>Побеги, как реакция протеста на чрезмерные требования или на недостаточное внимание со стороны близких; </a:t>
            </a:r>
          </a:p>
          <a:p>
            <a:pPr algn="just"/>
            <a:r>
              <a:rPr lang="ru-RU" dirty="0" smtClean="0"/>
              <a:t>Побеги, как реакция тревоги и страха наказания у робких и забитых;</a:t>
            </a:r>
          </a:p>
          <a:p>
            <a:pPr algn="just"/>
            <a:r>
              <a:rPr lang="ru-RU" dirty="0" smtClean="0"/>
              <a:t>«Специфически-пубертатный побег» вследствие возрастного фантазерства и мечтательности.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артинки по запросу побег из до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5255">
            <a:off x="4553714" y="257910"/>
            <a:ext cx="4381403" cy="3090937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причины самовольных уходов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4840303"/>
          </a:xfrm>
        </p:spPr>
        <p:txBody>
          <a:bodyPr>
            <a:normAutofit fontScale="25000" lnSpcReduction="20000"/>
          </a:bodyPr>
          <a:lstStyle/>
          <a:p>
            <a:pPr marL="0" indent="271463">
              <a:lnSpc>
                <a:spcPct val="170000"/>
              </a:lnSpc>
              <a:spcBef>
                <a:spcPts val="0"/>
              </a:spcBef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Любопытство, стремление познать и испытать как можно больше</a:t>
            </a:r>
          </a:p>
          <a:p>
            <a:pPr marL="0" indent="271463">
              <a:lnSpc>
                <a:spcPct val="170000"/>
              </a:lnSpc>
              <a:spcBef>
                <a:spcPts val="0"/>
              </a:spcBef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Переживание «драйва»</a:t>
            </a:r>
          </a:p>
          <a:p>
            <a:pPr marL="0" indent="358775">
              <a:lnSpc>
                <a:spcPct val="170000"/>
              </a:lnSpc>
              <a:spcBef>
                <a:spcPts val="0"/>
              </a:spcBef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Скука</a:t>
            </a:r>
          </a:p>
          <a:p>
            <a:pPr marL="0" indent="358775">
              <a:lnSpc>
                <a:spcPct val="170000"/>
              </a:lnSpc>
              <a:spcBef>
                <a:spcPts val="0"/>
              </a:spcBef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Отсутствие смысла жизни. </a:t>
            </a:r>
          </a:p>
          <a:p>
            <a:pPr marL="0" indent="358775">
              <a:lnSpc>
                <a:spcPct val="170000"/>
              </a:lnSpc>
              <a:spcBef>
                <a:spcPts val="0"/>
              </a:spcBef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Хроническое неудовлетворение важных, базовых потребностей: уважения, любви, принятии значимых взрослых.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Принадлежность к социальной группе («Я как мои друзья»)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Протест против родителей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Стремление уйти от осознания несправедливости мира, разочарований (в том числе в любви), переживания тяжелой утраты (смерти любимых людей)</a:t>
            </a:r>
          </a:p>
          <a:p>
            <a:pPr marL="0" indent="358775">
              <a:lnSpc>
                <a:spcPct val="90000"/>
              </a:lnSpc>
            </a:pP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Оценка склонности воспитанников к отклоняющемуся поведению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Используемые методики</a:t>
            </a:r>
            <a:r>
              <a:rPr lang="ru-RU" dirty="0" smtClean="0"/>
              <a:t>:</a:t>
            </a:r>
            <a:endParaRPr lang="ru-RU" sz="2800" dirty="0" smtClean="0"/>
          </a:p>
          <a:p>
            <a:pPr lvl="1"/>
            <a:r>
              <a:rPr lang="ru-RU" dirty="0" smtClean="0"/>
              <a:t>Оценка склонности к отклоняющемуся поведению у подростков А.Н.Орел.</a:t>
            </a:r>
            <a:endParaRPr lang="ru-RU" sz="2400" dirty="0" smtClean="0"/>
          </a:p>
          <a:p>
            <a:pPr lvl="1"/>
            <a:r>
              <a:rPr lang="ru-RU" dirty="0" smtClean="0"/>
              <a:t>Определение акцентуированных черт с помощью </a:t>
            </a:r>
            <a:r>
              <a:rPr lang="ru-RU" dirty="0" err="1" smtClean="0"/>
              <a:t>опросника</a:t>
            </a:r>
            <a:r>
              <a:rPr lang="ru-RU" dirty="0" smtClean="0"/>
              <a:t> </a:t>
            </a:r>
            <a:r>
              <a:rPr lang="ru-RU" dirty="0" err="1" smtClean="0"/>
              <a:t>Леонгарда-Шмишека</a:t>
            </a:r>
            <a:r>
              <a:rPr lang="ru-RU" dirty="0" smtClean="0"/>
              <a:t>.</a:t>
            </a:r>
            <a:endParaRPr lang="ru-RU" sz="2400" dirty="0" smtClean="0"/>
          </a:p>
          <a:p>
            <a:pPr lvl="1"/>
            <a:r>
              <a:rPr lang="ru-RU" dirty="0" smtClean="0"/>
              <a:t>Определение социально-психологической адаптации подростков </a:t>
            </a:r>
            <a:r>
              <a:rPr lang="ru-RU" dirty="0" err="1" smtClean="0"/>
              <a:t>К.Роджерса</a:t>
            </a:r>
            <a:r>
              <a:rPr lang="ru-RU" dirty="0" smtClean="0"/>
              <a:t> и </a:t>
            </a:r>
            <a:r>
              <a:rPr lang="ru-RU" dirty="0" err="1" smtClean="0"/>
              <a:t>Р.Даймонда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Направления социально-педагогической работы с детьми, склонных к самовольным уходам: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банка данных детей и подростков, склонных к самовольным уходам и побегам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Диагностика проблем личностного и социального развития детей и подростков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утверждение программ социально-педагогической деятельности с ребенком и группой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Консультирование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Межведомственные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связи.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Профилактика и предупреждения возникновения самовольных уходов.</a:t>
            </a:r>
          </a:p>
          <a:p>
            <a:pPr marL="514350" indent="-51435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Направления коррекционного воздействия: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485778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Развитие социального интеллекта.</a:t>
            </a:r>
          </a:p>
          <a:p>
            <a:r>
              <a:rPr lang="ru-RU" dirty="0" smtClean="0"/>
              <a:t>Развитие эмоционально-волевой сферы.</a:t>
            </a:r>
          </a:p>
          <a:p>
            <a:r>
              <a:rPr lang="ru-RU" dirty="0" smtClean="0"/>
              <a:t>Формирование навыков уверенного поведения, способов эффективного взаимодействия и решения проблем.</a:t>
            </a:r>
          </a:p>
          <a:p>
            <a:r>
              <a:rPr lang="ru-RU" dirty="0" smtClean="0"/>
              <a:t>Развитие нравственной и правовой сферы детей.</a:t>
            </a:r>
          </a:p>
          <a:p>
            <a:r>
              <a:rPr lang="ru-RU" dirty="0" smtClean="0"/>
              <a:t>Поддержка и внимание к личности воспитанника.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1026" name="Picture 2" descr="Картинки по запросу милые детиш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643182"/>
            <a:ext cx="3000396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Картинки по запросу книга с перо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-179187"/>
            <a:ext cx="8929718" cy="18936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472" y="571480"/>
            <a:ext cx="8429684" cy="6072230"/>
          </a:xfrm>
        </p:spPr>
        <p:txBody>
          <a:bodyPr>
            <a:normAutofit fontScale="40000" lnSpcReduction="20000"/>
          </a:bodyPr>
          <a:lstStyle/>
          <a:p>
            <a:pPr algn="ctr">
              <a:buFontTx/>
              <a:buNone/>
            </a:pPr>
            <a:endParaRPr lang="ru-RU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</a:pPr>
            <a:endParaRPr lang="ru-RU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</a:pPr>
            <a:endParaRPr lang="ru-RU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</a:pPr>
            <a:endParaRPr lang="ru-RU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</a:pPr>
            <a:endParaRPr lang="ru-RU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</a:pPr>
            <a:r>
              <a:rPr lang="ru-RU" sz="59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Девиация </a:t>
            </a:r>
            <a:endParaRPr lang="ru-RU" sz="59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Tx/>
              <a:buNone/>
            </a:pPr>
            <a:r>
              <a:rPr lang="ru-RU" sz="59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(от лат. </a:t>
            </a:r>
            <a:r>
              <a:rPr lang="en-US" sz="59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Deviatio</a:t>
            </a:r>
            <a:r>
              <a:rPr lang="en-US" sz="59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ru-RU" sz="59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уклонение)</a:t>
            </a:r>
            <a:r>
              <a:rPr lang="ru-RU" sz="5900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ru-RU" sz="5900" dirty="0" smtClean="0">
                <a:solidFill>
                  <a:schemeClr val="tx1"/>
                </a:solidFill>
              </a:rPr>
              <a:t>– </a:t>
            </a:r>
            <a:r>
              <a:rPr lang="ru-RU" sz="5900" i="1" dirty="0" smtClean="0">
                <a:solidFill>
                  <a:schemeClr val="tx1"/>
                </a:solidFill>
              </a:rPr>
              <a:t>система поступков или отдельные поступки, противоречащие принятым в обществе правовым и нравственным нормам.</a:t>
            </a:r>
            <a:endParaRPr lang="en-US" sz="5900" i="1" dirty="0" smtClean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r>
              <a:rPr lang="ru-RU" sz="5900" i="1" dirty="0" smtClean="0">
                <a:solidFill>
                  <a:schemeClr val="tx1"/>
                </a:solidFill>
              </a:rPr>
              <a:t>  </a:t>
            </a:r>
          </a:p>
          <a:p>
            <a:pPr algn="ctr">
              <a:buFontTx/>
              <a:buNone/>
            </a:pPr>
            <a:r>
              <a:rPr lang="ru-RU" sz="5900" i="1" dirty="0" smtClean="0">
                <a:solidFill>
                  <a:schemeClr val="tx1"/>
                </a:solidFill>
              </a:rPr>
              <a:t> </a:t>
            </a:r>
            <a:r>
              <a:rPr lang="ru-RU" sz="59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Девиантное</a:t>
            </a:r>
            <a:r>
              <a:rPr lang="ru-RU" sz="59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поведение</a:t>
            </a:r>
            <a:r>
              <a:rPr lang="ru-RU" sz="5900" i="1" dirty="0" smtClean="0">
                <a:solidFill>
                  <a:schemeClr val="tx1"/>
                </a:solidFill>
              </a:rPr>
              <a:t> </a:t>
            </a:r>
            <a:endParaRPr lang="ru-RU" sz="5900" i="1" dirty="0">
              <a:solidFill>
                <a:schemeClr val="tx1"/>
              </a:solidFill>
            </a:endParaRPr>
          </a:p>
          <a:p>
            <a:r>
              <a:rPr lang="ru-RU" sz="5900" i="1" dirty="0" smtClean="0">
                <a:solidFill>
                  <a:schemeClr val="tx1"/>
                </a:solidFill>
              </a:rPr>
              <a:t>Поведение, </a:t>
            </a:r>
            <a:r>
              <a:rPr lang="ru-RU" sz="5900" i="1" dirty="0">
                <a:solidFill>
                  <a:schemeClr val="tx1"/>
                </a:solidFill>
              </a:rPr>
              <a:t>отклоняющееся от </a:t>
            </a:r>
            <a:r>
              <a:rPr lang="ru-RU" sz="5900" i="1" dirty="0" smtClean="0">
                <a:solidFill>
                  <a:schemeClr val="tx1"/>
                </a:solidFill>
              </a:rPr>
              <a:t>нормы.</a:t>
            </a:r>
            <a:r>
              <a:rPr lang="ru-RU" sz="5900" b="1" dirty="0" smtClean="0">
                <a:solidFill>
                  <a:schemeClr val="tx1"/>
                </a:solidFill>
              </a:rPr>
              <a:t> Поведение </a:t>
            </a:r>
            <a:r>
              <a:rPr lang="ru-RU" sz="5900" dirty="0" smtClean="0">
                <a:solidFill>
                  <a:schemeClr val="tx1"/>
                </a:solidFill>
              </a:rPr>
              <a:t>всегда связано с каким-либо несоответствием человеческих действий, поступков, видов деятельности, распространенным в обществе или группах, нормам, правилам поведения, идеям, установкам, ценностям</a:t>
            </a:r>
            <a:endParaRPr lang="ru-RU" sz="5900" i="1" dirty="0">
              <a:solidFill>
                <a:schemeClr val="tx1"/>
              </a:solidFill>
            </a:endParaRPr>
          </a:p>
          <a:p>
            <a:pPr algn="ctr">
              <a:buFontTx/>
              <a:buNone/>
            </a:pP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285728"/>
            <a:ext cx="7500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Понятийный словарь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00042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785794"/>
            <a:ext cx="6915176" cy="485300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 бегством понимается добровольное, самовольное (тайное или явное) оставление дома или какого-либо учреждения.</a:t>
            </a:r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Побег </a:t>
            </a:r>
            <a:r>
              <a:rPr lang="ru-RU" dirty="0" smtClean="0">
                <a:solidFill>
                  <a:schemeClr val="tx1"/>
                </a:solidFill>
              </a:rPr>
              <a:t>– это поведенческая реакция на фактор или группу факторов, рассматриваемых субъективно как катастрофические. Побег – это событие, изменяющее жизнь. 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2928934"/>
            <a:ext cx="6000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57148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28662" y="285728"/>
            <a:ext cx="7500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Понятийный словарь</a:t>
            </a:r>
            <a:endParaRPr lang="ru-RU" sz="2800" b="1" dirty="0"/>
          </a:p>
        </p:txBody>
      </p:sp>
      <p:pic>
        <p:nvPicPr>
          <p:cNvPr id="8" name="Picture 4" descr="Картинки по запросу книга с перо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64324"/>
            <a:ext cx="8929718" cy="1893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Особенности подросткового возраста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Из психологического словаря: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«Подростковый возраст — стадия онтогенетического развития между детством и взрослостью (от 11–12 до 16–17 лет), которая характеризуется качественными изменениями, связанными с половым созреванием и вхождением во взрослую жизнь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Особенности подросткового возраста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498317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Новообразования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Активные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физиологические изменения;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Ведущая деятельность – общение со сверстниками;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образа «Я».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мировоззрения.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Формируется чувство принадлежности к группе.</a:t>
            </a:r>
          </a:p>
          <a:p>
            <a:pPr marL="0" indent="0" algn="just">
              <a:spcBef>
                <a:spcPct val="50000"/>
              </a:spcBef>
              <a:buFontTx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429124" y="1071546"/>
            <a:ext cx="4257676" cy="5054617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ct val="50000"/>
              </a:spcBef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Основной конфликт</a:t>
            </a:r>
          </a:p>
          <a:p>
            <a:pPr algn="just">
              <a:spcBef>
                <a:spcPct val="50000"/>
              </a:spcBef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Подросток стремится к взрослой жизни, но брать ответственность, как «взрослый» человек,  не хочет и не имеет достаточных знаний и опыта для этого. </a:t>
            </a:r>
          </a:p>
          <a:p>
            <a:pPr algn="just">
              <a:spcBef>
                <a:spcPct val="50000"/>
              </a:spcBef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Часто, выход из данного конфликта может демонстрироваться, как «мнимая» взрослость: курение, алкоголь, ранние половые связи и.т.д.)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Социально-психологические особенности детей с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девиантным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поведением, склонных к самовольным уходам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392909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Замедленный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темп психического развития;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отсутствие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ценностей, принятых в обществе; они убеждены в своей ненужности, невозможности добиться в жизни чего-то своими силами, своим умом и талантом, занять достойное положение среди сверстников, добиться материального благополучия;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эмоциональное отвержение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подростков со стороны родителей и одновременно их психологическая автономия;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среди социально одобряемых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ценностей у них на первом месте – счастливая семейная жизнь, на втором – материальное благополучие, на третьем – здоровье;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ы для презентац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Социально-психологические особенности детей с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девиантным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поведением, склонных к самовольным уходам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600201"/>
            <a:ext cx="8472518" cy="432913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повышенный уровень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тревожности и агрессивности;</a:t>
            </a:r>
          </a:p>
          <a:p>
            <a:pPr marL="0" indent="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стремление 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«красивой», легкой жизни, удовольствиям;</a:t>
            </a:r>
          </a:p>
          <a:p>
            <a:pPr marL="0" indent="0" algn="just">
              <a:spcBef>
                <a:spcPts val="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искажение направленности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интересов – свободное время препровождение в подъезде, на улице –ощущение полной независимости (уходы из дома, побеги, ситуации переживания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иска и т.д.).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Склонность 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саморазрушаещему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поведению (алкоголизация, злоупотребление ПАВ).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endParaRPr lang="ru-RU" sz="2400" dirty="0" smtClean="0"/>
          </a:p>
          <a:p>
            <a:pPr marL="0" indent="0"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Классификация </a:t>
            </a:r>
            <a:br>
              <a:rPr lang="ru-RU" b="1" dirty="0" smtClean="0"/>
            </a:br>
            <a:r>
              <a:rPr lang="ru-RU" b="1" dirty="0" smtClean="0"/>
              <a:t>Побеги</a:t>
            </a:r>
            <a:endParaRPr lang="ru-RU" b="1" dirty="0"/>
          </a:p>
        </p:txBody>
      </p:sp>
      <p:sp>
        <p:nvSpPr>
          <p:cNvPr id="18" name="Текст 1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b="1" dirty="0" smtClean="0"/>
          </a:p>
          <a:p>
            <a:r>
              <a:rPr lang="ru-RU" b="1" dirty="0" smtClean="0"/>
              <a:t>Мотивированные</a:t>
            </a:r>
          </a:p>
          <a:p>
            <a:pPr>
              <a:buNone/>
            </a:pPr>
            <a:r>
              <a:rPr lang="ru-RU" dirty="0"/>
              <a:t> 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b="1" dirty="0" smtClean="0"/>
              <a:t>Немотивированные</a:t>
            </a:r>
          </a:p>
          <a:p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1928794" y="1357298"/>
            <a:ext cx="1571636" cy="114300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286380" y="1357298"/>
            <a:ext cx="1357322" cy="107157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0" name="Picture 2" descr="Картинки по запросу самовольные уход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357562"/>
            <a:ext cx="4572000" cy="3209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Классификация самовольных уходов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Эмансипационные</a:t>
            </a:r>
          </a:p>
          <a:p>
            <a:pPr>
              <a:lnSpc>
                <a:spcPct val="110000"/>
              </a:lnSpc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Импульсивные</a:t>
            </a:r>
          </a:p>
          <a:p>
            <a:pPr>
              <a:lnSpc>
                <a:spcPct val="110000"/>
              </a:lnSpc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Демонстративные</a:t>
            </a:r>
          </a:p>
          <a:p>
            <a:pPr>
              <a:lnSpc>
                <a:spcPct val="110000"/>
              </a:lnSpc>
            </a:pPr>
            <a:r>
              <a:rPr lang="ru-RU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Дромоманические</a:t>
            </a:r>
            <a:endParaRPr lang="ru-RU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14338" name="Picture 2" descr="Картинки по запросу я ухож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714488"/>
            <a:ext cx="4286248" cy="26508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859</Words>
  <Application>Microsoft Office PowerPoint</Application>
  <PresentationFormat>Экран (4:3)</PresentationFormat>
  <Paragraphs>99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    Муниципальное казенное образовательное учреждение для детей – сирот и детей, оставшихся без попечения родителей «Детский дом № 1»   Тема:  «Самовольные уходы несовершеннолетних».</vt:lpstr>
      <vt:lpstr>   </vt:lpstr>
      <vt:lpstr> </vt:lpstr>
      <vt:lpstr>Особенности подросткового возраста</vt:lpstr>
      <vt:lpstr>Особенности подросткового возраста</vt:lpstr>
      <vt:lpstr>Социально-психологические особенности детей с девиантным поведением, склонных к самовольным уходам</vt:lpstr>
      <vt:lpstr>Социально-психологические особенности детей с девиантным поведением, склонных к самовольным уходам</vt:lpstr>
      <vt:lpstr>Классификация  Побеги</vt:lpstr>
      <vt:lpstr>Классификация самовольных уходов</vt:lpstr>
      <vt:lpstr>Эмансипационные побеги</vt:lpstr>
      <vt:lpstr>Импульсивные побеги</vt:lpstr>
      <vt:lpstr>Демонстративные побеги</vt:lpstr>
      <vt:lpstr>Дромоманические побеги</vt:lpstr>
      <vt:lpstr>Классификация побегов   (американский психиатр Г. Штутте)</vt:lpstr>
      <vt:lpstr>Основные причины самовольных уходов</vt:lpstr>
      <vt:lpstr>Оценка склонности воспитанников к отклоняющемуся поведению</vt:lpstr>
      <vt:lpstr>Направления социально-педагогической работы с детьми, склонных к самовольным уходам:</vt:lpstr>
      <vt:lpstr> Направления коррекционного воздействия: 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Муниципальное казенное образовательное учреждение для детей – сирот и детей, оставшихся без попечения родителей «Детский дом № 1»   Тема:  «Самовольные уходы несовершеннолетних».</dc:title>
  <dc:creator>322</dc:creator>
  <cp:lastModifiedBy>322</cp:lastModifiedBy>
  <cp:revision>1</cp:revision>
  <dcterms:created xsi:type="dcterms:W3CDTF">2016-12-07T03:12:57Z</dcterms:created>
  <dcterms:modified xsi:type="dcterms:W3CDTF">2016-12-07T03:21:03Z</dcterms:modified>
</cp:coreProperties>
</file>