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9" r:id="rId4"/>
    <p:sldId id="286" r:id="rId5"/>
    <p:sldId id="258" r:id="rId6"/>
    <p:sldId id="259" r:id="rId7"/>
    <p:sldId id="270" r:id="rId8"/>
    <p:sldId id="260" r:id="rId9"/>
    <p:sldId id="277" r:id="rId10"/>
    <p:sldId id="281" r:id="rId11"/>
    <p:sldId id="271" r:id="rId12"/>
    <p:sldId id="262" r:id="rId13"/>
    <p:sldId id="280" r:id="rId14"/>
    <p:sldId id="282" r:id="rId15"/>
    <p:sldId id="263" r:id="rId16"/>
    <p:sldId id="283" r:id="rId17"/>
    <p:sldId id="284" r:id="rId18"/>
    <p:sldId id="264" r:id="rId19"/>
    <p:sldId id="272" r:id="rId20"/>
    <p:sldId id="267" r:id="rId21"/>
    <p:sldId id="265" r:id="rId22"/>
    <p:sldId id="268" r:id="rId23"/>
    <p:sldId id="273" r:id="rId24"/>
    <p:sldId id="274" r:id="rId25"/>
    <p:sldId id="275" r:id="rId26"/>
    <p:sldId id="276" r:id="rId27"/>
    <p:sldId id="279" r:id="rId28"/>
    <p:sldId id="278"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76" autoAdjust="0"/>
    <p:restoredTop sz="94660"/>
  </p:normalViewPr>
  <p:slideViewPr>
    <p:cSldViewPr snapToGrid="0">
      <p:cViewPr>
        <p:scale>
          <a:sx n="53" d="100"/>
          <a:sy n="53" d="100"/>
        </p:scale>
        <p:origin x="-732" y="-5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3806650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302140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4323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118154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66299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4147977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4078477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187794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331450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6137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249423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321403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174274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316250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125500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DCFF5DD-3023-4ADA-9DB7-228305024FF9}" type="datetimeFigureOut">
              <a:rPr lang="ru-RU" smtClean="0"/>
              <a:pPr/>
              <a:t>26.10.2016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073F6C1-FC7F-4B57-B5EC-A97CFB613F95}" type="slidenum">
              <a:rPr lang="ru-RU" smtClean="0"/>
              <a:pPr/>
              <a:t>‹#›</a:t>
            </a:fld>
            <a:endParaRPr lang="ru-RU"/>
          </a:p>
        </p:txBody>
      </p:sp>
    </p:spTree>
    <p:extLst>
      <p:ext uri="{BB962C8B-B14F-4D97-AF65-F5344CB8AC3E}">
        <p14:creationId xmlns:p14="http://schemas.microsoft.com/office/powerpoint/2010/main" val="2701457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CFF5DD-3023-4ADA-9DB7-228305024FF9}" type="datetimeFigureOut">
              <a:rPr lang="ru-RU" smtClean="0"/>
              <a:pPr/>
              <a:t>26.10.2016</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073F6C1-FC7F-4B57-B5EC-A97CFB613F95}" type="slidenum">
              <a:rPr lang="ru-RU" smtClean="0"/>
              <a:pPr/>
              <a:t>‹#›</a:t>
            </a:fld>
            <a:endParaRPr lang="ru-RU"/>
          </a:p>
        </p:txBody>
      </p:sp>
    </p:spTree>
    <p:extLst>
      <p:ext uri="{BB962C8B-B14F-4D97-AF65-F5344CB8AC3E}">
        <p14:creationId xmlns:p14="http://schemas.microsoft.com/office/powerpoint/2010/main" val="2209680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6" y="215154"/>
            <a:ext cx="7995521" cy="3835680"/>
          </a:xfrm>
        </p:spPr>
        <p:txBody>
          <a:bodyPr>
            <a:normAutofit fontScale="90000"/>
          </a:bodyPr>
          <a:lstStyle/>
          <a:p>
            <a:r>
              <a:rPr lang="ru-RU" dirty="0" smtClean="0"/>
              <a:t>Презентация  проекта      по </a:t>
            </a:r>
            <a:r>
              <a:rPr lang="ru-RU" dirty="0" smtClean="0"/>
              <a:t>краеведению</a:t>
            </a:r>
            <a:br>
              <a:rPr lang="ru-RU" dirty="0" smtClean="0"/>
            </a:br>
            <a:r>
              <a:rPr lang="ru-RU" dirty="0" smtClean="0"/>
              <a:t>«Воспитание у детей любви к родному городу, краю»</a:t>
            </a:r>
            <a:endParaRPr lang="ru-RU" dirty="0"/>
          </a:p>
        </p:txBody>
      </p:sp>
      <p:sp>
        <p:nvSpPr>
          <p:cNvPr id="3" name="Подзаголовок 2"/>
          <p:cNvSpPr>
            <a:spLocks noGrp="1"/>
          </p:cNvSpPr>
          <p:nvPr>
            <p:ph type="subTitle" idx="1"/>
          </p:nvPr>
        </p:nvSpPr>
        <p:spPr>
          <a:xfrm>
            <a:off x="-554635" y="4185746"/>
            <a:ext cx="9653666" cy="1765350"/>
          </a:xfrm>
        </p:spPr>
        <p:txBody>
          <a:bodyPr>
            <a:normAutofit/>
          </a:bodyPr>
          <a:lstStyle/>
          <a:p>
            <a:r>
              <a:rPr lang="ru-RU" dirty="0" smtClean="0"/>
              <a:t>Выполнила: воспитатель МБДОУ №200</a:t>
            </a:r>
          </a:p>
          <a:p>
            <a:r>
              <a:rPr lang="ru-RU" dirty="0" smtClean="0"/>
              <a:t>Г. Кемерово</a:t>
            </a:r>
          </a:p>
          <a:p>
            <a:r>
              <a:rPr lang="ru-RU" dirty="0" smtClean="0"/>
              <a:t>Гребнева Ирина Владимировна</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955" y="3676558"/>
            <a:ext cx="2613827" cy="2783726"/>
          </a:xfrm>
          <a:prstGeom prst="rect">
            <a:avLst/>
          </a:prstGeom>
        </p:spPr>
      </p:pic>
    </p:spTree>
    <p:extLst>
      <p:ext uri="{BB962C8B-B14F-4D97-AF65-F5344CB8AC3E}">
        <p14:creationId xmlns:p14="http://schemas.microsoft.com/office/powerpoint/2010/main" val="3142903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b="15300"/>
          <a:stretch/>
        </p:blipFill>
        <p:spPr>
          <a:xfrm>
            <a:off x="352697" y="300446"/>
            <a:ext cx="6312930" cy="401029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005" y="3164252"/>
            <a:ext cx="6871063" cy="3442403"/>
          </a:xfrm>
          <a:prstGeom prst="rect">
            <a:avLst/>
          </a:prstGeom>
        </p:spPr>
      </p:pic>
      <p:sp>
        <p:nvSpPr>
          <p:cNvPr id="4" name="TextBox 3"/>
          <p:cNvSpPr txBox="1"/>
          <p:nvPr/>
        </p:nvSpPr>
        <p:spPr>
          <a:xfrm>
            <a:off x="635431" y="4928461"/>
            <a:ext cx="3499676" cy="400110"/>
          </a:xfrm>
          <a:prstGeom prst="rect">
            <a:avLst/>
          </a:prstGeom>
          <a:noFill/>
        </p:spPr>
        <p:txBody>
          <a:bodyPr wrap="none" rtlCol="0">
            <a:spAutoFit/>
          </a:bodyPr>
          <a:lstStyle/>
          <a:p>
            <a:r>
              <a:rPr lang="ru-RU" sz="2000" dirty="0" smtClean="0"/>
              <a:t>Промышленность Кемерово</a:t>
            </a:r>
            <a:endParaRPr lang="ru-RU" sz="2000" dirty="0"/>
          </a:p>
        </p:txBody>
      </p:sp>
      <p:sp>
        <p:nvSpPr>
          <p:cNvPr id="6" name="TextBox 5"/>
          <p:cNvSpPr txBox="1"/>
          <p:nvPr/>
        </p:nvSpPr>
        <p:spPr>
          <a:xfrm>
            <a:off x="7299702" y="2712203"/>
            <a:ext cx="2327881" cy="369332"/>
          </a:xfrm>
          <a:prstGeom prst="rect">
            <a:avLst/>
          </a:prstGeom>
          <a:noFill/>
        </p:spPr>
        <p:txBody>
          <a:bodyPr wrap="none" rtlCol="0">
            <a:spAutoFit/>
          </a:bodyPr>
          <a:lstStyle/>
          <a:p>
            <a:r>
              <a:rPr lang="ru-RU" dirty="0" smtClean="0"/>
              <a:t>Современный город</a:t>
            </a: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900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609600"/>
            <a:ext cx="5175249" cy="3881437"/>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2387" y="2391073"/>
            <a:ext cx="5599902" cy="4199927"/>
          </a:xfrm>
          <a:prstGeom prst="rect">
            <a:avLst/>
          </a:prstGeom>
        </p:spPr>
      </p:pic>
      <p:sp>
        <p:nvSpPr>
          <p:cNvPr id="8" name="TextBox 7"/>
          <p:cNvSpPr txBox="1"/>
          <p:nvPr/>
        </p:nvSpPr>
        <p:spPr>
          <a:xfrm>
            <a:off x="570951" y="4491036"/>
            <a:ext cx="5388013" cy="430887"/>
          </a:xfrm>
          <a:prstGeom prst="rect">
            <a:avLst/>
          </a:prstGeom>
          <a:noFill/>
        </p:spPr>
        <p:txBody>
          <a:bodyPr wrap="none" rtlCol="0">
            <a:spAutoFit/>
          </a:bodyPr>
          <a:lstStyle/>
          <a:p>
            <a:r>
              <a:rPr lang="ru-RU" sz="2200" dirty="0" smtClean="0"/>
              <a:t>Государственная филармония Кузбасса</a:t>
            </a:r>
            <a:endParaRPr lang="ru-RU" sz="2200" dirty="0"/>
          </a:p>
        </p:txBody>
      </p:sp>
      <p:sp>
        <p:nvSpPr>
          <p:cNvPr id="9" name="TextBox 8"/>
          <p:cNvSpPr txBox="1"/>
          <p:nvPr/>
        </p:nvSpPr>
        <p:spPr>
          <a:xfrm>
            <a:off x="6081199" y="1960186"/>
            <a:ext cx="5742278" cy="430887"/>
          </a:xfrm>
          <a:prstGeom prst="rect">
            <a:avLst/>
          </a:prstGeom>
          <a:noFill/>
        </p:spPr>
        <p:txBody>
          <a:bodyPr wrap="none" rtlCol="0">
            <a:spAutoFit/>
          </a:bodyPr>
          <a:lstStyle/>
          <a:p>
            <a:r>
              <a:rPr lang="ru-RU" sz="2200" dirty="0" smtClean="0"/>
              <a:t>Кемеровский городской сад «Парк Чудес»</a:t>
            </a:r>
            <a:endParaRPr lang="ru-RU" sz="2200" dirty="0"/>
          </a:p>
        </p:txBody>
      </p:sp>
    </p:spTree>
    <p:extLst>
      <p:ext uri="{BB962C8B-B14F-4D97-AF65-F5344CB8AC3E}">
        <p14:creationId xmlns:p14="http://schemas.microsoft.com/office/powerpoint/2010/main" val="3715770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7295110" y="3254644"/>
            <a:ext cx="2019371" cy="2058298"/>
          </a:xfrm>
        </p:spPr>
        <p:txBody>
          <a:bodyPr/>
          <a:lstStyle/>
          <a:p>
            <a:pPr>
              <a:buNone/>
            </a:pPr>
            <a:endParaRPr lang="ru-RU" dirty="0"/>
          </a:p>
        </p:txBody>
      </p:sp>
      <p:pic>
        <p:nvPicPr>
          <p:cNvPr id="4" name="Picture 2" descr="C:\Documents and Settings\Admin\Рабочий стол\кузбасс фото\Красная горка.jpg"/>
          <p:cNvPicPr>
            <a:picLocks noChangeAspect="1" noChangeArrowheads="1"/>
          </p:cNvPicPr>
          <p:nvPr/>
        </p:nvPicPr>
        <p:blipFill>
          <a:blip r:embed="rId2" cstate="print"/>
          <a:srcRect/>
          <a:stretch>
            <a:fillRect/>
          </a:stretch>
        </p:blipFill>
        <p:spPr bwMode="auto">
          <a:xfrm>
            <a:off x="689671" y="619931"/>
            <a:ext cx="4079929" cy="5439905"/>
          </a:xfrm>
          <a:prstGeom prst="rect">
            <a:avLst/>
          </a:prstGeom>
          <a:noFill/>
        </p:spPr>
      </p:pic>
      <p:pic>
        <p:nvPicPr>
          <p:cNvPr id="3074" name="Picture 2" descr="C:\Documents and Settings\Admin\Рабочий стол\кузбасс фото\68953053щцшу.jpg"/>
          <p:cNvPicPr>
            <a:picLocks noChangeAspect="1" noChangeArrowheads="1"/>
          </p:cNvPicPr>
          <p:nvPr/>
        </p:nvPicPr>
        <p:blipFill>
          <a:blip r:embed="rId3" cstate="print"/>
          <a:srcRect/>
          <a:stretch>
            <a:fillRect/>
          </a:stretch>
        </p:blipFill>
        <p:spPr bwMode="auto">
          <a:xfrm>
            <a:off x="5054683" y="1069384"/>
            <a:ext cx="6542459" cy="4446828"/>
          </a:xfrm>
          <a:prstGeom prst="rect">
            <a:avLst/>
          </a:prstGeom>
          <a:noFill/>
        </p:spPr>
      </p:pic>
      <p:sp>
        <p:nvSpPr>
          <p:cNvPr id="5" name="TextBox 4"/>
          <p:cNvSpPr txBox="1"/>
          <p:nvPr/>
        </p:nvSpPr>
        <p:spPr>
          <a:xfrm>
            <a:off x="689671" y="6070167"/>
            <a:ext cx="1885453" cy="400110"/>
          </a:xfrm>
          <a:prstGeom prst="rect">
            <a:avLst/>
          </a:prstGeom>
          <a:noFill/>
        </p:spPr>
        <p:txBody>
          <a:bodyPr wrap="none" rtlCol="0">
            <a:spAutoFit/>
          </a:bodyPr>
          <a:lstStyle/>
          <a:p>
            <a:r>
              <a:rPr lang="ru-RU" sz="2000" dirty="0" smtClean="0"/>
              <a:t>Красная горка</a:t>
            </a:r>
            <a:endParaRPr lang="ru-RU" sz="2000" dirty="0"/>
          </a:p>
        </p:txBody>
      </p:sp>
      <p:sp>
        <p:nvSpPr>
          <p:cNvPr id="6" name="TextBox 5"/>
          <p:cNvSpPr txBox="1"/>
          <p:nvPr/>
        </p:nvSpPr>
        <p:spPr>
          <a:xfrm>
            <a:off x="6838966" y="5493773"/>
            <a:ext cx="2973891" cy="707886"/>
          </a:xfrm>
          <a:prstGeom prst="rect">
            <a:avLst/>
          </a:prstGeom>
          <a:noFill/>
        </p:spPr>
        <p:txBody>
          <a:bodyPr wrap="none" rtlCol="0">
            <a:spAutoFit/>
          </a:bodyPr>
          <a:lstStyle/>
          <a:p>
            <a:r>
              <a:rPr lang="ru-RU" sz="2000" dirty="0" smtClean="0"/>
              <a:t>Парк им. В. Волошиной</a:t>
            </a:r>
          </a:p>
          <a:p>
            <a:r>
              <a:rPr lang="ru-RU" sz="2000" dirty="0" smtClean="0"/>
              <a:t>(Комсомольский парк)</a:t>
            </a:r>
            <a:endParaRPr lang="ru-RU"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5" name="TextBox 4"/>
          <p:cNvSpPr txBox="1"/>
          <p:nvPr/>
        </p:nvSpPr>
        <p:spPr>
          <a:xfrm>
            <a:off x="677334" y="5332974"/>
            <a:ext cx="5333511" cy="461665"/>
          </a:xfrm>
          <a:prstGeom prst="rect">
            <a:avLst/>
          </a:prstGeom>
          <a:noFill/>
        </p:spPr>
        <p:txBody>
          <a:bodyPr wrap="none" rtlCol="0">
            <a:spAutoFit/>
          </a:bodyPr>
          <a:lstStyle/>
          <a:p>
            <a:r>
              <a:rPr lang="ru-RU" sz="2400" dirty="0" smtClean="0"/>
              <a:t>Губернский центр спорта «Кузбасс»</a:t>
            </a:r>
            <a:endParaRPr lang="ru-RU" sz="2400" dirty="0"/>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609600"/>
            <a:ext cx="6131764" cy="4598823"/>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9782" y="354105"/>
            <a:ext cx="3766079" cy="5646363"/>
          </a:xfrm>
          <a:prstGeom prst="rect">
            <a:avLst/>
          </a:prstGeom>
        </p:spPr>
      </p:pic>
      <p:sp>
        <p:nvSpPr>
          <p:cNvPr id="9" name="TextBox 8"/>
          <p:cNvSpPr txBox="1"/>
          <p:nvPr/>
        </p:nvSpPr>
        <p:spPr>
          <a:xfrm>
            <a:off x="7219782" y="6000468"/>
            <a:ext cx="3766079" cy="400110"/>
          </a:xfrm>
          <a:prstGeom prst="rect">
            <a:avLst/>
          </a:prstGeom>
          <a:noFill/>
        </p:spPr>
        <p:txBody>
          <a:bodyPr wrap="square" rtlCol="0">
            <a:spAutoFit/>
          </a:bodyPr>
          <a:lstStyle/>
          <a:p>
            <a:r>
              <a:rPr lang="ru-RU" sz="2000" dirty="0" smtClean="0"/>
              <a:t>Часовня Григория Чудотворца</a:t>
            </a:r>
            <a:endParaRPr lang="ru-RU" sz="2000" dirty="0"/>
          </a:p>
        </p:txBody>
      </p:sp>
    </p:spTree>
    <p:extLst>
      <p:ext uri="{BB962C8B-B14F-4D97-AF65-F5344CB8AC3E}">
        <p14:creationId xmlns:p14="http://schemas.microsoft.com/office/powerpoint/2010/main" val="28781245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407732"/>
            <a:ext cx="5048909" cy="4083306"/>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267" y="2283736"/>
            <a:ext cx="5840710" cy="4414603"/>
          </a:xfrm>
          <a:prstGeom prst="rect">
            <a:avLst/>
          </a:prstGeom>
        </p:spPr>
      </p:pic>
      <p:sp>
        <p:nvSpPr>
          <p:cNvPr id="7" name="TextBox 6"/>
          <p:cNvSpPr txBox="1"/>
          <p:nvPr/>
        </p:nvSpPr>
        <p:spPr>
          <a:xfrm>
            <a:off x="574978" y="5210153"/>
            <a:ext cx="5368777" cy="430887"/>
          </a:xfrm>
          <a:prstGeom prst="rect">
            <a:avLst/>
          </a:prstGeom>
          <a:noFill/>
        </p:spPr>
        <p:txBody>
          <a:bodyPr wrap="none" rtlCol="0">
            <a:spAutoFit/>
          </a:bodyPr>
          <a:lstStyle/>
          <a:p>
            <a:r>
              <a:rPr lang="ru-RU" sz="2200" dirty="0" smtClean="0"/>
              <a:t>Музей-заповедник «Томская писаница»</a:t>
            </a:r>
            <a:endParaRPr lang="ru-RU" sz="2200" dirty="0"/>
          </a:p>
        </p:txBody>
      </p:sp>
    </p:spTree>
    <p:extLst>
      <p:ext uri="{BB962C8B-B14F-4D97-AF65-F5344CB8AC3E}">
        <p14:creationId xmlns:p14="http://schemas.microsoft.com/office/powerpoint/2010/main" val="1340280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7457" y="257175"/>
            <a:ext cx="5175250" cy="388143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355" y="2550318"/>
            <a:ext cx="5824290" cy="3881437"/>
          </a:xfrm>
          <a:prstGeom prst="rect">
            <a:avLst/>
          </a:prstGeom>
        </p:spPr>
      </p:pic>
      <p:sp>
        <p:nvSpPr>
          <p:cNvPr id="6" name="TextBox 5"/>
          <p:cNvSpPr txBox="1"/>
          <p:nvPr/>
        </p:nvSpPr>
        <p:spPr>
          <a:xfrm>
            <a:off x="428385" y="4306371"/>
            <a:ext cx="4785284" cy="461665"/>
          </a:xfrm>
          <a:prstGeom prst="rect">
            <a:avLst/>
          </a:prstGeom>
          <a:noFill/>
        </p:spPr>
        <p:txBody>
          <a:bodyPr wrap="none" rtlCol="0">
            <a:spAutoFit/>
          </a:bodyPr>
          <a:lstStyle/>
          <a:p>
            <a:r>
              <a:rPr lang="ru-RU" sz="2400" dirty="0" smtClean="0"/>
              <a:t>Город-спутник «Лесная поляна»</a:t>
            </a:r>
            <a:endParaRPr lang="ru-RU" sz="2400" dirty="0"/>
          </a:p>
        </p:txBody>
      </p:sp>
      <p:sp>
        <p:nvSpPr>
          <p:cNvPr id="7" name="TextBox 6"/>
          <p:cNvSpPr txBox="1"/>
          <p:nvPr/>
        </p:nvSpPr>
        <p:spPr>
          <a:xfrm>
            <a:off x="6865748" y="2030278"/>
            <a:ext cx="2606804" cy="400110"/>
          </a:xfrm>
          <a:prstGeom prst="rect">
            <a:avLst/>
          </a:prstGeom>
          <a:noFill/>
        </p:spPr>
        <p:txBody>
          <a:bodyPr wrap="none" rtlCol="0">
            <a:spAutoFit/>
          </a:bodyPr>
          <a:lstStyle/>
          <a:p>
            <a:r>
              <a:rPr lang="ru-RU" sz="2000" dirty="0" smtClean="0"/>
              <a:t>Бульвар «Весенний</a:t>
            </a:r>
            <a:r>
              <a:rPr lang="ru-RU" dirty="0" smtClean="0"/>
              <a:t>»</a:t>
            </a:r>
            <a:endParaRPr lang="ru-RU" dirty="0"/>
          </a:p>
        </p:txBody>
      </p:sp>
    </p:spTree>
    <p:extLst>
      <p:ext uri="{BB962C8B-B14F-4D97-AF65-F5344CB8AC3E}">
        <p14:creationId xmlns:p14="http://schemas.microsoft.com/office/powerpoint/2010/main" val="3910724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71959" y="278390"/>
            <a:ext cx="5905661" cy="3964674"/>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8909" y="2062430"/>
            <a:ext cx="6447295" cy="4470400"/>
          </a:xfrm>
          <a:prstGeom prst="rect">
            <a:avLst/>
          </a:prstGeom>
        </p:spPr>
      </p:pic>
      <p:sp>
        <p:nvSpPr>
          <p:cNvPr id="8" name="TextBox 7"/>
          <p:cNvSpPr txBox="1"/>
          <p:nvPr/>
        </p:nvSpPr>
        <p:spPr>
          <a:xfrm>
            <a:off x="677333" y="4624251"/>
            <a:ext cx="4129797" cy="400110"/>
          </a:xfrm>
          <a:prstGeom prst="rect">
            <a:avLst/>
          </a:prstGeom>
          <a:noFill/>
        </p:spPr>
        <p:txBody>
          <a:bodyPr wrap="square" rtlCol="0">
            <a:spAutoFit/>
          </a:bodyPr>
          <a:lstStyle/>
          <a:p>
            <a:r>
              <a:rPr lang="ru-RU" sz="2000" dirty="0" smtClean="0"/>
              <a:t>Виды с Притомской набережной</a:t>
            </a:r>
            <a:endParaRPr lang="ru-RU" sz="2000" dirty="0"/>
          </a:p>
        </p:txBody>
      </p:sp>
    </p:spTree>
    <p:extLst>
      <p:ext uri="{BB962C8B-B14F-4D97-AF65-F5344CB8AC3E}">
        <p14:creationId xmlns:p14="http://schemas.microsoft.com/office/powerpoint/2010/main" val="261785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023962" cy="6858000"/>
          </a:xfrm>
          <a:prstGeom prst="rect">
            <a:avLst/>
          </a:prstGeom>
        </p:spPr>
      </p:pic>
      <p:sp>
        <p:nvSpPr>
          <p:cNvPr id="7" name="TextBox 6"/>
          <p:cNvSpPr txBox="1"/>
          <p:nvPr/>
        </p:nvSpPr>
        <p:spPr>
          <a:xfrm>
            <a:off x="224852" y="6310859"/>
            <a:ext cx="3477718" cy="430887"/>
          </a:xfrm>
          <a:prstGeom prst="rect">
            <a:avLst/>
          </a:prstGeom>
          <a:noFill/>
        </p:spPr>
        <p:txBody>
          <a:bodyPr wrap="square" rtlCol="0">
            <a:spAutoFit/>
          </a:bodyPr>
          <a:lstStyle/>
          <a:p>
            <a:r>
              <a:rPr lang="ru-RU" sz="2200" dirty="0" smtClean="0">
                <a:solidFill>
                  <a:schemeClr val="bg1">
                    <a:lumMod val="95000"/>
                  </a:schemeClr>
                </a:solidFill>
              </a:rPr>
              <a:t>Притомская набережная</a:t>
            </a:r>
            <a:endParaRPr lang="ru-RU" sz="2200" dirty="0">
              <a:solidFill>
                <a:schemeClr val="bg1">
                  <a:lumMod val="95000"/>
                </a:schemeClr>
              </a:solidFill>
            </a:endParaRPr>
          </a:p>
        </p:txBody>
      </p:sp>
    </p:spTree>
    <p:extLst>
      <p:ext uri="{BB962C8B-B14F-4D97-AF65-F5344CB8AC3E}">
        <p14:creationId xmlns:p14="http://schemas.microsoft.com/office/powerpoint/2010/main" val="647355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Работа над проектом</a:t>
            </a:r>
          </a:p>
        </p:txBody>
      </p:sp>
      <p:sp>
        <p:nvSpPr>
          <p:cNvPr id="3" name="Объект 2"/>
          <p:cNvSpPr>
            <a:spLocks noGrp="1"/>
          </p:cNvSpPr>
          <p:nvPr>
            <p:ph idx="1"/>
          </p:nvPr>
        </p:nvSpPr>
        <p:spPr>
          <a:xfrm>
            <a:off x="677334" y="1434012"/>
            <a:ext cx="8767112" cy="5460274"/>
          </a:xfrm>
        </p:spPr>
        <p:txBody>
          <a:bodyPr>
            <a:normAutofit/>
          </a:bodyPr>
          <a:lstStyle/>
          <a:p>
            <a:pPr marL="0" indent="0" algn="just">
              <a:buNone/>
            </a:pPr>
            <a:r>
              <a:rPr lang="ru-RU" sz="2000" dirty="0"/>
              <a:t>Работая с   детьми  старшего дошкольного возраста, мы выяснили, что  дети обладают недостаточной информацией о родном крае. А родители воспитанников (по опросу анкетирования), не уделяют достаточного внимания данной проблеме, считая ее неактуальной.  Мы считаем, что без знания своих корней, традиций своего народа нельзя воспитать полноценного человека, любящего своих родителей, свой дом, свою страну, с уважением относящегося к другим народам.</a:t>
            </a:r>
          </a:p>
          <a:p>
            <a:pPr marL="0" indent="0" algn="just">
              <a:buNone/>
            </a:pPr>
            <a:r>
              <a:rPr lang="ru-RU" sz="2000" dirty="0"/>
              <a:t>Именно поэтому нами был  разработан   проект </a:t>
            </a:r>
            <a:r>
              <a:rPr lang="ru-RU" sz="2000" dirty="0" smtClean="0"/>
              <a:t>«Воспитание у детей любви к родному городу, краю », </a:t>
            </a:r>
            <a:r>
              <a:rPr lang="ru-RU" sz="2000" dirty="0"/>
              <a:t>который успешно внедрен в образовательную работу в ДОУ.   Данный проект дает возможность  работать над ознакомлением с родным краем, систематизировать накопленный материал, выделить приоритетные направления работы по краеведению, найти интересные разнообразные  методы и приемы для активизации работы детей и родителей.</a:t>
            </a:r>
          </a:p>
          <a:p>
            <a:endParaRPr lang="ru-RU" dirty="0"/>
          </a:p>
        </p:txBody>
      </p:sp>
    </p:spTree>
    <p:extLst>
      <p:ext uri="{BB962C8B-B14F-4D97-AF65-F5344CB8AC3E}">
        <p14:creationId xmlns:p14="http://schemas.microsoft.com/office/powerpoint/2010/main" val="3852231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1270000"/>
            <a:ext cx="8976332" cy="4697411"/>
          </a:xfrm>
        </p:spPr>
        <p:txBody>
          <a:bodyPr>
            <a:normAutofit fontScale="92500" lnSpcReduction="20000"/>
          </a:bodyPr>
          <a:lstStyle/>
          <a:p>
            <a:pPr marL="0" indent="0">
              <a:buNone/>
            </a:pPr>
            <a:r>
              <a:rPr lang="ru-RU" sz="2600" dirty="0" smtClean="0"/>
              <a:t>Цель проекта: создание оптимальных условий по воспитанию у детей старшего дошкольного возраста любви к своей малой родине.</a:t>
            </a:r>
          </a:p>
          <a:p>
            <a:pPr marL="0" indent="0">
              <a:buNone/>
            </a:pPr>
            <a:r>
              <a:rPr lang="ru-RU" sz="2600" dirty="0" smtClean="0"/>
              <a:t>Задачи</a:t>
            </a:r>
            <a:r>
              <a:rPr lang="ru-RU" sz="2600" dirty="0"/>
              <a:t>:</a:t>
            </a:r>
          </a:p>
          <a:p>
            <a:r>
              <a:rPr lang="ru-RU" sz="2400" dirty="0" smtClean="0"/>
              <a:t>Формировать </a:t>
            </a:r>
            <a:r>
              <a:rPr lang="ru-RU" sz="2400" dirty="0"/>
              <a:t>общее представление об основных архитектурных сооружениях, памятниках, определяющих облик города</a:t>
            </a:r>
            <a:r>
              <a:rPr lang="ru-RU" sz="2400" dirty="0" smtClean="0"/>
              <a:t>;</a:t>
            </a:r>
          </a:p>
          <a:p>
            <a:r>
              <a:rPr lang="ru-RU" sz="2400" dirty="0"/>
              <a:t>З</a:t>
            </a:r>
            <a:r>
              <a:rPr lang="ru-RU" sz="2400" dirty="0" smtClean="0"/>
              <a:t>акрепить </a:t>
            </a:r>
            <a:r>
              <a:rPr lang="ru-RU" sz="2400" dirty="0"/>
              <a:t>знания о знакомых </a:t>
            </a:r>
            <a:r>
              <a:rPr lang="ru-RU" sz="2400" dirty="0" smtClean="0"/>
              <a:t>улицах; </a:t>
            </a:r>
            <a:endParaRPr lang="ru-RU" sz="2400" dirty="0"/>
          </a:p>
          <a:p>
            <a:r>
              <a:rPr lang="ru-RU" sz="2400" dirty="0"/>
              <a:t>В</a:t>
            </a:r>
            <a:r>
              <a:rPr lang="ru-RU" sz="2400" dirty="0" smtClean="0"/>
              <a:t>оспитывать </a:t>
            </a:r>
            <a:r>
              <a:rPr lang="ru-RU" sz="2400" dirty="0"/>
              <a:t>умение видеть </a:t>
            </a:r>
            <a:r>
              <a:rPr lang="ru-RU" sz="2400" dirty="0" smtClean="0"/>
              <a:t>красоту </a:t>
            </a:r>
            <a:r>
              <a:rPr lang="ru-RU" sz="2400" dirty="0"/>
              <a:t>родного края и города, радоваться ей;</a:t>
            </a:r>
          </a:p>
          <a:p>
            <a:pPr lvl="0"/>
            <a:r>
              <a:rPr lang="ru-RU" sz="2400" dirty="0" smtClean="0"/>
              <a:t>Создать </a:t>
            </a:r>
            <a:r>
              <a:rPr lang="ru-RU" sz="2400" dirty="0"/>
              <a:t> условия для активизации творческих  способностей  детей и родителей, стимулировать их стремление  отражать в своих работах полученные представления о родном крае.</a:t>
            </a:r>
          </a:p>
          <a:p>
            <a:endParaRPr lang="ru-RU" dirty="0"/>
          </a:p>
          <a:p>
            <a:endParaRPr lang="ru-RU" dirty="0"/>
          </a:p>
        </p:txBody>
      </p:sp>
    </p:spTree>
    <p:extLst>
      <p:ext uri="{BB962C8B-B14F-4D97-AF65-F5344CB8AC3E}">
        <p14:creationId xmlns:p14="http://schemas.microsoft.com/office/powerpoint/2010/main" val="951593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Работа над проектом</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451928"/>
            <a:ext cx="5466381" cy="4099786"/>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655" y="897915"/>
            <a:ext cx="4534693" cy="5207811"/>
          </a:xfrm>
          <a:prstGeom prst="rect">
            <a:avLst/>
          </a:prstGeom>
        </p:spPr>
      </p:pic>
      <p:sp>
        <p:nvSpPr>
          <p:cNvPr id="3" name="TextBox 2"/>
          <p:cNvSpPr txBox="1"/>
          <p:nvPr/>
        </p:nvSpPr>
        <p:spPr>
          <a:xfrm>
            <a:off x="677334" y="5721005"/>
            <a:ext cx="5579775" cy="769441"/>
          </a:xfrm>
          <a:prstGeom prst="rect">
            <a:avLst/>
          </a:prstGeom>
          <a:noFill/>
        </p:spPr>
        <p:txBody>
          <a:bodyPr wrap="square" rtlCol="0">
            <a:spAutoFit/>
          </a:bodyPr>
          <a:lstStyle/>
          <a:p>
            <a:r>
              <a:rPr lang="ru-RU" sz="2200" dirty="0" smtClean="0"/>
              <a:t>Чтение художественной литературы и изодеятельность</a:t>
            </a:r>
            <a:endParaRPr lang="ru-RU" sz="2200" dirty="0"/>
          </a:p>
        </p:txBody>
      </p:sp>
    </p:spTree>
    <p:extLst>
      <p:ext uri="{BB962C8B-B14F-4D97-AF65-F5344CB8AC3E}">
        <p14:creationId xmlns:p14="http://schemas.microsoft.com/office/powerpoint/2010/main" val="3449598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5" y="1270001"/>
            <a:ext cx="5273522" cy="3955142"/>
          </a:xfrm>
        </p:spPr>
      </p:pic>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301" y="2411914"/>
            <a:ext cx="5596709" cy="4197532"/>
          </a:xfrm>
          <a:prstGeom prst="rect">
            <a:avLst/>
          </a:prstGeom>
        </p:spPr>
      </p:pic>
      <p:sp>
        <p:nvSpPr>
          <p:cNvPr id="6" name="TextBox 5"/>
          <p:cNvSpPr txBox="1"/>
          <p:nvPr/>
        </p:nvSpPr>
        <p:spPr>
          <a:xfrm flipV="1">
            <a:off x="2272937" y="1005840"/>
            <a:ext cx="2181497" cy="65314"/>
          </a:xfrm>
          <a:prstGeom prst="rect">
            <a:avLst/>
          </a:prstGeom>
          <a:noFill/>
        </p:spPr>
        <p:txBody>
          <a:bodyPr wrap="square" rtlCol="0">
            <a:spAutoFit/>
          </a:bodyPr>
          <a:lstStyle/>
          <a:p>
            <a:endParaRPr lang="ru-RU" dirty="0"/>
          </a:p>
        </p:txBody>
      </p:sp>
      <p:sp>
        <p:nvSpPr>
          <p:cNvPr id="7" name="TextBox 6"/>
          <p:cNvSpPr txBox="1"/>
          <p:nvPr/>
        </p:nvSpPr>
        <p:spPr>
          <a:xfrm>
            <a:off x="677334" y="5531600"/>
            <a:ext cx="5436083" cy="769441"/>
          </a:xfrm>
          <a:prstGeom prst="rect">
            <a:avLst/>
          </a:prstGeom>
          <a:noFill/>
        </p:spPr>
        <p:txBody>
          <a:bodyPr wrap="square" rtlCol="0">
            <a:spAutoFit/>
          </a:bodyPr>
          <a:lstStyle/>
          <a:p>
            <a:r>
              <a:rPr lang="ru-RU" sz="2200" dirty="0" smtClean="0"/>
              <a:t>Организация игры «Путешествие по родному городу»</a:t>
            </a:r>
            <a:endParaRPr lang="ru-RU" sz="2200" dirty="0"/>
          </a:p>
        </p:txBody>
      </p:sp>
      <p:sp>
        <p:nvSpPr>
          <p:cNvPr id="8" name="Заголовок 1"/>
          <p:cNvSpPr>
            <a:spLocks noGrp="1"/>
          </p:cNvSpPr>
          <p:nvPr>
            <p:ph type="title"/>
          </p:nvPr>
        </p:nvSpPr>
        <p:spPr>
          <a:xfrm>
            <a:off x="677334" y="609600"/>
            <a:ext cx="8596668" cy="1320800"/>
          </a:xfrm>
        </p:spPr>
        <p:txBody>
          <a:bodyPr/>
          <a:lstStyle/>
          <a:p>
            <a:r>
              <a:rPr lang="ru-RU" dirty="0" smtClean="0"/>
              <a:t>Работа над проектом</a:t>
            </a:r>
            <a:endParaRPr lang="ru-RU" dirty="0"/>
          </a:p>
        </p:txBody>
      </p:sp>
    </p:spTree>
    <p:extLst>
      <p:ext uri="{BB962C8B-B14F-4D97-AF65-F5344CB8AC3E}">
        <p14:creationId xmlns:p14="http://schemas.microsoft.com/office/powerpoint/2010/main" val="972906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Работа над проектом</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270000"/>
            <a:ext cx="5723466" cy="42926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648" y="2038788"/>
            <a:ext cx="5440707" cy="4080530"/>
          </a:xfrm>
          <a:prstGeom prst="rect">
            <a:avLst/>
          </a:prstGeom>
        </p:spPr>
      </p:pic>
      <p:sp>
        <p:nvSpPr>
          <p:cNvPr id="6" name="TextBox 5"/>
          <p:cNvSpPr txBox="1"/>
          <p:nvPr/>
        </p:nvSpPr>
        <p:spPr>
          <a:xfrm>
            <a:off x="677334" y="5719208"/>
            <a:ext cx="6191047" cy="769441"/>
          </a:xfrm>
          <a:prstGeom prst="rect">
            <a:avLst/>
          </a:prstGeom>
          <a:noFill/>
        </p:spPr>
        <p:txBody>
          <a:bodyPr wrap="square" rtlCol="0">
            <a:spAutoFit/>
          </a:bodyPr>
          <a:lstStyle/>
          <a:p>
            <a:r>
              <a:rPr lang="ru-RU" sz="2200" dirty="0" smtClean="0"/>
              <a:t>Организация выставки «Кузбасс глазами детей»</a:t>
            </a:r>
            <a:endParaRPr lang="ru-RU" sz="2200" dirty="0"/>
          </a:p>
        </p:txBody>
      </p:sp>
    </p:spTree>
    <p:extLst>
      <p:ext uri="{BB962C8B-B14F-4D97-AF65-F5344CB8AC3E}">
        <p14:creationId xmlns:p14="http://schemas.microsoft.com/office/powerpoint/2010/main" val="778655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Мы в музее ГИБДД Кузбасса</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237414"/>
            <a:ext cx="5822155" cy="3881437"/>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415" y="2368876"/>
            <a:ext cx="5556069" cy="4167051"/>
          </a:xfrm>
          <a:prstGeom prst="rect">
            <a:avLst/>
          </a:prstGeom>
        </p:spPr>
      </p:pic>
      <p:sp>
        <p:nvSpPr>
          <p:cNvPr id="5" name="TextBox 4"/>
          <p:cNvSpPr txBox="1"/>
          <p:nvPr/>
        </p:nvSpPr>
        <p:spPr>
          <a:xfrm>
            <a:off x="753035" y="5486400"/>
            <a:ext cx="4273927" cy="369332"/>
          </a:xfrm>
          <a:prstGeom prst="rect">
            <a:avLst/>
          </a:prstGeom>
          <a:noFill/>
        </p:spPr>
        <p:txBody>
          <a:bodyPr wrap="none" rtlCol="0">
            <a:spAutoFit/>
          </a:bodyPr>
          <a:lstStyle/>
          <a:p>
            <a:r>
              <a:rPr lang="ru-RU" dirty="0" smtClean="0"/>
              <a:t>Соблюдая ПДД не окажешься в беде! </a:t>
            </a:r>
            <a:endParaRPr lang="ru-RU" dirty="0"/>
          </a:p>
        </p:txBody>
      </p:sp>
    </p:spTree>
    <p:extLst>
      <p:ext uri="{BB962C8B-B14F-4D97-AF65-F5344CB8AC3E}">
        <p14:creationId xmlns:p14="http://schemas.microsoft.com/office/powerpoint/2010/main" val="3197246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1122" y="699247"/>
            <a:ext cx="8596668" cy="1320800"/>
          </a:xfrm>
        </p:spPr>
        <p:txBody>
          <a:bodyPr/>
          <a:lstStyle/>
          <a:p>
            <a:r>
              <a:rPr lang="ru-RU" dirty="0"/>
              <a:t>Мы в музее ГИБДД Кузбасса</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3193" y="1592730"/>
            <a:ext cx="5175249" cy="3881437"/>
          </a:xfrm>
        </p:spPr>
      </p:pic>
      <p:pic>
        <p:nvPicPr>
          <p:cNvPr id="6" name="Рисунок 5"/>
          <p:cNvPicPr>
            <a:picLocks noChangeAspect="1"/>
          </p:cNvPicPr>
          <p:nvPr/>
        </p:nvPicPr>
        <p:blipFill>
          <a:blip r:embed="rId3" cstate="print"/>
          <a:stretch>
            <a:fillRect/>
          </a:stretch>
        </p:blipFill>
        <p:spPr>
          <a:xfrm>
            <a:off x="6078071" y="2228156"/>
            <a:ext cx="5626956" cy="3975420"/>
          </a:xfrm>
          <a:prstGeom prst="rect">
            <a:avLst/>
          </a:prstGeom>
        </p:spPr>
      </p:pic>
      <p:sp>
        <p:nvSpPr>
          <p:cNvPr id="5" name="TextBox 4"/>
          <p:cNvSpPr txBox="1"/>
          <p:nvPr/>
        </p:nvSpPr>
        <p:spPr>
          <a:xfrm>
            <a:off x="959983" y="5717050"/>
            <a:ext cx="4488729" cy="369332"/>
          </a:xfrm>
          <a:prstGeom prst="rect">
            <a:avLst/>
          </a:prstGeom>
          <a:noFill/>
        </p:spPr>
        <p:txBody>
          <a:bodyPr wrap="square" rtlCol="0">
            <a:spAutoFit/>
          </a:bodyPr>
          <a:lstStyle/>
          <a:p>
            <a:r>
              <a:rPr lang="ru-RU" dirty="0" smtClean="0"/>
              <a:t>Юные инспекторы дорожного движения</a:t>
            </a:r>
            <a:endParaRPr lang="ru-RU" dirty="0"/>
          </a:p>
        </p:txBody>
      </p:sp>
    </p:spTree>
    <p:extLst>
      <p:ext uri="{BB962C8B-B14F-4D97-AF65-F5344CB8AC3E}">
        <p14:creationId xmlns:p14="http://schemas.microsoft.com/office/powerpoint/2010/main" val="2273306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9185123" cy="1320800"/>
          </a:xfrm>
        </p:spPr>
        <p:txBody>
          <a:bodyPr>
            <a:normAutofit fontScale="90000"/>
          </a:bodyPr>
          <a:lstStyle/>
          <a:p>
            <a:r>
              <a:rPr lang="ru-RU" dirty="0" smtClean="0"/>
              <a:t>Совместная работа родителей и детей (макеты) на тему «Улицы родного города»</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1836" y="1820954"/>
            <a:ext cx="5175249" cy="3881437"/>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0503" y="2677887"/>
            <a:ext cx="5347062" cy="4010296"/>
          </a:xfrm>
          <a:prstGeom prst="rect">
            <a:avLst/>
          </a:prstGeom>
        </p:spPr>
      </p:pic>
      <p:sp>
        <p:nvSpPr>
          <p:cNvPr id="6" name="TextBox 5"/>
          <p:cNvSpPr txBox="1"/>
          <p:nvPr/>
        </p:nvSpPr>
        <p:spPr>
          <a:xfrm>
            <a:off x="774915" y="5827363"/>
            <a:ext cx="3143809" cy="646331"/>
          </a:xfrm>
          <a:prstGeom prst="rect">
            <a:avLst/>
          </a:prstGeom>
          <a:noFill/>
        </p:spPr>
        <p:txBody>
          <a:bodyPr wrap="none" rtlCol="0">
            <a:spAutoFit/>
          </a:bodyPr>
          <a:lstStyle/>
          <a:p>
            <a:r>
              <a:rPr lang="ru-RU" dirty="0" smtClean="0"/>
              <a:t>Семья </a:t>
            </a:r>
            <a:r>
              <a:rPr lang="ru-RU" dirty="0" err="1" smtClean="0"/>
              <a:t>Хыдыровой</a:t>
            </a:r>
            <a:r>
              <a:rPr lang="ru-RU" dirty="0" smtClean="0"/>
              <a:t> Айсель и</a:t>
            </a:r>
          </a:p>
          <a:p>
            <a:r>
              <a:rPr lang="ru-RU" dirty="0" smtClean="0"/>
              <a:t> семья Кудрявцева Егора </a:t>
            </a:r>
            <a:endParaRPr lang="ru-RU" dirty="0"/>
          </a:p>
        </p:txBody>
      </p:sp>
      <p:sp>
        <p:nvSpPr>
          <p:cNvPr id="7" name="TextBox 6"/>
          <p:cNvSpPr txBox="1"/>
          <p:nvPr/>
        </p:nvSpPr>
        <p:spPr>
          <a:xfrm>
            <a:off x="7067227" y="2355742"/>
            <a:ext cx="2605200" cy="369332"/>
          </a:xfrm>
          <a:prstGeom prst="rect">
            <a:avLst/>
          </a:prstGeom>
          <a:noFill/>
        </p:spPr>
        <p:txBody>
          <a:bodyPr wrap="none" rtlCol="0">
            <a:spAutoFit/>
          </a:bodyPr>
          <a:lstStyle/>
          <a:p>
            <a:r>
              <a:rPr lang="ru-RU" dirty="0" smtClean="0"/>
              <a:t>Семья Андреева Димы</a:t>
            </a:r>
            <a:endParaRPr lang="ru-RU" dirty="0"/>
          </a:p>
        </p:txBody>
      </p:sp>
    </p:spTree>
    <p:extLst>
      <p:ext uri="{BB962C8B-B14F-4D97-AF65-F5344CB8AC3E}">
        <p14:creationId xmlns:p14="http://schemas.microsoft.com/office/powerpoint/2010/main" val="3460373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Совместная работа родителей и детей (макеты) на тему «Улицы родного города»</a:t>
            </a:r>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7870" y="1918786"/>
            <a:ext cx="6400398" cy="3846584"/>
          </a:xfrm>
        </p:spPr>
      </p:pic>
      <p:pic>
        <p:nvPicPr>
          <p:cNvPr id="6"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0525" y="2805194"/>
            <a:ext cx="4969789" cy="3727342"/>
          </a:xfrm>
          <a:prstGeom prst="rect">
            <a:avLst/>
          </a:prstGeom>
        </p:spPr>
      </p:pic>
      <p:sp>
        <p:nvSpPr>
          <p:cNvPr id="5" name="TextBox 4"/>
          <p:cNvSpPr txBox="1"/>
          <p:nvPr/>
        </p:nvSpPr>
        <p:spPr>
          <a:xfrm>
            <a:off x="449451" y="5889356"/>
            <a:ext cx="5301451" cy="369332"/>
          </a:xfrm>
          <a:prstGeom prst="rect">
            <a:avLst/>
          </a:prstGeom>
          <a:noFill/>
        </p:spPr>
        <p:txBody>
          <a:bodyPr wrap="none" rtlCol="0">
            <a:spAutoFit/>
          </a:bodyPr>
          <a:lstStyle/>
          <a:p>
            <a:r>
              <a:rPr lang="ru-RU" dirty="0" smtClean="0"/>
              <a:t>Семья </a:t>
            </a:r>
            <a:r>
              <a:rPr lang="ru-RU" dirty="0" err="1" smtClean="0"/>
              <a:t>Витрук</a:t>
            </a:r>
            <a:r>
              <a:rPr lang="ru-RU" dirty="0" smtClean="0"/>
              <a:t> Лизы и семья </a:t>
            </a:r>
            <a:r>
              <a:rPr lang="ru-RU" dirty="0" err="1" smtClean="0"/>
              <a:t>Тушминцевой</a:t>
            </a:r>
            <a:r>
              <a:rPr lang="ru-RU" dirty="0" smtClean="0"/>
              <a:t> Сони</a:t>
            </a:r>
            <a:endParaRPr lang="ru-RU" dirty="0"/>
          </a:p>
        </p:txBody>
      </p:sp>
      <p:sp>
        <p:nvSpPr>
          <p:cNvPr id="7" name="TextBox 6"/>
          <p:cNvSpPr txBox="1"/>
          <p:nvPr/>
        </p:nvSpPr>
        <p:spPr>
          <a:xfrm>
            <a:off x="7361695" y="2448732"/>
            <a:ext cx="2787943" cy="369332"/>
          </a:xfrm>
          <a:prstGeom prst="rect">
            <a:avLst/>
          </a:prstGeom>
          <a:noFill/>
        </p:spPr>
        <p:txBody>
          <a:bodyPr wrap="none" rtlCol="0">
            <a:spAutoFit/>
          </a:bodyPr>
          <a:lstStyle/>
          <a:p>
            <a:r>
              <a:rPr lang="ru-RU" dirty="0" smtClean="0"/>
              <a:t>Семья Вострикова Егора</a:t>
            </a:r>
            <a:endParaRPr lang="ru-RU" dirty="0"/>
          </a:p>
        </p:txBody>
      </p:sp>
    </p:spTree>
    <p:extLst>
      <p:ext uri="{BB962C8B-B14F-4D97-AF65-F5344CB8AC3E}">
        <p14:creationId xmlns:p14="http://schemas.microsoft.com/office/powerpoint/2010/main" val="1048947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47973"/>
            <a:ext cx="8451168" cy="1682427"/>
          </a:xfrm>
        </p:spPr>
        <p:txBody>
          <a:bodyPr/>
          <a:lstStyle/>
          <a:p>
            <a:r>
              <a:rPr lang="ru-RU" dirty="0" smtClean="0"/>
              <a:t>Предварительные итоги</a:t>
            </a:r>
            <a:endParaRPr lang="ru-RU" dirty="0"/>
          </a:p>
        </p:txBody>
      </p:sp>
      <p:sp>
        <p:nvSpPr>
          <p:cNvPr id="3" name="Содержимое 2"/>
          <p:cNvSpPr>
            <a:spLocks noGrp="1"/>
          </p:cNvSpPr>
          <p:nvPr>
            <p:ph idx="1"/>
          </p:nvPr>
        </p:nvSpPr>
        <p:spPr>
          <a:xfrm>
            <a:off x="666427" y="960895"/>
            <a:ext cx="8530084" cy="5514420"/>
          </a:xfrm>
        </p:spPr>
        <p:txBody>
          <a:bodyPr>
            <a:normAutofit fontScale="25000" lnSpcReduction="20000"/>
          </a:bodyPr>
          <a:lstStyle/>
          <a:p>
            <a:pPr>
              <a:buNone/>
            </a:pPr>
            <a:endParaRPr lang="ru-RU" sz="2900" dirty="0" smtClean="0"/>
          </a:p>
          <a:p>
            <a:pPr>
              <a:buNone/>
            </a:pPr>
            <a:r>
              <a:rPr lang="ru-RU" sz="7200" b="1" dirty="0" smtClean="0"/>
              <a:t>Дети </a:t>
            </a:r>
          </a:p>
          <a:p>
            <a:r>
              <a:rPr lang="ru-RU" sz="7200" dirty="0" smtClean="0"/>
              <a:t>Расширили и обогатили знания о родном крае.</a:t>
            </a:r>
          </a:p>
          <a:p>
            <a:r>
              <a:rPr lang="ru-RU" sz="7200" dirty="0" smtClean="0"/>
              <a:t> Проявили самостоятельность и активность в различных видах деятельности (выставки рисунков, фотовыставки, макеты).</a:t>
            </a:r>
          </a:p>
          <a:p>
            <a:r>
              <a:rPr lang="ru-RU" sz="7200" dirty="0" smtClean="0"/>
              <a:t> Активизировали и обогатили словарь по теме проекта, научились задавать вопросы и делать выводы, использовать полученные знания в продуктивных видах деятельности. </a:t>
            </a:r>
          </a:p>
          <a:p>
            <a:pPr>
              <a:buNone/>
            </a:pPr>
            <a:r>
              <a:rPr lang="ru-RU" sz="7200" b="1" dirty="0" smtClean="0"/>
              <a:t>Воспитатели</a:t>
            </a:r>
          </a:p>
          <a:p>
            <a:r>
              <a:rPr lang="ru-RU" sz="7200" dirty="0" smtClean="0"/>
              <a:t>Освоили инновационные технологи(метод учебных проектов) по патриотическому воспитанию дошкольников.</a:t>
            </a:r>
          </a:p>
          <a:p>
            <a:r>
              <a:rPr lang="ru-RU" sz="7200" dirty="0" smtClean="0"/>
              <a:t> Разработали  конспекты  занятий, досугов, дидактические игры  по теме проекта, составили перспективный план работы.  </a:t>
            </a:r>
          </a:p>
          <a:p>
            <a:r>
              <a:rPr lang="ru-RU" sz="7200" dirty="0" smtClean="0"/>
              <a:t> Оформили и обобщили  опыт работы по теме проекта.</a:t>
            </a:r>
          </a:p>
          <a:p>
            <a:pPr>
              <a:buNone/>
            </a:pPr>
            <a:r>
              <a:rPr lang="ru-RU" sz="7200" dirty="0" smtClean="0"/>
              <a:t> </a:t>
            </a:r>
            <a:r>
              <a:rPr lang="ru-RU" sz="7200" b="1" dirty="0" smtClean="0"/>
              <a:t>Родители</a:t>
            </a:r>
          </a:p>
          <a:p>
            <a:r>
              <a:rPr lang="ru-RU" sz="7200" dirty="0" smtClean="0"/>
              <a:t> Совместная работа детей и родителей при изготовлении продуктов деятельности - рисунки, фото, макеты. Принимали активное участие в выставках, конкурсах, сборе материала.</a:t>
            </a:r>
          </a:p>
          <a:p>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72918" y="2934325"/>
            <a:ext cx="5878285" cy="1336766"/>
          </a:xfrm>
        </p:spPr>
        <p:txBody>
          <a:bodyPr/>
          <a:lstStyle/>
          <a:p>
            <a:r>
              <a:rPr lang="ru-RU" dirty="0" smtClean="0"/>
              <a:t>Спасибо за внимание!</a:t>
            </a:r>
            <a:endParaRPr lang="ru-RU" dirty="0"/>
          </a:p>
        </p:txBody>
      </p:sp>
      <p:sp>
        <p:nvSpPr>
          <p:cNvPr id="3" name="TextBox 2"/>
          <p:cNvSpPr txBox="1"/>
          <p:nvPr/>
        </p:nvSpPr>
        <p:spPr>
          <a:xfrm>
            <a:off x="3192650" y="2247255"/>
            <a:ext cx="5024789" cy="584775"/>
          </a:xfrm>
          <a:prstGeom prst="rect">
            <a:avLst/>
          </a:prstGeom>
          <a:noFill/>
        </p:spPr>
        <p:txBody>
          <a:bodyPr wrap="square" rtlCol="0">
            <a:spAutoFit/>
          </a:bodyPr>
          <a:lstStyle/>
          <a:p>
            <a:r>
              <a:rPr lang="ru-RU" sz="3200" dirty="0" smtClean="0">
                <a:solidFill>
                  <a:schemeClr val="accent1"/>
                </a:solidFill>
              </a:rPr>
              <a:t>Работа продолжается!</a:t>
            </a:r>
            <a:endParaRPr lang="ru-RU" sz="3200" dirty="0">
              <a:solidFill>
                <a:schemeClr val="accent1"/>
              </a:solidFill>
            </a:endParaRPr>
          </a:p>
        </p:txBody>
      </p:sp>
    </p:spTree>
    <p:extLst>
      <p:ext uri="{BB962C8B-B14F-4D97-AF65-F5344CB8AC3E}">
        <p14:creationId xmlns:p14="http://schemas.microsoft.com/office/powerpoint/2010/main" val="4043668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339634"/>
            <a:ext cx="8481657" cy="6230221"/>
          </a:xfrm>
        </p:spPr>
        <p:txBody>
          <a:bodyPr>
            <a:normAutofit/>
          </a:bodyPr>
          <a:lstStyle/>
          <a:p>
            <a:pPr marL="0" indent="0">
              <a:buNone/>
            </a:pPr>
            <a:r>
              <a:rPr lang="ru-RU" sz="2400" dirty="0" smtClean="0"/>
              <a:t>Актуальность темы:</a:t>
            </a:r>
          </a:p>
          <a:p>
            <a:pPr marL="0" indent="0">
              <a:buNone/>
            </a:pPr>
            <a:r>
              <a:rPr lang="ru-RU" sz="2000" dirty="0" smtClean="0"/>
              <a:t>«Родина для человека – самое дорогое и священное, без чего человек перестает быть личностью» </a:t>
            </a:r>
          </a:p>
          <a:p>
            <a:pPr marL="0" indent="0">
              <a:buNone/>
            </a:pPr>
            <a:r>
              <a:rPr lang="ru-RU" sz="2000" dirty="0"/>
              <a:t> </a:t>
            </a:r>
            <a:r>
              <a:rPr lang="ru-RU" sz="2000" dirty="0" smtClean="0"/>
              <a:t>                                                          </a:t>
            </a:r>
            <a:r>
              <a:rPr lang="ru-RU" sz="2000" dirty="0"/>
              <a:t> </a:t>
            </a:r>
            <a:r>
              <a:rPr lang="ru-RU" sz="2000" dirty="0" smtClean="0"/>
              <a:t>В.А. Сухомлинский</a:t>
            </a:r>
          </a:p>
          <a:p>
            <a:pPr marL="0" indent="0">
              <a:buNone/>
            </a:pPr>
            <a:endParaRPr lang="ru-RU" sz="2000" dirty="0" smtClean="0"/>
          </a:p>
          <a:p>
            <a:pPr marL="0" indent="0">
              <a:buNone/>
            </a:pPr>
            <a:r>
              <a:rPr lang="ru-RU" sz="2000" dirty="0" smtClean="0"/>
              <a:t>Патриотические </a:t>
            </a:r>
            <a:r>
              <a:rPr lang="ru-RU" sz="2000" dirty="0"/>
              <a:t>чувства не возникают сами по себе. Это результат длительного целенаправленного воспитательного воздействия на человека, начиная с самого раннего возраста.</a:t>
            </a:r>
          </a:p>
          <a:p>
            <a:pPr marL="0" indent="0">
              <a:buNone/>
            </a:pPr>
            <a:r>
              <a:rPr lang="ru-RU" sz="2000" dirty="0"/>
              <a:t>Мы считаем, что именно в дошкольном возрасте начинает формироваться чувство патриотизма: любовь и привязанность к Родине, преданность ей, ответственность за неё, желание трудиться на благо, беречь её богатства. Базовым этапом формирования у детей любви к Родине следует считать накопление ими социального опыта жизни в своём городе, приобщение к миру его культуры. Любовь к Отчизне начинается с любви к своей малой Родине - месту, где человек родился</a:t>
            </a:r>
            <a:r>
              <a:rPr lang="ru-RU" sz="2000" dirty="0" smtClean="0"/>
              <a:t>. Изучение истории родного края необходимо и актуально.</a:t>
            </a:r>
            <a:endParaRPr lang="ru-RU" sz="2000" dirty="0"/>
          </a:p>
          <a:p>
            <a:pPr marL="0" indent="0">
              <a:buNone/>
            </a:pPr>
            <a:endParaRPr lang="ru-RU" dirty="0" smtClean="0"/>
          </a:p>
        </p:txBody>
      </p:sp>
    </p:spTree>
    <p:extLst>
      <p:ext uri="{BB962C8B-B14F-4D97-AF65-F5344CB8AC3E}">
        <p14:creationId xmlns:p14="http://schemas.microsoft.com/office/powerpoint/2010/main" val="2001003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65608" y="1376819"/>
            <a:ext cx="8596668" cy="3880773"/>
          </a:xfrm>
        </p:spPr>
        <p:txBody>
          <a:bodyPr/>
          <a:lstStyle/>
          <a:p>
            <a:pPr marL="0" indent="0">
              <a:buNone/>
            </a:pPr>
            <a:r>
              <a:rPr lang="ru-RU" sz="2400" dirty="0" smtClean="0"/>
              <a:t>Вид проекта:</a:t>
            </a:r>
          </a:p>
          <a:p>
            <a:r>
              <a:rPr lang="ru-RU" sz="2000" dirty="0" smtClean="0"/>
              <a:t>Познавательно-исследовательский</a:t>
            </a:r>
          </a:p>
          <a:p>
            <a:r>
              <a:rPr lang="ru-RU" sz="2000" dirty="0" smtClean="0"/>
              <a:t>Долгосрочный (2 года)</a:t>
            </a:r>
          </a:p>
          <a:p>
            <a:pPr marL="0" indent="0">
              <a:buNone/>
            </a:pPr>
            <a:r>
              <a:rPr lang="ru-RU" sz="2400" dirty="0" smtClean="0"/>
              <a:t>Участники проекта:</a:t>
            </a:r>
          </a:p>
          <a:p>
            <a:r>
              <a:rPr lang="ru-RU" sz="2000" dirty="0" smtClean="0"/>
              <a:t>Дети старшей группы</a:t>
            </a:r>
          </a:p>
          <a:p>
            <a:r>
              <a:rPr lang="ru-RU" sz="2000" dirty="0" smtClean="0"/>
              <a:t>Воспитатели</a:t>
            </a:r>
          </a:p>
          <a:p>
            <a:r>
              <a:rPr lang="ru-RU" sz="2000" dirty="0" smtClean="0"/>
              <a:t>Родители</a:t>
            </a:r>
          </a:p>
          <a:p>
            <a:endParaRPr lang="ru-RU" dirty="0" smtClean="0"/>
          </a:p>
          <a:p>
            <a:endParaRPr lang="ru-RU" dirty="0"/>
          </a:p>
        </p:txBody>
      </p:sp>
    </p:spTree>
    <p:extLst>
      <p:ext uri="{BB962C8B-B14F-4D97-AF65-F5344CB8AC3E}">
        <p14:creationId xmlns:p14="http://schemas.microsoft.com/office/powerpoint/2010/main" val="4135663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56903"/>
            <a:ext cx="8596668" cy="1320800"/>
          </a:xfrm>
        </p:spPr>
        <p:txBody>
          <a:bodyPr/>
          <a:lstStyle/>
          <a:p>
            <a:r>
              <a:rPr lang="ru-RU" dirty="0" smtClean="0"/>
              <a:t>История города Кемерово</a:t>
            </a:r>
            <a:br>
              <a:rPr lang="ru-RU" dirty="0" smtClean="0"/>
            </a:br>
            <a:endParaRPr lang="ru-RU" dirty="0"/>
          </a:p>
        </p:txBody>
      </p:sp>
      <p:sp>
        <p:nvSpPr>
          <p:cNvPr id="3" name="Объект 2"/>
          <p:cNvSpPr>
            <a:spLocks noGrp="1"/>
          </p:cNvSpPr>
          <p:nvPr>
            <p:ph idx="1"/>
          </p:nvPr>
        </p:nvSpPr>
        <p:spPr>
          <a:xfrm>
            <a:off x="615339" y="1610311"/>
            <a:ext cx="10685759" cy="4672361"/>
          </a:xfrm>
        </p:spPr>
        <p:txBody>
          <a:bodyPr>
            <a:noAutofit/>
          </a:bodyPr>
          <a:lstStyle/>
          <a:p>
            <a:pPr marL="0" indent="0">
              <a:lnSpc>
                <a:spcPct val="110000"/>
              </a:lnSpc>
              <a:buNone/>
            </a:pPr>
            <a:r>
              <a:rPr lang="ru-RU" sz="2200" dirty="0" smtClean="0"/>
              <a:t>	 </a:t>
            </a:r>
            <a:r>
              <a:rPr lang="ru-RU" sz="2200" dirty="0"/>
              <a:t>В 1721 году русский рудознатец, казачий сын Михайло Волков, поднимаясь </a:t>
            </a:r>
            <a:r>
              <a:rPr lang="ru-RU" sz="2200" dirty="0" smtClean="0"/>
              <a:t> </a:t>
            </a:r>
            <a:r>
              <a:rPr lang="ru-RU" sz="2200" dirty="0"/>
              <a:t>вверх по течению </a:t>
            </a:r>
            <a:r>
              <a:rPr lang="ru-RU" sz="2200" dirty="0" smtClean="0"/>
              <a:t>реки Томи, </a:t>
            </a:r>
            <a:r>
              <a:rPr lang="ru-RU" sz="2200" dirty="0"/>
              <a:t>обнаружил у самой кромки воды </a:t>
            </a:r>
            <a:r>
              <a:rPr lang="ru-RU" sz="2200" dirty="0" smtClean="0"/>
              <a:t>большой </a:t>
            </a:r>
            <a:r>
              <a:rPr lang="ru-RU" sz="2200" dirty="0"/>
              <a:t>угольный пласт. </a:t>
            </a:r>
            <a:r>
              <a:rPr lang="en-US" sz="2200" dirty="0" smtClean="0"/>
              <a:t> </a:t>
            </a:r>
            <a:r>
              <a:rPr lang="ru-RU" sz="2200" dirty="0" smtClean="0"/>
              <a:t>Так </a:t>
            </a:r>
            <a:r>
              <a:rPr lang="ru-RU" sz="2200" dirty="0"/>
              <a:t>был открыт Кузнецкий "Горючий камень". </a:t>
            </a:r>
          </a:p>
          <a:p>
            <a:pPr marL="0" indent="0">
              <a:lnSpc>
                <a:spcPct val="110000"/>
              </a:lnSpc>
              <a:buNone/>
            </a:pPr>
            <a:r>
              <a:rPr lang="ru-RU" sz="2200" dirty="0"/>
              <a:t>Именно здесь, в районе небольшого села Щеглова на левом берегу и Кемерово – на правом и были заложены первые рудники.</a:t>
            </a:r>
          </a:p>
        </p:txBody>
      </p:sp>
    </p:spTree>
    <p:extLst>
      <p:ext uri="{BB962C8B-B14F-4D97-AF65-F5344CB8AC3E}">
        <p14:creationId xmlns:p14="http://schemas.microsoft.com/office/powerpoint/2010/main" val="1145639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Рудники </a:t>
            </a:r>
            <a:r>
              <a:rPr lang="ru-RU" dirty="0"/>
              <a:t>города Кемерово</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34" y="1283789"/>
            <a:ext cx="5694509" cy="3892731"/>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843" y="2870570"/>
            <a:ext cx="5311462" cy="3817613"/>
          </a:xfrm>
          <a:prstGeom prst="rect">
            <a:avLst/>
          </a:prstGeom>
        </p:spPr>
      </p:pic>
    </p:spTree>
    <p:extLst>
      <p:ext uri="{BB962C8B-B14F-4D97-AF65-F5344CB8AC3E}">
        <p14:creationId xmlns:p14="http://schemas.microsoft.com/office/powerpoint/2010/main" val="2430735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5642" y="328246"/>
            <a:ext cx="5618402" cy="39624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4044" y="2434461"/>
            <a:ext cx="5711208" cy="3997845"/>
          </a:xfrm>
          <a:prstGeom prst="rect">
            <a:avLst/>
          </a:prstGeom>
        </p:spPr>
      </p:pic>
      <p:sp>
        <p:nvSpPr>
          <p:cNvPr id="7" name="TextBox 6"/>
          <p:cNvSpPr txBox="1"/>
          <p:nvPr/>
        </p:nvSpPr>
        <p:spPr>
          <a:xfrm>
            <a:off x="6113417" y="2003574"/>
            <a:ext cx="5541835" cy="430887"/>
          </a:xfrm>
          <a:prstGeom prst="rect">
            <a:avLst/>
          </a:prstGeom>
          <a:noFill/>
        </p:spPr>
        <p:txBody>
          <a:bodyPr wrap="square" rtlCol="0">
            <a:spAutoFit/>
          </a:bodyPr>
          <a:lstStyle/>
          <a:p>
            <a:r>
              <a:rPr lang="ru-RU" sz="2200" dirty="0" smtClean="0"/>
              <a:t>Драматический театр им. Луначарского</a:t>
            </a:r>
            <a:endParaRPr lang="ru-RU" sz="2200" dirty="0"/>
          </a:p>
        </p:txBody>
      </p:sp>
      <p:sp>
        <p:nvSpPr>
          <p:cNvPr id="8" name="TextBox 7"/>
          <p:cNvSpPr txBox="1"/>
          <p:nvPr/>
        </p:nvSpPr>
        <p:spPr>
          <a:xfrm>
            <a:off x="1136468" y="4290646"/>
            <a:ext cx="4004622" cy="430887"/>
          </a:xfrm>
          <a:prstGeom prst="rect">
            <a:avLst/>
          </a:prstGeom>
          <a:noFill/>
        </p:spPr>
        <p:txBody>
          <a:bodyPr wrap="none" rtlCol="0">
            <a:spAutoFit/>
          </a:bodyPr>
          <a:lstStyle/>
          <a:p>
            <a:r>
              <a:rPr lang="ru-RU" sz="2200" dirty="0" smtClean="0"/>
              <a:t>Первые трамваи г. Кемерово</a:t>
            </a:r>
            <a:endParaRPr lang="ru-RU" sz="2200" dirty="0"/>
          </a:p>
        </p:txBody>
      </p:sp>
    </p:spTree>
    <p:extLst>
      <p:ext uri="{BB962C8B-B14F-4D97-AF65-F5344CB8AC3E}">
        <p14:creationId xmlns:p14="http://schemas.microsoft.com/office/powerpoint/2010/main" val="2758113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673817" y="0"/>
            <a:ext cx="7485017" cy="3407495"/>
          </a:xfrm>
        </p:spPr>
        <p:txBody>
          <a:bodyPr>
            <a:normAutofit/>
          </a:bodyPr>
          <a:lstStyle/>
          <a:p>
            <a:pPr marL="0" indent="0" algn="just">
              <a:lnSpc>
                <a:spcPct val="120000"/>
              </a:lnSpc>
              <a:buNone/>
            </a:pPr>
            <a:r>
              <a:rPr lang="ru-RU" sz="2200" dirty="0" smtClean="0"/>
              <a:t>В связи с разработкой каменного угля село Щеглово выросло и стало городом Щегловском.</a:t>
            </a:r>
          </a:p>
          <a:p>
            <a:pPr marL="0" indent="0" algn="just">
              <a:lnSpc>
                <a:spcPct val="120000"/>
              </a:lnSpc>
              <a:buNone/>
            </a:pPr>
            <a:r>
              <a:rPr lang="ru-RU" sz="2200" dirty="0" smtClean="0"/>
              <a:t>Впоследствии город Щегловск был переименован в город Кемерово.</a:t>
            </a:r>
            <a:endParaRPr lang="ru-RU" sz="2200" dirty="0"/>
          </a:p>
        </p:txBody>
      </p:sp>
      <p:pic>
        <p:nvPicPr>
          <p:cNvPr id="1026" name="Picture 2" descr="C:\Documents and Settings\Admin\Рабочий стол\Кемерово(50-60г)\20061023-photo-20.jpg"/>
          <p:cNvPicPr>
            <a:picLocks noChangeAspect="1" noChangeArrowheads="1"/>
          </p:cNvPicPr>
          <p:nvPr/>
        </p:nvPicPr>
        <p:blipFill>
          <a:blip r:embed="rId2" cstate="print"/>
          <a:srcRect/>
          <a:stretch>
            <a:fillRect/>
          </a:stretch>
        </p:blipFill>
        <p:spPr bwMode="auto">
          <a:xfrm>
            <a:off x="617107" y="1964518"/>
            <a:ext cx="5659706" cy="3714182"/>
          </a:xfrm>
          <a:prstGeom prst="rect">
            <a:avLst/>
          </a:prstGeom>
          <a:noFill/>
        </p:spPr>
      </p:pic>
      <p:pic>
        <p:nvPicPr>
          <p:cNvPr id="1027" name="Picture 3" descr="C:\Documents and Settings\Admin\Рабочий стол\Кемерово(50-60г)\20061022-photo-02.jpg"/>
          <p:cNvPicPr>
            <a:picLocks noChangeAspect="1" noChangeArrowheads="1"/>
          </p:cNvPicPr>
          <p:nvPr/>
        </p:nvPicPr>
        <p:blipFill>
          <a:blip r:embed="rId3" cstate="print"/>
          <a:srcRect/>
          <a:stretch>
            <a:fillRect/>
          </a:stretch>
        </p:blipFill>
        <p:spPr bwMode="auto">
          <a:xfrm>
            <a:off x="6614548" y="1737520"/>
            <a:ext cx="4714712" cy="4140105"/>
          </a:xfrm>
          <a:prstGeom prst="rect">
            <a:avLst/>
          </a:prstGeom>
          <a:noFill/>
        </p:spPr>
      </p:pic>
    </p:spTree>
    <p:extLst>
      <p:ext uri="{BB962C8B-B14F-4D97-AF65-F5344CB8AC3E}">
        <p14:creationId xmlns:p14="http://schemas.microsoft.com/office/powerpoint/2010/main" val="870773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Современный город </a:t>
            </a:r>
            <a:r>
              <a:rPr lang="ru-RU" dirty="0"/>
              <a:t>Кемерово</a:t>
            </a:r>
          </a:p>
        </p:txBody>
      </p:sp>
      <p:sp>
        <p:nvSpPr>
          <p:cNvPr id="3" name="Объект 2"/>
          <p:cNvSpPr>
            <a:spLocks noGrp="1"/>
          </p:cNvSpPr>
          <p:nvPr>
            <p:ph idx="1"/>
          </p:nvPr>
        </p:nvSpPr>
        <p:spPr>
          <a:xfrm>
            <a:off x="677334" y="1363755"/>
            <a:ext cx="8596668" cy="3880773"/>
          </a:xfrm>
        </p:spPr>
        <p:txBody>
          <a:bodyPr>
            <a:normAutofit/>
          </a:bodyPr>
          <a:lstStyle/>
          <a:p>
            <a:pPr marL="0" indent="0">
              <a:lnSpc>
                <a:spcPct val="150000"/>
              </a:lnSpc>
              <a:buNone/>
            </a:pPr>
            <a:r>
              <a:rPr lang="ru-RU" sz="2200" dirty="0"/>
              <a:t>В настоящее время Кемерово –</a:t>
            </a:r>
            <a:r>
              <a:rPr lang="en-US" sz="2200" dirty="0"/>
              <a:t> </a:t>
            </a:r>
            <a:r>
              <a:rPr lang="ru-RU" sz="2200" dirty="0"/>
              <a:t>крупный промышленный, административный и культурный центр Кемеровской области,</a:t>
            </a:r>
            <a:r>
              <a:rPr lang="en-US" sz="2200" dirty="0"/>
              <a:t> </a:t>
            </a:r>
            <a:r>
              <a:rPr lang="ru-RU" sz="2200" dirty="0"/>
              <a:t>один из крупнейших индустриальных центров на востоке России, город энергетики, машиностроения, химии</a:t>
            </a:r>
            <a:r>
              <a:rPr lang="en-US" sz="2200" dirty="0"/>
              <a:t>,</a:t>
            </a:r>
            <a:r>
              <a:rPr lang="ru-RU" sz="2200" dirty="0"/>
              <a:t> узел шоссейных и железнодорожных линий. В городе функционирует международный аэропорт.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1394" y="3983798"/>
            <a:ext cx="4361443" cy="2521459"/>
          </a:xfrm>
          <a:prstGeom prst="rect">
            <a:avLst/>
          </a:prstGeom>
        </p:spPr>
      </p:pic>
    </p:spTree>
    <p:extLst>
      <p:ext uri="{BB962C8B-B14F-4D97-AF65-F5344CB8AC3E}">
        <p14:creationId xmlns:p14="http://schemas.microsoft.com/office/powerpoint/2010/main" val="2514133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486</TotalTime>
  <Words>524</Words>
  <Application>Microsoft Office PowerPoint</Application>
  <PresentationFormat>Произвольный</PresentationFormat>
  <Paragraphs>81</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Аспект</vt:lpstr>
      <vt:lpstr>Презентация  проекта      по краеведению «Воспитание у детей любви к родному городу, краю»</vt:lpstr>
      <vt:lpstr>Презентация PowerPoint</vt:lpstr>
      <vt:lpstr>Презентация PowerPoint</vt:lpstr>
      <vt:lpstr>Презентация PowerPoint</vt:lpstr>
      <vt:lpstr>История города Кемерово </vt:lpstr>
      <vt:lpstr>Рудники города Кемерово</vt:lpstr>
      <vt:lpstr>Презентация PowerPoint</vt:lpstr>
      <vt:lpstr>Презентация PowerPoint</vt:lpstr>
      <vt:lpstr>Современный город Кемерово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Работа над проектом</vt:lpstr>
      <vt:lpstr>Работа над проектом</vt:lpstr>
      <vt:lpstr>Работа над проектом</vt:lpstr>
      <vt:lpstr>Работа над проектом</vt:lpstr>
      <vt:lpstr>Мы в музее ГИБДД Кузбасса</vt:lpstr>
      <vt:lpstr>Мы в музее ГИБДД Кузбасса</vt:lpstr>
      <vt:lpstr>Совместная работа родителей и детей (макеты) на тему «Улицы родного города»</vt:lpstr>
      <vt:lpstr>Совместная работа родителей и детей (макеты) на тему «Улицы родного города»</vt:lpstr>
      <vt:lpstr>Предварительные итоги</vt:lpstr>
      <vt:lpstr>Спасибо за внимание!</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Детско-родительский проект по краеведению «Мой сибирский край»</dc:title>
  <dc:creator>1</dc:creator>
  <cp:lastModifiedBy>Ирина</cp:lastModifiedBy>
  <cp:revision>67</cp:revision>
  <dcterms:created xsi:type="dcterms:W3CDTF">2016-05-02T09:35:44Z</dcterms:created>
  <dcterms:modified xsi:type="dcterms:W3CDTF">2016-10-26T13:15:13Z</dcterms:modified>
</cp:coreProperties>
</file>