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70" r:id="rId12"/>
    <p:sldId id="271" r:id="rId13"/>
    <p:sldId id="272" r:id="rId14"/>
    <p:sldId id="273" r:id="rId15"/>
    <p:sldId id="279" r:id="rId16"/>
    <p:sldId id="278" r:id="rId17"/>
    <p:sldId id="277" r:id="rId18"/>
    <p:sldId id="275" r:id="rId19"/>
    <p:sldId id="276" r:id="rId20"/>
    <p:sldId id="280" r:id="rId21"/>
    <p:sldId id="281" r:id="rId22"/>
    <p:sldId id="283" r:id="rId23"/>
    <p:sldId id="282" r:id="rId24"/>
    <p:sldId id="284" r:id="rId25"/>
    <p:sldId id="287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2" autoAdjust="0"/>
  </p:normalViewPr>
  <p:slideViewPr>
    <p:cSldViewPr>
      <p:cViewPr>
        <p:scale>
          <a:sx n="98" d="100"/>
          <a:sy n="98" d="100"/>
        </p:scale>
        <p:origin x="-576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У\img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538"/>
            <a:ext cx="9144000" cy="68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047" y="805146"/>
            <a:ext cx="617506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3439235"/>
            <a:ext cx="41764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</a:rPr>
              <a:t>Выполнила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</a:rPr>
              <a:t>: 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</a:endParaRPr>
          </a:p>
          <a:p>
            <a:pPr lvl="0"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</a:rPr>
              <a:t>Волкова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</a:rPr>
              <a:t>Наталья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</a:rPr>
              <a:t>Васильевна,</a:t>
            </a:r>
            <a:endParaRPr lang="ru-RU" sz="1400" dirty="0">
              <a:solidFill>
                <a:prstClr val="black"/>
              </a:solidFill>
              <a:latin typeface="Times New Roman" pitchFamily="18" charset="0"/>
            </a:endParaRPr>
          </a:p>
          <a:p>
            <a:pPr lvl="0" algn="r"/>
            <a:r>
              <a:rPr lang="ru-RU" sz="1400" dirty="0">
                <a:solidFill>
                  <a:prstClr val="black"/>
                </a:solidFill>
                <a:latin typeface="Times New Roman" pitchFamily="18" charset="0"/>
              </a:rPr>
              <a:t>в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</a:rPr>
              <a:t>оспитатель    </a:t>
            </a:r>
          </a:p>
          <a:p>
            <a:pPr lvl="0"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</a:rPr>
              <a:t>          МДОУ </a:t>
            </a:r>
          </a:p>
          <a:p>
            <a:pPr lvl="0" algn="r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</a:rPr>
              <a:t>д/с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</a:rPr>
              <a:t>«Чебурашка»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50948" y="4931876"/>
            <a:ext cx="6420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2015г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1988840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/>
              <a:t>«</a:t>
            </a:r>
            <a:r>
              <a:rPr lang="ru-RU" sz="2000" b="1" i="1" dirty="0" smtClean="0"/>
              <a:t>Предметно-пространственная развивающая среда в условиях ФГОС ДО»</a:t>
            </a:r>
            <a:endParaRPr lang="ru-RU" sz="20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134261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ОУ\i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6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3548" y="260648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Важным составляющим уголка природы является календарь природы и погоды. Оформлены  макеты (пустыня, северный полюс, тропики, макеты доисторической жизни (динозавры) и ландшафтный макет). Все составляющие макета мобильны, т. е. в режиме хранения он представляет собой панно и коробку с материалами. Дети по своему желанию наполняют содержанием макет разными растительными элементами и малыми архитектурными формами. </a:t>
            </a:r>
          </a:p>
        </p:txBody>
      </p:sp>
      <p:pic>
        <p:nvPicPr>
          <p:cNvPr id="10242" name="Picture 2" descr="http://ia108.mycdn.me/image?t=3&amp;bid=803631506259&amp;id=803631506259&amp;plc=WEB&amp;tkn=*Jv-SYaiwIlLCcimNuF96UZ4lNu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7780" y="1700808"/>
            <a:ext cx="3132348" cy="2150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 descr="H:\SAM_3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7780" y="4132209"/>
            <a:ext cx="3189245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1\Desktop\среда\SAM_3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24" y="2013428"/>
            <a:ext cx="5076056" cy="4237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6330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ОУ\i (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Центр опытно-экспериментальной деятельности</a:t>
            </a:r>
            <a:r>
              <a:rPr lang="ru-RU" sz="1600" b="1" i="1" dirty="0"/>
              <a:t> </a:t>
            </a:r>
            <a:endParaRPr lang="ru-RU" sz="1600" b="1" i="1" dirty="0" smtClean="0"/>
          </a:p>
          <a:p>
            <a:endParaRPr lang="ru-RU" sz="1600" dirty="0" smtClean="0"/>
          </a:p>
          <a:p>
            <a:r>
              <a:rPr lang="ru-RU" sz="1600" dirty="0" smtClean="0"/>
              <a:t>представлен </a:t>
            </a:r>
            <a:r>
              <a:rPr lang="ru-RU" sz="1600" dirty="0"/>
              <a:t>многообразием коллекций (грунт, камни, минералы, семена, </a:t>
            </a:r>
            <a:r>
              <a:rPr lang="ru-RU" sz="1600" dirty="0" smtClean="0"/>
              <a:t>крупы). </a:t>
            </a:r>
            <a:r>
              <a:rPr lang="ru-RU" sz="1600" dirty="0"/>
              <a:t>В нем находится материал, для осуществления опытной деятельности:  лупы, </a:t>
            </a:r>
            <a:r>
              <a:rPr lang="ru-RU" sz="1600" dirty="0" smtClean="0"/>
              <a:t>микроскоп, </a:t>
            </a:r>
            <a:r>
              <a:rPr lang="ru-RU" sz="1600" dirty="0"/>
              <a:t>компасы, мензурки, колбы, мерные </a:t>
            </a:r>
            <a:r>
              <a:rPr lang="ru-RU" sz="1600" dirty="0" smtClean="0"/>
              <a:t>стаканчики, </a:t>
            </a:r>
            <a:r>
              <a:rPr lang="ru-RU" sz="1600" dirty="0"/>
              <a:t>часы и т. д</a:t>
            </a:r>
            <a:r>
              <a:rPr lang="ru-RU" sz="1600" dirty="0" smtClean="0"/>
              <a:t>..</a:t>
            </a:r>
            <a:endParaRPr lang="ru-RU" sz="1600" dirty="0"/>
          </a:p>
        </p:txBody>
      </p:sp>
      <p:pic>
        <p:nvPicPr>
          <p:cNvPr id="6146" name="Picture 2" descr="C:\Users\1\Desktop\среда\SAM_3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80333"/>
            <a:ext cx="6120680" cy="4590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623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ОУ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ia108.mycdn.me/image?t=3&amp;bid=770436751187&amp;id=770436751187&amp;plc=WEB&amp;tkn=*OWiURIZdlOzNdFmTsmI0mTJfbB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192289" cy="478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4" descr="http://www.maam.ru/upload/blogs/a3ba44361ce83665401249ced587e0c6.j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980728"/>
            <a:ext cx="3325997" cy="2490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 descr="http://dg54.mycdn.me/getImage?photoId=666856177202&amp;photoType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436" y="3789040"/>
            <a:ext cx="4236405" cy="2824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467544" y="260648"/>
            <a:ext cx="8125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Наши маленькие «почемучки» </a:t>
            </a:r>
            <a:r>
              <a:rPr lang="ru-RU" sz="1600" b="1" dirty="0" smtClean="0"/>
              <a:t>любят превращаться</a:t>
            </a:r>
            <a:r>
              <a:rPr lang="ru-RU" sz="1600" b="1" dirty="0"/>
              <a:t> в любознательных  испытателей, проводить несложные опыты, определять свойства различных природных </a:t>
            </a:r>
            <a:r>
              <a:rPr lang="ru-RU" sz="1600" b="1" dirty="0" smtClean="0"/>
              <a:t>материалов.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12587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032" y="-31718"/>
            <a:ext cx="9289032" cy="68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dg56.mycdn.me/image?t=3&amp;bid=803654209789&amp;id=803654209789&amp;plc=WEB&amp;tkn=*hR5u7PHDJJkavJsx0_1JUy5WXq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0324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5257"/>
            <a:ext cx="2971800" cy="34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5689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Центр </a:t>
            </a:r>
            <a:r>
              <a:rPr lang="ru-RU" b="1" i="1" dirty="0" smtClean="0"/>
              <a:t>«Занимательной Математики</a:t>
            </a:r>
            <a:r>
              <a:rPr lang="ru-RU" b="1" i="1" dirty="0"/>
              <a:t>» (игротека</a:t>
            </a:r>
            <a:r>
              <a:rPr lang="ru-RU" sz="1400" b="1" i="1" dirty="0"/>
              <a:t>)</a:t>
            </a:r>
            <a:r>
              <a:rPr lang="ru-RU" sz="1400" dirty="0"/>
              <a:t> </a:t>
            </a:r>
            <a:endParaRPr lang="ru-RU" sz="1400" dirty="0" smtClean="0"/>
          </a:p>
          <a:p>
            <a:r>
              <a:rPr lang="ru-RU" sz="1600" dirty="0" smtClean="0"/>
              <a:t>имеет </a:t>
            </a:r>
            <a:r>
              <a:rPr lang="ru-RU" sz="1600" dirty="0"/>
              <a:t>важные развивающие функции. В данном центре располагаются нормативно - знаковый материал: магнитная доска, наборы карточек на сопоставление цифры и количества, наборы кубиков с цифрами и числовыми фигурами, представлены, как различные виды мозаик, так и современные </a:t>
            </a:r>
            <a:r>
              <a:rPr lang="ru-RU" sz="1600" dirty="0" err="1"/>
              <a:t>пазлы</a:t>
            </a:r>
            <a:r>
              <a:rPr lang="ru-RU" sz="1600" dirty="0"/>
              <a:t>. Достаточно широкий выбор игр на развитие мелкой моторики руки.  При выборе игр предпочтение отдавалось способности игр стимулировать развитие детей. </a:t>
            </a:r>
            <a:r>
              <a:rPr lang="ru-RU" sz="1600" dirty="0" smtClean="0"/>
              <a:t>Игровое </a:t>
            </a:r>
            <a:r>
              <a:rPr lang="ru-RU" sz="1600" dirty="0"/>
              <a:t>оборудование создаёт насыщенную, целостную среду с достаточным пространством для игр. </a:t>
            </a:r>
          </a:p>
        </p:txBody>
      </p:sp>
    </p:spTree>
    <p:extLst>
      <p:ext uri="{BB962C8B-B14F-4D97-AF65-F5344CB8AC3E}">
        <p14:creationId xmlns:p14="http://schemas.microsoft.com/office/powerpoint/2010/main" xmlns="" val="413429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213285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/>
              <a:t>«Магнитная мозаика»</a:t>
            </a:r>
          </a:p>
          <a:p>
            <a:r>
              <a:rPr lang="ru-RU" sz="1400" dirty="0" smtClean="0"/>
              <a:t> </a:t>
            </a:r>
            <a:r>
              <a:rPr lang="ru-RU" sz="1400" dirty="0"/>
              <a:t>Работа с ней является хорошей гимнастикой для пальчиков, учит создавать из геометрических фигур различные изображения, развивает образное и пространственное мышление, учит работать по образцу, развивает творческие </a:t>
            </a:r>
            <a:r>
              <a:rPr lang="ru-RU" sz="1400" dirty="0" smtClean="0"/>
              <a:t>способности.</a:t>
            </a:r>
            <a:endParaRPr lang="ru-RU" sz="1400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5576" y="2152702"/>
            <a:ext cx="36243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 </a:t>
            </a:r>
            <a:r>
              <a:rPr lang="ru-RU" sz="1400" dirty="0" err="1"/>
              <a:t>танграмом</a:t>
            </a:r>
            <a:r>
              <a:rPr lang="ru-RU" sz="1400" dirty="0"/>
              <a:t> ребенок научится анализировать изображения, выделять в них геометрические фигуры</a:t>
            </a:r>
            <a:r>
              <a:rPr lang="ru-RU" sz="1400" dirty="0" smtClean="0"/>
              <a:t>, </a:t>
            </a:r>
            <a:r>
              <a:rPr lang="ru-RU" sz="1400" dirty="0"/>
              <a:t>визуально разбивать целый объект на части, и наоборот - составлять из элементов заданную модель, а самое главное - логически мыслить.</a:t>
            </a:r>
          </a:p>
        </p:txBody>
      </p:sp>
      <p:pic>
        <p:nvPicPr>
          <p:cNvPr id="8" name="Picture 7" descr="http://ia108.mycdn.me/image?t=3&amp;bid=802328904275&amp;id=802328904275&amp;plc=WEB&amp;tkn=*nW9ngZfi_KhqL4Qd6jGPt6wRK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7032"/>
            <a:ext cx="378042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892797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Центр  решает следующие задачи:</a:t>
            </a:r>
          </a:p>
          <a:p>
            <a:r>
              <a:rPr lang="ru-RU" sz="1600" dirty="0"/>
              <a:t>• целенаправленное формирование у детей интереса к элементарной математической деятельности.</a:t>
            </a:r>
          </a:p>
          <a:p>
            <a:r>
              <a:rPr lang="ru-RU" sz="1600" dirty="0"/>
              <a:t>• воспитание у детей потребности занимать свое свободное время не только интересными, но и требующими умственного напряжения, интеллектуального усилия играми.</a:t>
            </a:r>
          </a:p>
          <a:p>
            <a:r>
              <a:rPr lang="ru-RU" sz="1600" dirty="0"/>
              <a:t>В данном центре размещен разнообразный занимательный материал с тем, чтобы каждый из детей смог выбрать для себя игру по интересам.</a:t>
            </a:r>
          </a:p>
        </p:txBody>
      </p:sp>
    </p:spTree>
    <p:extLst>
      <p:ext uri="{BB962C8B-B14F-4D97-AF65-F5344CB8AC3E}">
        <p14:creationId xmlns:p14="http://schemas.microsoft.com/office/powerpoint/2010/main" xmlns="" val="17764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167" y="-31718"/>
            <a:ext cx="9289032" cy="68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b="1" i="1" dirty="0"/>
              <a:t>«</a:t>
            </a:r>
            <a:r>
              <a:rPr lang="ru-RU" b="1" i="1" dirty="0" smtClean="0"/>
              <a:t>Нравственно-патриотический» центр</a:t>
            </a:r>
          </a:p>
          <a:p>
            <a:r>
              <a:rPr lang="ru-RU" sz="1600" b="1" i="1" dirty="0"/>
              <a:t> </a:t>
            </a:r>
            <a:r>
              <a:rPr lang="ru-RU" sz="1600" dirty="0" smtClean="0"/>
              <a:t>В нем помещена</a:t>
            </a:r>
            <a:r>
              <a:rPr lang="ru-RU" sz="1600" dirty="0"/>
              <a:t>  государственная </a:t>
            </a:r>
            <a:r>
              <a:rPr lang="ru-RU" sz="1600" dirty="0" smtClean="0"/>
              <a:t>символика. Также здесь находятся </a:t>
            </a:r>
            <a:r>
              <a:rPr lang="ru-RU" sz="1600" dirty="0"/>
              <a:t>пособия, отражающие многонациональность нашей Родины, иллюстрационный материал по ознакомлению детей с климатическими зонами России, образцы народного декоративно-прикладного искусства и т. д. </a:t>
            </a:r>
          </a:p>
        </p:txBody>
      </p:sp>
      <p:pic>
        <p:nvPicPr>
          <p:cNvPr id="7169" name="Picture 1" descr="C:\Users\1\Desktop\среда\IMG_20150723_092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5693" y="1484784"/>
            <a:ext cx="499255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2093978" y="54452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latin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535426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Здесь наша Родина – Россия,</a:t>
            </a:r>
          </a:p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Хоть обойди весь белый свет!</a:t>
            </a:r>
          </a:p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Не сыщешь ты страны красивей,</a:t>
            </a:r>
          </a:p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Такой страны прекрасней нет!</a:t>
            </a:r>
          </a:p>
          <a:p>
            <a:pPr algn="ctr"/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44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08" y="58847"/>
            <a:ext cx="9289032" cy="68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8847"/>
            <a:ext cx="87849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«Строительный» (конструктивный) Центр</a:t>
            </a:r>
            <a:r>
              <a:rPr lang="ru-RU" dirty="0" smtClean="0"/>
              <a:t>,</a:t>
            </a:r>
          </a:p>
          <a:p>
            <a:r>
              <a:rPr lang="ru-RU" sz="1600" dirty="0" smtClean="0"/>
              <a:t>В </a:t>
            </a:r>
            <a:r>
              <a:rPr lang="ru-RU" sz="1600" dirty="0"/>
              <a:t>группе расположен центр строительно-конструктивных игр, в котором в большом разнообразии представлены различные виды и формы конструкторов. Наши воспитанники самостоятельно при реализации своих замыслов используют схемы и модели построек. </a:t>
            </a:r>
            <a:r>
              <a:rPr lang="ru-RU" sz="1600" dirty="0" smtClean="0"/>
              <a:t>Мобильность </a:t>
            </a:r>
            <a:r>
              <a:rPr lang="ru-RU" sz="1600" dirty="0"/>
              <a:t>данного центра позволяет детям разворачивать сюжет игры за его пределами. Это </a:t>
            </a:r>
            <a:r>
              <a:rPr lang="ru-RU" sz="1600" dirty="0" smtClean="0"/>
              <a:t>позволяет </a:t>
            </a:r>
            <a:r>
              <a:rPr lang="ru-RU" sz="1600" dirty="0"/>
              <a:t>детям комфортно чувствовать себя в любом уголке группы.</a:t>
            </a:r>
          </a:p>
        </p:txBody>
      </p:sp>
      <p:pic>
        <p:nvPicPr>
          <p:cNvPr id="1026" name="Picture 2" descr="C:\Users\1\Desktop\IMG_20151203_154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933" y="1988840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1\Desktop\IMG_20151203_160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8364" y="1412776"/>
            <a:ext cx="3444542" cy="2583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1\Desktop\IMG_20151203_1621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149080"/>
            <a:ext cx="3491880" cy="261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611560" y="545399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Раз, два, три — сложу детали, </a:t>
            </a:r>
            <a:br>
              <a:rPr lang="ru-RU" sz="1600" b="1" dirty="0"/>
            </a:br>
            <a:r>
              <a:rPr lang="ru-RU" sz="1600" b="1" dirty="0"/>
              <a:t>Чтоб они машиной стали.</a:t>
            </a:r>
            <a:br>
              <a:rPr lang="ru-RU" sz="1600" b="1" dirty="0"/>
            </a:br>
            <a:r>
              <a:rPr lang="ru-RU" sz="1600" b="1" dirty="0"/>
              <a:t>Из конструктора такого</a:t>
            </a:r>
            <a:br>
              <a:rPr lang="ru-RU" sz="1600" b="1" dirty="0"/>
            </a:br>
            <a:r>
              <a:rPr lang="ru-RU" sz="1600" b="1" dirty="0"/>
              <a:t>Что ни сделай — все </a:t>
            </a:r>
            <a:r>
              <a:rPr lang="ru-RU" sz="1600" b="1" dirty="0" smtClean="0"/>
              <a:t>толково!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34344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ОУ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56895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Театрализованный центр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sz="1600" dirty="0" smtClean="0"/>
              <a:t>это </a:t>
            </a:r>
            <a:r>
              <a:rPr lang="ru-RU" sz="1600" dirty="0"/>
              <a:t>важный объект развивающей среды, поскольку именно театрализованная деятельность помогает сплотить группу, объединить детей интересной идеей. В театре дошкольники раскрываются, демонстрируя неожиданные грани своего характера. </a:t>
            </a:r>
            <a:r>
              <a:rPr lang="ru-RU" sz="1600" dirty="0" smtClean="0"/>
              <a:t>Он </a:t>
            </a:r>
            <a:r>
              <a:rPr lang="ru-RU" sz="1600" dirty="0"/>
              <a:t>представлен различного вида театрами (кукольный</a:t>
            </a:r>
            <a:r>
              <a:rPr lang="ru-RU" sz="1600" dirty="0" smtClean="0"/>
              <a:t>, настольный, </a:t>
            </a:r>
            <a:r>
              <a:rPr lang="ru-RU" sz="1600" dirty="0"/>
              <a:t>пальчиковый). </a:t>
            </a:r>
          </a:p>
        </p:txBody>
      </p:sp>
      <p:pic>
        <p:nvPicPr>
          <p:cNvPr id="9217" name="Picture 1" descr="C:\Users\1\Desktop\среда\SAM_3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300192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8644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45091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          </a:t>
            </a:r>
            <a:endParaRPr lang="ru-RU" sz="2400" b="1" dirty="0"/>
          </a:p>
        </p:txBody>
      </p:sp>
      <p:pic>
        <p:nvPicPr>
          <p:cNvPr id="2050" name="Picture 2" descr="C:\Users\1\Desktop\IMG_20151203_160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266"/>
            <a:ext cx="4007066" cy="300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Users\1\Desktop\IMG_20151203_1547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005" y="3645023"/>
            <a:ext cx="4043941" cy="2797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355976" y="119675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 </a:t>
            </a:r>
            <a:br>
              <a:rPr lang="ru-RU" sz="2400" b="1" dirty="0"/>
            </a:br>
            <a:r>
              <a:rPr lang="ru-RU" sz="2400" b="1" dirty="0"/>
              <a:t>                   </a:t>
            </a:r>
          </a:p>
        </p:txBody>
      </p:sp>
      <p:pic>
        <p:nvPicPr>
          <p:cNvPr id="1026" name="Picture 2" descr="C:\Users\Администратор\Desktop\IMG_20151204_1604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60648"/>
            <a:ext cx="4175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0" y="4005064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В нашей группе все актеры,</a:t>
            </a:r>
          </a:p>
          <a:p>
            <a:pPr algn="ctr"/>
            <a:r>
              <a:rPr lang="ru-RU" sz="2000" b="1" dirty="0" smtClean="0"/>
              <a:t>Кукловоды и танцоры. </a:t>
            </a:r>
          </a:p>
          <a:p>
            <a:pPr algn="ctr"/>
            <a:r>
              <a:rPr lang="ru-RU" sz="2000" b="1" dirty="0" smtClean="0"/>
              <a:t>Каждый день и каждый час</a:t>
            </a:r>
            <a:br>
              <a:rPr lang="ru-RU" sz="2000" b="1" dirty="0" smtClean="0"/>
            </a:br>
            <a:r>
              <a:rPr lang="ru-RU" sz="2000" b="1" dirty="0" smtClean="0"/>
              <a:t>  Мы хотим играть для Вас!!!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922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408" y="44624"/>
            <a:ext cx="9289032" cy="68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04664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Музыкальный </a:t>
            </a:r>
            <a:r>
              <a:rPr lang="ru-RU" sz="2000" b="1" dirty="0"/>
              <a:t>центр «Веселые нотки». </a:t>
            </a:r>
            <a:endParaRPr lang="ru-RU" sz="2000" b="1" dirty="0" smtClean="0"/>
          </a:p>
          <a:p>
            <a:r>
              <a:rPr lang="ru-RU" sz="1600" dirty="0" smtClean="0"/>
              <a:t>Музыкальное развитие ребёнка сводится не только к занятиям с педагогом, но и возможностью самостоятельно играть, импровизировать, свободно музицировать. Для этого в  группе создан </a:t>
            </a:r>
            <a:r>
              <a:rPr lang="ru-RU" sz="1600" b="1" i="1" dirty="0" smtClean="0"/>
              <a:t>музыкальный центр «Веселые нотки». </a:t>
            </a:r>
            <a:r>
              <a:rPr lang="ru-RU" sz="1600" dirty="0" smtClean="0"/>
              <a:t>Который помогает воспитанникам переносить полученный на музыкальных занятиях опыт в другие условия, помогает утвердиться чувству уверенности в себе, активности, инициативе.</a:t>
            </a:r>
            <a:endParaRPr lang="ru-RU" sz="1600" dirty="0"/>
          </a:p>
        </p:txBody>
      </p:sp>
      <p:pic>
        <p:nvPicPr>
          <p:cNvPr id="12290" name="Picture 2" descr="C:\Users\1\Desktop\среда\SAM_3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6"/>
            <a:ext cx="6120680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6512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admin\Downloads\фон 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950" y="1484313"/>
            <a:ext cx="8856663" cy="35394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Развивающая среда способствует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установлению, 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утверждению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у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дошкольника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чувства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    уверенности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в себе,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дает ему возможность испытывать  и использовать свои способности,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стимулирует проявление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им 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самостоятельности. инициативности, творчества.</a:t>
            </a:r>
            <a:endParaRPr lang="ru-RU" sz="800" b="1" i="1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М.Н. Поляков 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ОУ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8540" y="23713"/>
            <a:ext cx="88569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                      </a:t>
            </a:r>
            <a:r>
              <a:rPr lang="ru-RU" sz="2000" b="1" dirty="0" smtClean="0"/>
              <a:t>«Социально-личностное развитие»</a:t>
            </a:r>
            <a:endParaRPr lang="ru-RU" sz="2000" dirty="0"/>
          </a:p>
          <a:p>
            <a:r>
              <a:rPr lang="ru-RU" sz="1600" dirty="0"/>
              <a:t>             </a:t>
            </a:r>
            <a:r>
              <a:rPr lang="ru-RU" sz="1600" dirty="0" smtClean="0"/>
              <a:t>                                       </a:t>
            </a:r>
            <a:r>
              <a:rPr lang="ru-RU" sz="1600" b="1" i="1" dirty="0" smtClean="0"/>
              <a:t>   Центр </a:t>
            </a:r>
            <a:r>
              <a:rPr lang="ru-RU" sz="1600" b="1" i="1" dirty="0"/>
              <a:t>«Сюжетно – ролевых игр</a:t>
            </a:r>
            <a:r>
              <a:rPr lang="ru-RU" sz="1600" b="1" i="1" dirty="0" smtClean="0"/>
              <a:t>»</a:t>
            </a:r>
            <a:endParaRPr lang="ru-RU" sz="1600" dirty="0" smtClean="0"/>
          </a:p>
          <a:p>
            <a:r>
              <a:rPr lang="ru-RU" dirty="0" smtClean="0"/>
              <a:t>Оборудование </a:t>
            </a:r>
            <a:r>
              <a:rPr lang="ru-RU" dirty="0"/>
              <a:t>и пособия </a:t>
            </a:r>
            <a:endParaRPr lang="ru-RU" dirty="0" smtClean="0"/>
          </a:p>
          <a:p>
            <a:r>
              <a:rPr lang="ru-RU" dirty="0" smtClean="0"/>
              <a:t>размещены таким </a:t>
            </a:r>
            <a:r>
              <a:rPr lang="ru-RU" dirty="0"/>
              <a:t>образом, чтобы </a:t>
            </a:r>
            <a:endParaRPr lang="ru-RU" dirty="0" smtClean="0"/>
          </a:p>
          <a:p>
            <a:r>
              <a:rPr lang="ru-RU" dirty="0" smtClean="0"/>
              <a:t>дети могли легко подбирать</a:t>
            </a:r>
          </a:p>
          <a:p>
            <a:r>
              <a:rPr lang="ru-RU" dirty="0" smtClean="0"/>
              <a:t>игрушки</a:t>
            </a:r>
            <a:r>
              <a:rPr lang="ru-RU" dirty="0"/>
              <a:t>, комбинировать их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под свои игровые творческие </a:t>
            </a:r>
            <a:endParaRPr lang="ru-RU" dirty="0" smtClean="0"/>
          </a:p>
          <a:p>
            <a:r>
              <a:rPr lang="ru-RU" dirty="0" smtClean="0"/>
              <a:t>замыслы», дети </a:t>
            </a:r>
            <a:r>
              <a:rPr lang="ru-RU" dirty="0"/>
              <a:t>по своему желанию </a:t>
            </a:r>
            <a:endParaRPr lang="ru-RU" dirty="0" smtClean="0"/>
          </a:p>
          <a:p>
            <a:r>
              <a:rPr lang="ru-RU" dirty="0" smtClean="0"/>
              <a:t>Выбирают сюжет будущей </a:t>
            </a:r>
            <a:r>
              <a:rPr lang="ru-RU" dirty="0"/>
              <a:t>игры, </a:t>
            </a:r>
            <a:endParaRPr lang="ru-RU" dirty="0" smtClean="0"/>
          </a:p>
          <a:p>
            <a:r>
              <a:rPr lang="ru-RU" dirty="0" smtClean="0"/>
              <a:t>и переносят </a:t>
            </a:r>
            <a:r>
              <a:rPr lang="ru-RU" dirty="0"/>
              <a:t>игровой </a:t>
            </a:r>
            <a:r>
              <a:rPr lang="ru-RU" dirty="0" smtClean="0"/>
              <a:t>материал </a:t>
            </a:r>
          </a:p>
          <a:p>
            <a:r>
              <a:rPr lang="ru-RU" dirty="0" smtClean="0"/>
              <a:t>в </a:t>
            </a:r>
            <a:r>
              <a:rPr lang="ru-RU" dirty="0"/>
              <a:t>удобное </a:t>
            </a:r>
            <a:r>
              <a:rPr lang="ru-RU" dirty="0" smtClean="0"/>
              <a:t>для них </a:t>
            </a:r>
            <a:r>
              <a:rPr lang="ru-RU" dirty="0"/>
              <a:t>место, </a:t>
            </a:r>
            <a:r>
              <a:rPr lang="ru-RU" dirty="0" smtClean="0"/>
              <a:t>для </a:t>
            </a:r>
          </a:p>
          <a:p>
            <a:r>
              <a:rPr lang="ru-RU" dirty="0" smtClean="0"/>
              <a:t>свободного </a:t>
            </a:r>
            <a:r>
              <a:rPr lang="ru-RU" dirty="0"/>
              <a:t>построения </a:t>
            </a:r>
            <a:endParaRPr lang="ru-RU" dirty="0" smtClean="0"/>
          </a:p>
          <a:p>
            <a:r>
              <a:rPr lang="ru-RU" dirty="0" smtClean="0"/>
              <a:t>игрового пространства</a:t>
            </a:r>
            <a:r>
              <a:rPr lang="ru-RU" dirty="0"/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26" y="3956453"/>
            <a:ext cx="4162206" cy="2749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6342" y="692696"/>
            <a:ext cx="509593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69818"/>
            <a:ext cx="403823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436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977" y="116632"/>
            <a:ext cx="871296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Центр «Безопасности»</a:t>
            </a:r>
            <a:r>
              <a:rPr lang="ru-RU" sz="2000" b="1" dirty="0"/>
              <a:t> </a:t>
            </a:r>
            <a:endParaRPr lang="ru-RU" sz="2000" b="1" dirty="0" smtClean="0"/>
          </a:p>
          <a:p>
            <a:r>
              <a:rPr lang="ru-RU" sz="1600" dirty="0"/>
              <a:t>О</a:t>
            </a:r>
            <a:r>
              <a:rPr lang="ru-RU" sz="1600" dirty="0" smtClean="0"/>
              <a:t>тражает </a:t>
            </a:r>
            <a:r>
              <a:rPr lang="ru-RU" sz="1600" dirty="0"/>
              <a:t>безопасность дома, на улице (ПДД) и пожарную безопасность. </a:t>
            </a:r>
            <a:r>
              <a:rPr lang="ru-RU" sz="1600" dirty="0" smtClean="0"/>
              <a:t>Оснащён </a:t>
            </a:r>
            <a:r>
              <a:rPr lang="ru-RU" sz="1600" dirty="0"/>
              <a:t>необходимыми атрибутами, игрушками, дидактическими играми. Хорошим дидактическим пособием служит специально оборудованный столик с разметкой улиц и дорог, и дополнительным набором мелкого строительного материала и дорожных знаков. </a:t>
            </a:r>
            <a:r>
              <a:rPr lang="ru-RU" sz="1600" dirty="0" smtClean="0"/>
              <a:t>Создание </a:t>
            </a:r>
            <a:r>
              <a:rPr lang="ru-RU" sz="1600" dirty="0"/>
              <a:t>центра безопасности в группе помогает детям в </a:t>
            </a:r>
            <a:r>
              <a:rPr lang="ru-RU" sz="1600" dirty="0" smtClean="0"/>
              <a:t>ознакомлении </a:t>
            </a:r>
            <a:r>
              <a:rPr lang="ru-RU" sz="1600" dirty="0"/>
              <a:t>с правилами и нормами безопасного поведения, и </a:t>
            </a:r>
            <a:r>
              <a:rPr lang="ru-RU" sz="1600" dirty="0" smtClean="0"/>
              <a:t>формировании </a:t>
            </a:r>
            <a:r>
              <a:rPr lang="ru-RU" sz="1600" dirty="0"/>
              <a:t>ценностей здорового образа жизни.</a:t>
            </a:r>
          </a:p>
        </p:txBody>
      </p:sp>
      <p:pic>
        <p:nvPicPr>
          <p:cNvPr id="4100" name="Picture 4" descr="C:\Users\1\Desktop\среда\SAM_3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4069"/>
            <a:ext cx="3960440" cy="3321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65842" y="551723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О безопасности в пути,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На улице и дома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Мы </a:t>
            </a:r>
            <a:r>
              <a:rPr lang="ru-RU" sz="1600" b="1" dirty="0" smtClean="0"/>
              <a:t>будем</a:t>
            </a:r>
            <a:r>
              <a:rPr lang="ru-RU" sz="1600" b="1" dirty="0"/>
              <a:t> </a:t>
            </a:r>
            <a:r>
              <a:rPr lang="ru-RU" sz="1600" b="1" dirty="0" smtClean="0"/>
              <a:t>с вами </a:t>
            </a:r>
            <a:r>
              <a:rPr lang="ru-RU" sz="1600" b="1" dirty="0"/>
              <a:t>говорить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Сегодня в группе снова.</a:t>
            </a:r>
          </a:p>
        </p:txBody>
      </p:sp>
      <p:pic>
        <p:nvPicPr>
          <p:cNvPr id="9" name="Picture 11" descr="http://28ds.sayan-obr.ru/images/stranichka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0216" y="2132856"/>
            <a:ext cx="2904972" cy="2044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http://schkv418.mskobr.ru/files/images/sm_full_asp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440784"/>
            <a:ext cx="3004600" cy="211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844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97346"/>
            <a:ext cx="878497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ru-RU" sz="2000" b="1" dirty="0" smtClean="0"/>
              <a:t>Физическое развитие»</a:t>
            </a:r>
            <a:endParaRPr lang="ru-RU" sz="2000" b="1" dirty="0"/>
          </a:p>
          <a:p>
            <a:pPr algn="ctr"/>
            <a:r>
              <a:rPr lang="ru-RU" b="1" dirty="0"/>
              <a:t>Центр «Если хочешь быть здоров!» </a:t>
            </a:r>
            <a:endParaRPr lang="ru-RU" b="1" dirty="0" smtClean="0"/>
          </a:p>
          <a:p>
            <a:r>
              <a:rPr lang="ru-RU" sz="1600" dirty="0"/>
              <a:t>С</a:t>
            </a:r>
            <a:r>
              <a:rPr lang="ru-RU" sz="1600" dirty="0" smtClean="0"/>
              <a:t>одержит </a:t>
            </a:r>
            <a:r>
              <a:rPr lang="ru-RU" sz="1600" dirty="0"/>
              <a:t>в себе как традиционное физкультурное оборудование, так и нетрадиционное (нестандартное), изготовленное руками педагогов и родителей. Данное оборудование направлено на развитие физических качеств детей - ловкости, меткости, глазомера, быстроты реакции, силовых качеств. </a:t>
            </a:r>
            <a:r>
              <a:rPr lang="ru-RU" sz="1600" dirty="0" smtClean="0"/>
              <a:t>Данный центр </a:t>
            </a:r>
            <a:r>
              <a:rPr lang="ru-RU" sz="1600" dirty="0"/>
              <a:t>пользуется популярностью у детей, поскольку реализует их потребность в двигательной активности. Увеличение двигательной активности оказывает благоприятное влияние на физическое и умственное развитие, состояние здоровья детей.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96" y="2492896"/>
            <a:ext cx="4796752" cy="3912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5436096" y="2492896"/>
            <a:ext cx="2914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Если день начать с зарядки, </a:t>
            </a:r>
            <a:br>
              <a:rPr lang="ru-RU" sz="1600" b="1" dirty="0"/>
            </a:br>
            <a:r>
              <a:rPr lang="ru-RU" sz="1600" b="1" dirty="0"/>
              <a:t>Значит, будет всё в порядке. </a:t>
            </a:r>
            <a:br>
              <a:rPr lang="ru-RU" sz="1600" b="1" dirty="0"/>
            </a:br>
            <a:r>
              <a:rPr lang="ru-RU" sz="1600" b="1" dirty="0"/>
              <a:t>Нам пилюли и микстуру </a:t>
            </a:r>
            <a:br>
              <a:rPr lang="ru-RU" sz="1600" b="1" dirty="0"/>
            </a:br>
            <a:r>
              <a:rPr lang="ru-RU" sz="1600" b="1" dirty="0" smtClean="0"/>
              <a:t>Заменяет </a:t>
            </a:r>
            <a:r>
              <a:rPr lang="ru-RU" sz="1600" b="1" dirty="0"/>
              <a:t>физкультура! </a:t>
            </a: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2"/>
            <a:ext cx="3240360" cy="2688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914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167" y="-31718"/>
            <a:ext cx="9289032" cy="68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16632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</a:t>
            </a:r>
            <a:r>
              <a:rPr lang="ru-RU" dirty="0"/>
              <a:t> </a:t>
            </a:r>
            <a:r>
              <a:rPr lang="ru-RU" b="1" i="1" dirty="0"/>
              <a:t>«Уголок уединения</a:t>
            </a:r>
            <a:r>
              <a:rPr lang="ru-RU" b="1" i="1" dirty="0" smtClean="0"/>
              <a:t>»</a:t>
            </a:r>
          </a:p>
          <a:p>
            <a:r>
              <a:rPr lang="ru-RU" dirty="0" smtClean="0"/>
              <a:t>В </a:t>
            </a:r>
            <a:r>
              <a:rPr lang="ru-RU" dirty="0"/>
              <a:t>шумном пространстве игровой комнаты обязательно должен быть </a:t>
            </a:r>
            <a:r>
              <a:rPr lang="ru-RU" dirty="0" smtClean="0"/>
              <a:t>островок </a:t>
            </a:r>
            <a:r>
              <a:rPr lang="ru-RU" dirty="0"/>
              <a:t>спокойствия.   Если ребенок устал от шума и хочет побыть в тишине, он может пойти в уголок уединения и релаксации. Это </a:t>
            </a:r>
            <a:r>
              <a:rPr lang="ru-RU" dirty="0" smtClean="0"/>
              <a:t>уютный домик, с</a:t>
            </a:r>
            <a:r>
              <a:rPr lang="ru-RU" dirty="0"/>
              <a:t>  </a:t>
            </a:r>
            <a:r>
              <a:rPr lang="ru-RU" dirty="0" smtClean="0"/>
              <a:t>мягкими подушечками, где можно отдохнуть от суеты, полистать любимую книжку – все это благоприятно </a:t>
            </a:r>
            <a:r>
              <a:rPr lang="ru-RU" dirty="0"/>
              <a:t>воздействует на эмоциональное состояние детей.</a:t>
            </a:r>
          </a:p>
        </p:txBody>
      </p:sp>
      <p:pic>
        <p:nvPicPr>
          <p:cNvPr id="6146" name="Picture 2" descr="H:\SAM_3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682" y="2060848"/>
            <a:ext cx="5856651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1117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ОУ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0172" y="2606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ГЕНДЕРНОЕ ВОСПИТАНИЕ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C:\Users\1\Desktop\среда\IMG_7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00" y="918012"/>
            <a:ext cx="3347984" cy="2510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1\Desktop\IMG_20151203_155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347864" cy="251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4541" y="918012"/>
            <a:ext cx="3411748" cy="2597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H:\DCIM\Camera\IMG_20151203_1618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61148"/>
            <a:ext cx="3422241" cy="2566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49332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94459" y="25649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Все хотят дежурным быть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Чтобы всем руководить.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Ведь дежурить каждый день,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Малышам совсем не лень!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4048125" cy="5219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2899432" y="404664"/>
            <a:ext cx="3041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УГОЛОК ДЕЖУРСТВА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98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ОУ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16632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Группу всю мы показали,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 себе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вам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рассказали.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Вас в гости снова будем ждать,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Нам есть еще, что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показать!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51571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536397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БЛАГОДАРИМ ВАС ЗА ВНИМАНИЕ!</a:t>
            </a:r>
            <a:endParaRPr lang="ru-RU" sz="3200" dirty="0"/>
          </a:p>
        </p:txBody>
      </p:sp>
      <p:pic>
        <p:nvPicPr>
          <p:cNvPr id="9218" name="Picture 2" descr="C:\Users\1\Desktop\ДОУ\i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88840"/>
            <a:ext cx="3672408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78196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1\Desktop\ДОУ\i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174" y="313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48680"/>
            <a:ext cx="489654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Основные задачи, которые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были поставлены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при создании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пространственной предметно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</a:rPr>
              <a:t>– развивающей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среды в группе: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b="1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 развитие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личностных качеств и способностей детей;</a:t>
            </a:r>
          </a:p>
          <a:p>
            <a:pPr>
              <a:buFont typeface="Wingdings" pitchFamily="2" charset="2"/>
              <a:buChar char="Ø"/>
            </a:pP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 овладение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детьми разными способами действий;</a:t>
            </a:r>
          </a:p>
          <a:p>
            <a:pPr>
              <a:buFont typeface="Wingdings" pitchFamily="2" charset="2"/>
              <a:buChar char="Ø"/>
            </a:pP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 формирование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активного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познавательного 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отношения детей к окружающему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миру;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 побуждение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детей к игре и развитие их  творческого воображения;</a:t>
            </a:r>
          </a:p>
          <a:p>
            <a:pPr>
              <a:buFont typeface="Wingdings" pitchFamily="2" charset="2"/>
              <a:buChar char="Ø"/>
            </a:pP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  учет особенностей каждой группы - возраст и уровень развития, их интересы,  гендерную принадлежность, индивидуальные способности;</a:t>
            </a:r>
          </a:p>
          <a:p>
            <a:pPr>
              <a:buFont typeface="Wingdings" pitchFamily="2" charset="2"/>
              <a:buChar char="Ø"/>
            </a:pP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 психологическую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защищенность детей.</a:t>
            </a:r>
            <a:endParaRPr lang="ru-RU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168352" cy="2970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7959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\Desktop\ДОУ\i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9156032" cy="68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5524" y="260648"/>
            <a:ext cx="828092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/>
              <a:t>Предметно – пространственная развивающая среда </a:t>
            </a:r>
            <a:r>
              <a:rPr lang="ru-RU" b="1" i="1" dirty="0" smtClean="0"/>
              <a:t>в группе организована </a:t>
            </a:r>
            <a:r>
              <a:rPr lang="ru-RU" b="1" i="1" dirty="0"/>
              <a:t>с учётом требований ФГОС, где чётко прослеживаются все пять образовательных областей</a:t>
            </a:r>
            <a:r>
              <a:rPr lang="ru-RU" sz="1600" b="1" i="1" dirty="0"/>
              <a:t>:</a:t>
            </a:r>
            <a:endParaRPr lang="ru-RU" sz="1600" i="1" dirty="0"/>
          </a:p>
          <a:p>
            <a:pPr algn="just"/>
            <a:endParaRPr lang="ru-RU" sz="1600" i="1" dirty="0" smtClean="0"/>
          </a:p>
          <a:p>
            <a:pPr algn="just"/>
            <a:r>
              <a:rPr lang="ru-RU" sz="1600" i="1" dirty="0" smtClean="0"/>
              <a:t>1</a:t>
            </a:r>
            <a:r>
              <a:rPr lang="ru-RU" sz="1600" i="1" dirty="0"/>
              <a:t>) социально-коммуникативная,</a:t>
            </a:r>
          </a:p>
          <a:p>
            <a:pPr algn="just"/>
            <a:r>
              <a:rPr lang="ru-RU" sz="1600" i="1" dirty="0"/>
              <a:t>2) познавательная,</a:t>
            </a:r>
          </a:p>
          <a:p>
            <a:pPr algn="just"/>
            <a:r>
              <a:rPr lang="ru-RU" sz="1600" i="1" dirty="0"/>
              <a:t>3) речевая,</a:t>
            </a:r>
          </a:p>
          <a:p>
            <a:pPr algn="just"/>
            <a:r>
              <a:rPr lang="ru-RU" sz="1600" i="1" dirty="0"/>
              <a:t>4) художественно-эстетическая,</a:t>
            </a:r>
          </a:p>
          <a:p>
            <a:pPr algn="just"/>
            <a:r>
              <a:rPr lang="ru-RU" sz="1600" i="1" dirty="0"/>
              <a:t>5) физическая.</a:t>
            </a:r>
          </a:p>
          <a:p>
            <a:pPr algn="just"/>
            <a:endParaRPr lang="ru-RU" sz="1600" b="1" i="1" dirty="0" smtClean="0"/>
          </a:p>
          <a:p>
            <a:pPr algn="just"/>
            <a:endParaRPr lang="ru-RU" sz="1600" b="1" i="1" dirty="0"/>
          </a:p>
          <a:p>
            <a:pPr algn="just"/>
            <a:endParaRPr lang="ru-RU" sz="1600" b="1" i="1" dirty="0" smtClean="0"/>
          </a:p>
          <a:p>
            <a:pPr algn="just"/>
            <a:r>
              <a:rPr lang="ru-RU" b="1" i="1" dirty="0" smtClean="0"/>
              <a:t>При</a:t>
            </a:r>
            <a:r>
              <a:rPr lang="ru-RU" b="1" i="1" dirty="0"/>
              <a:t> построении предметно – пространственной развивающей среды </a:t>
            </a:r>
            <a:endParaRPr lang="ru-RU" i="1" dirty="0"/>
          </a:p>
          <a:p>
            <a:pPr algn="just"/>
            <a:r>
              <a:rPr lang="ru-RU" b="1" i="1" dirty="0"/>
              <a:t>учитывались следующие принципы:</a:t>
            </a:r>
            <a:endParaRPr lang="ru-RU" i="1" dirty="0"/>
          </a:p>
          <a:p>
            <a:pPr algn="just"/>
            <a:r>
              <a:rPr lang="ru-RU" sz="1600" i="1" dirty="0" smtClean="0"/>
              <a:t>- принцип </a:t>
            </a:r>
            <a:r>
              <a:rPr lang="ru-RU" sz="1600" i="1" dirty="0"/>
              <a:t>дистанции, позиции при взаимодействии;</a:t>
            </a:r>
          </a:p>
          <a:p>
            <a:pPr algn="just"/>
            <a:r>
              <a:rPr lang="ru-RU" sz="1600" i="1" dirty="0" smtClean="0"/>
              <a:t>- принцип </a:t>
            </a:r>
            <a:r>
              <a:rPr lang="ru-RU" sz="1600" i="1" dirty="0"/>
              <a:t>активности, самостоятельности, творчества;</a:t>
            </a:r>
          </a:p>
          <a:p>
            <a:pPr algn="just"/>
            <a:r>
              <a:rPr lang="ru-RU" sz="1600" i="1" dirty="0" smtClean="0"/>
              <a:t>- принцип </a:t>
            </a:r>
            <a:r>
              <a:rPr lang="ru-RU" sz="1600" i="1" dirty="0"/>
              <a:t>стабильности, динамичности;</a:t>
            </a:r>
          </a:p>
          <a:p>
            <a:pPr algn="just"/>
            <a:r>
              <a:rPr lang="ru-RU" sz="1600" i="1" dirty="0" smtClean="0"/>
              <a:t>- принцип </a:t>
            </a:r>
            <a:r>
              <a:rPr lang="ru-RU" sz="1600" i="1" dirty="0"/>
              <a:t>комплексирования и гибкого зонирования;</a:t>
            </a:r>
          </a:p>
          <a:p>
            <a:pPr algn="just"/>
            <a:r>
              <a:rPr lang="ru-RU" sz="1600" i="1" dirty="0" smtClean="0"/>
              <a:t>- принцип </a:t>
            </a:r>
            <a:r>
              <a:rPr lang="ru-RU" sz="1600" i="1" dirty="0" err="1"/>
              <a:t>эмоциогенности</a:t>
            </a:r>
            <a:r>
              <a:rPr lang="ru-RU" sz="1600" i="1" dirty="0"/>
              <a:t> среды, индивидуальной комфортности и эмоционального </a:t>
            </a:r>
            <a:r>
              <a:rPr lang="ru-RU" sz="1600" i="1" dirty="0" smtClean="0"/>
              <a:t>    благополучия </a:t>
            </a:r>
            <a:r>
              <a:rPr lang="ru-RU" sz="1600" i="1" dirty="0"/>
              <a:t>каждого ребёнка и взрослого;</a:t>
            </a:r>
          </a:p>
          <a:p>
            <a:pPr marL="285750" indent="-285750" algn="just">
              <a:buFontTx/>
              <a:buChar char="-"/>
            </a:pPr>
            <a:r>
              <a:rPr lang="ru-RU" sz="1600" i="1" dirty="0" smtClean="0"/>
              <a:t>принцип </a:t>
            </a:r>
            <a:r>
              <a:rPr lang="ru-RU" sz="1600" i="1" dirty="0"/>
              <a:t>сочетания привычных и неординарных элементов в эстетической </a:t>
            </a:r>
            <a:endParaRPr lang="ru-RU" sz="1600" i="1" dirty="0" smtClean="0"/>
          </a:p>
          <a:p>
            <a:pPr algn="just"/>
            <a:r>
              <a:rPr lang="ru-RU" sz="1600" i="1" dirty="0" smtClean="0"/>
              <a:t>организации </a:t>
            </a:r>
            <a:r>
              <a:rPr lang="ru-RU" sz="1600" i="1" dirty="0"/>
              <a:t>среды;</a:t>
            </a:r>
          </a:p>
          <a:p>
            <a:pPr algn="just"/>
            <a:r>
              <a:rPr lang="ru-RU" sz="1600" i="1" dirty="0" smtClean="0"/>
              <a:t>- принцип </a:t>
            </a:r>
            <a:r>
              <a:rPr lang="ru-RU" sz="1600" i="1" dirty="0"/>
              <a:t>открытости – закрытости;</a:t>
            </a:r>
          </a:p>
          <a:p>
            <a:pPr algn="just"/>
            <a:r>
              <a:rPr lang="ru-RU" sz="1600" i="1" dirty="0" smtClean="0"/>
              <a:t>- принцип </a:t>
            </a:r>
            <a:r>
              <a:rPr lang="ru-RU" sz="1600" i="1" dirty="0"/>
              <a:t>учёта половых и возрастных различий детей.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07898"/>
            <a:ext cx="3007617" cy="2005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38140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1\Desktop\ДОУ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среда\img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4096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323528" y="5373216"/>
            <a:ext cx="846726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Центры активности организованы на основе </a:t>
            </a:r>
            <a:r>
              <a:rPr lang="ru-RU" sz="2800" b="1" i="1" dirty="0"/>
              <a:t>интеграции</a:t>
            </a:r>
            <a:r>
              <a:rPr lang="ru-RU" sz="2400" b="1" dirty="0"/>
              <a:t> содержания и видов деятельности по следующим направлениям.</a:t>
            </a:r>
          </a:p>
        </p:txBody>
      </p:sp>
    </p:spTree>
    <p:extLst>
      <p:ext uri="{BB962C8B-B14F-4D97-AF65-F5344CB8AC3E}">
        <p14:creationId xmlns:p14="http://schemas.microsoft.com/office/powerpoint/2010/main" xmlns="" val="141082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1\Desktop\ДОУ\i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4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85689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«Художественно </a:t>
            </a:r>
            <a:r>
              <a:rPr lang="ru-RU" sz="2000" b="1" dirty="0"/>
              <a:t>- эстетическое </a:t>
            </a:r>
            <a:r>
              <a:rPr lang="ru-RU" sz="2000" b="1" dirty="0" smtClean="0"/>
              <a:t>развитие»</a:t>
            </a:r>
            <a:endParaRPr lang="ru-RU" sz="1600" dirty="0"/>
          </a:p>
          <a:p>
            <a:r>
              <a:rPr lang="ru-RU" sz="1400" dirty="0"/>
              <a:t>В</a:t>
            </a:r>
            <a:r>
              <a:rPr lang="ru-RU" sz="1400" b="1" i="1" dirty="0"/>
              <a:t> Центре «Творческая мастерская»</a:t>
            </a:r>
            <a:r>
              <a:rPr lang="ru-RU" sz="1400" dirty="0"/>
              <a:t> для развития  детей подобраны различные картинки, рисунки  с изображением поделок, варианты оформления изделий, схемы с изображением последовательности работы для изготовления разных поделок и т. п. Это дает детям новые идеи для своей продуктивной деятельности, а так же предполагает овладение умением работать по образцу. В данном центре находится материал и оборудование для художественно-творческой деятельности: рисования, лепки и </a:t>
            </a:r>
            <a:r>
              <a:rPr lang="ru-RU" sz="1400" dirty="0" smtClean="0"/>
              <a:t>аппликации. По </a:t>
            </a:r>
            <a:r>
              <a:rPr lang="ru-RU" sz="1400" dirty="0"/>
              <a:t>желанию ребенок может найти и воспользоваться </a:t>
            </a:r>
            <a:r>
              <a:rPr lang="ru-RU" sz="1400" dirty="0" smtClean="0"/>
              <a:t>необходимым  для </a:t>
            </a:r>
            <a:r>
              <a:rPr lang="ru-RU" sz="1400" dirty="0"/>
              <a:t>воплощения своих творческих </a:t>
            </a:r>
            <a:r>
              <a:rPr lang="ru-RU" sz="1400" dirty="0" smtClean="0"/>
              <a:t>идей и замыслов. </a:t>
            </a:r>
            <a:endParaRPr lang="ru-RU" sz="1400" dirty="0"/>
          </a:p>
        </p:txBody>
      </p:sp>
      <p:pic>
        <p:nvPicPr>
          <p:cNvPr id="2050" name="Picture 2" descr="H:\SAM_3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424" y="1927975"/>
            <a:ext cx="7769152" cy="4819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192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1\Desktop\ДОУ\i (1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6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a108.mycdn.me/image?t=3&amp;bid=805610355539&amp;id=805610355539&amp;plc=WEB&amp;tkn=*9PRLQM8KyT5JtvwqeqZPEbwN9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33" y="3439751"/>
            <a:ext cx="4552729" cy="3035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://ia108.mycdn.me/image?t=3&amp;bid=803044002643&amp;id=803044002643&amp;plc=WEB&amp;tkn=*5t3XrEQWSIfflDMN03i1DZBQMo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292514" cy="285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107504" y="58453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43153" y="449042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8453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/>
              <a:t>Принесли </a:t>
            </a:r>
            <a:r>
              <a:rPr lang="ru-RU" sz="1600" dirty="0"/>
              <a:t>с прогулки </a:t>
            </a:r>
            <a:r>
              <a:rPr lang="ru-RU" sz="1600" dirty="0" smtClean="0"/>
              <a:t>листья…Готовим </a:t>
            </a:r>
            <a:r>
              <a:rPr lang="ru-RU" sz="1600" dirty="0"/>
              <a:t>бумагу и восковые </a:t>
            </a:r>
            <a:r>
              <a:rPr lang="ru-RU" sz="1600" dirty="0" smtClean="0"/>
              <a:t>мелки…Укладываем </a:t>
            </a:r>
            <a:r>
              <a:rPr lang="ru-RU" sz="1600" dirty="0"/>
              <a:t>лист дерева прожилками вверх и накрываем листом бумаги</a:t>
            </a:r>
            <a:r>
              <a:rPr lang="ru-RU" sz="1600" dirty="0" smtClean="0"/>
              <a:t>, натираем </a:t>
            </a:r>
            <a:r>
              <a:rPr lang="ru-RU" sz="1600" dirty="0"/>
              <a:t>сверху восковым </a:t>
            </a:r>
            <a:r>
              <a:rPr lang="ru-RU" sz="1600" dirty="0" smtClean="0"/>
              <a:t>мелком…         Волшебно </a:t>
            </a:r>
            <a:r>
              <a:rPr lang="ru-RU" sz="1600" dirty="0"/>
              <a:t>и </a:t>
            </a:r>
            <a:r>
              <a:rPr lang="ru-RU" sz="1600" dirty="0" smtClean="0"/>
              <a:t>красиво!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0078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Наборы для детского творчества</a:t>
            </a:r>
            <a:endParaRPr lang="ru-RU" b="1" dirty="0"/>
          </a:p>
        </p:txBody>
      </p:sp>
      <p:pic>
        <p:nvPicPr>
          <p:cNvPr id="2054" name="Picture 6" descr="http://ia108.mycdn.me/image?t=3&amp;bid=805330328659&amp;id=805330328659&amp;plc=WEB&amp;tkn=*p5Ufs-rYMmBwQ5lpxULVRRad7f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5616" y="3568631"/>
            <a:ext cx="3734882" cy="24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4967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ОУ\i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9156032" cy="68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7849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«Речевое развитие»</a:t>
            </a:r>
          </a:p>
          <a:p>
            <a:r>
              <a:rPr lang="ru-RU" sz="1400" dirty="0" smtClean="0"/>
              <a:t> </a:t>
            </a:r>
            <a:r>
              <a:rPr lang="ru-RU" sz="1400" b="1" i="1" dirty="0" smtClean="0"/>
              <a:t>Центр </a:t>
            </a:r>
            <a:r>
              <a:rPr lang="ru-RU" sz="1400" b="1" i="1" dirty="0"/>
              <a:t>«Мир книги»</a:t>
            </a:r>
            <a:r>
              <a:rPr lang="ru-RU" sz="1400" dirty="0"/>
              <a:t> включает в себя книжный </a:t>
            </a:r>
            <a:r>
              <a:rPr lang="ru-RU" sz="1400" dirty="0" smtClean="0"/>
              <a:t>уголок. </a:t>
            </a:r>
            <a:r>
              <a:rPr lang="ru-RU" sz="1400" dirty="0"/>
              <a:t>В нем находятся книги с художественными произведениями детских писателей, сказками и иные литературные </a:t>
            </a:r>
            <a:r>
              <a:rPr lang="ru-RU" sz="1400" dirty="0" smtClean="0"/>
              <a:t>формы. В </a:t>
            </a:r>
            <a:r>
              <a:rPr lang="ru-RU" sz="1400" dirty="0"/>
              <a:t>книжном уголке помещается фотография писателя, с творчеством которого дети знакомятся в данный момент и его литературные произведения</a:t>
            </a:r>
            <a:r>
              <a:rPr lang="ru-RU" sz="1400" dirty="0" smtClean="0"/>
              <a:t>. Здесь же </a:t>
            </a:r>
            <a:r>
              <a:rPr lang="ru-RU" sz="1400" dirty="0"/>
              <a:t>находятся различные дидактические игры по развитию речи, серии картин и иллюстраций для установления последовательности событий, наборы парных картинок на соотнесение, разрезные сюжетные картинки и т. д. </a:t>
            </a:r>
          </a:p>
        </p:txBody>
      </p:sp>
      <p:pic>
        <p:nvPicPr>
          <p:cNvPr id="7170" name="Picture 2" descr="C:\Users\1\Desktop\среда\SAM_3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9403"/>
            <a:ext cx="7056784" cy="4859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380312" y="1809403"/>
            <a:ext cx="1711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книжной витрине группы выставляется обычно</a:t>
            </a:r>
            <a:r>
              <a:rPr lang="en-US" sz="1600" dirty="0"/>
              <a:t> 4-5 </a:t>
            </a:r>
            <a:r>
              <a:rPr lang="ru-RU" sz="1600" dirty="0"/>
              <a:t>книг</a:t>
            </a:r>
            <a:r>
              <a:rPr lang="en-US" sz="1600" dirty="0"/>
              <a:t>, </a:t>
            </a:r>
            <a:r>
              <a:rPr lang="ru-RU" sz="1600" dirty="0"/>
              <a:t>как правило уже знакомые детям</a:t>
            </a:r>
            <a:r>
              <a:rPr lang="en-US" sz="1600" dirty="0"/>
              <a:t>, </a:t>
            </a:r>
            <a:r>
              <a:rPr lang="ru-RU" sz="1600" dirty="0"/>
              <a:t>с яркими</a:t>
            </a:r>
            <a:r>
              <a:rPr lang="en-US" sz="1600" dirty="0"/>
              <a:t>, </a:t>
            </a:r>
            <a:r>
              <a:rPr lang="ru-RU" sz="1600" dirty="0"/>
              <a:t>крупными иллюстрациями</a:t>
            </a:r>
            <a:r>
              <a:rPr lang="en-US" sz="1600" dirty="0"/>
              <a:t>. </a:t>
            </a:r>
            <a:r>
              <a:rPr lang="ru-RU" sz="1600" dirty="0"/>
              <a:t>Срок пребывания книги в уголке определяется интересом детей к этой книге</a:t>
            </a:r>
            <a:r>
              <a:rPr lang="en-US" sz="1600" dirty="0"/>
              <a:t>. </a:t>
            </a:r>
            <a:r>
              <a:rPr lang="ru-RU" sz="1600" dirty="0"/>
              <a:t>В среднем срок ее пребывания в нем составляет</a:t>
            </a:r>
            <a:r>
              <a:rPr lang="en-US" sz="1600" dirty="0"/>
              <a:t> 2-2, 5 </a:t>
            </a:r>
            <a:r>
              <a:rPr lang="ru-RU" sz="1600" dirty="0"/>
              <a:t>недель</a:t>
            </a:r>
          </a:p>
        </p:txBody>
      </p:sp>
    </p:spTree>
    <p:extLst>
      <p:ext uri="{BB962C8B-B14F-4D97-AF65-F5344CB8AC3E}">
        <p14:creationId xmlns:p14="http://schemas.microsoft.com/office/powerpoint/2010/main" xmlns="" val="14278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ДОУ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-14768"/>
            <a:ext cx="892899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«Познавательное развитие»</a:t>
            </a:r>
            <a:r>
              <a:rPr lang="ru-RU" sz="1400" dirty="0"/>
              <a:t>       </a:t>
            </a:r>
          </a:p>
          <a:p>
            <a:r>
              <a:rPr lang="ru-RU" sz="1400" b="1" i="1" dirty="0" smtClean="0"/>
              <a:t>Центр </a:t>
            </a:r>
            <a:r>
              <a:rPr lang="ru-RU" sz="1400" b="1" i="1" dirty="0"/>
              <a:t>«Экологии»</a:t>
            </a:r>
            <a:r>
              <a:rPr lang="ru-RU" sz="1400" dirty="0"/>
              <a:t> </a:t>
            </a:r>
            <a:r>
              <a:rPr lang="ru-RU" sz="1400" dirty="0" smtClean="0"/>
              <a:t> </a:t>
            </a:r>
            <a:r>
              <a:rPr lang="ru-RU" sz="1400" dirty="0"/>
              <a:t>содержит в себе различные виды комнатных растений, на которых удобно демонстрировать видоизменения частей растения, инструменты по уходу </a:t>
            </a:r>
            <a:r>
              <a:rPr lang="ru-RU" sz="1400" dirty="0" smtClean="0"/>
              <a:t>за растениями</a:t>
            </a:r>
            <a:r>
              <a:rPr lang="ru-RU" sz="1400" dirty="0"/>
              <a:t>: фартуки и нарукавники, палочки для рыхления, </a:t>
            </a:r>
            <a:r>
              <a:rPr lang="ru-RU" sz="1400" dirty="0" smtClean="0"/>
              <a:t>детские </a:t>
            </a:r>
            <a:r>
              <a:rPr lang="ru-RU" sz="1400" dirty="0"/>
              <a:t>грабли и лопатки, пульверизатор, лейки и др</a:t>
            </a:r>
            <a:r>
              <a:rPr lang="ru-RU" sz="1400" dirty="0" smtClean="0"/>
              <a:t>. </a:t>
            </a:r>
            <a:r>
              <a:rPr lang="ru-RU" sz="1400" dirty="0"/>
              <a:t>Помимо комнатных растений, в данном центре присутствуют различные дидактические игры экологической направленности, серии картин типа «Времена года», «Животный и растительный мир», коллекции природного материала, муляжей овощей и фруктов, насекомых .</a:t>
            </a:r>
          </a:p>
        </p:txBody>
      </p:sp>
      <p:pic>
        <p:nvPicPr>
          <p:cNvPr id="1026" name="Picture 2" descr="H:\SAM_3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844824"/>
            <a:ext cx="684076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74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721</Words>
  <Application>Microsoft Office PowerPoint</Application>
  <PresentationFormat>Экран (4:3)</PresentationFormat>
  <Paragraphs>123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DNA7 X86</cp:lastModifiedBy>
  <cp:revision>69</cp:revision>
  <dcterms:created xsi:type="dcterms:W3CDTF">2015-12-02T17:40:34Z</dcterms:created>
  <dcterms:modified xsi:type="dcterms:W3CDTF">2016-02-29T18:33:15Z</dcterms:modified>
</cp:coreProperties>
</file>