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57" r:id="rId18"/>
    <p:sldId id="258" r:id="rId19"/>
    <p:sldId id="261" r:id="rId20"/>
    <p:sldId id="262" r:id="rId21"/>
    <p:sldId id="265" r:id="rId22"/>
    <p:sldId id="263" r:id="rId23"/>
    <p:sldId id="264" r:id="rId24"/>
    <p:sldId id="267" r:id="rId25"/>
    <p:sldId id="266" r:id="rId26"/>
    <p:sldId id="268" r:id="rId27"/>
    <p:sldId id="270" r:id="rId28"/>
    <p:sldId id="271" r:id="rId29"/>
    <p:sldId id="26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66FFFF"/>
    <a:srgbClr val="1A2907"/>
    <a:srgbClr val="4A9C00"/>
    <a:srgbClr val="568616"/>
    <a:srgbClr val="D02300"/>
    <a:srgbClr val="FF3300"/>
    <a:srgbClr val="666633"/>
    <a:srgbClr val="95010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24" autoAdjust="0"/>
  </p:normalViewPr>
  <p:slideViewPr>
    <p:cSldViewPr>
      <p:cViewPr varScale="1">
        <p:scale>
          <a:sx n="78" d="100"/>
          <a:sy n="78" d="100"/>
        </p:scale>
        <p:origin x="29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DCBE51-CCAC-480B-829E-F9F77AB87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F5D3E-C49D-45E2-98D7-EE2B8778645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8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85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088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1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2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71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58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610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1362075"/>
          </a:xfrm>
        </p:spPr>
        <p:txBody>
          <a:bodyPr/>
          <a:lstStyle/>
          <a:p>
            <a:pPr algn="ctr">
              <a:buSzPct val="100000"/>
            </a:pP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cs typeface="Arial" charset="0"/>
                <a:sym typeface="Arial" charset="0"/>
              </a:rPr>
              <a:t>Защитим планету от мусора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aste.ru/uploads/newbb/1731_4c7b92602bd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1616"/>
            <a:ext cx="9691487" cy="683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1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40"/>
    </mc:Choice>
    <mc:Fallback xmlns="">
      <p:transition spd="slow" advClick="0" advTm="504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063" y="0"/>
            <a:ext cx="10333656" cy="69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40"/>
    </mc:Choice>
    <mc:Fallback xmlns="">
      <p:transition spd="slow" advClick="0" advTm="504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49.radikal.ru/i123/1010/89/0bd8253c1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986" y="-156897"/>
            <a:ext cx="9314986" cy="699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40"/>
    </mc:Choice>
    <mc:Fallback xmlns="">
      <p:transition spd="slow" advClick="0" advTm="504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11.nnm.ru/f/c/b/8/8/1403bab35bfc2ffa47618451c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4" y="0"/>
            <a:ext cx="907199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73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40"/>
    </mc:Choice>
    <mc:Fallback xmlns="">
      <p:transition spd="slow" advClick="0" advTm="504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edelka-klin.ru/upload/iblock/68f/979465_32df1980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844" y="59255"/>
            <a:ext cx="9795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0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40"/>
    </mc:Choice>
    <mc:Fallback xmlns="">
      <p:transition spd="slow" advClick="0" advTm="504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705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Нам нужен чистый город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http://newkuz.ru/go/http:/www.newkuz.ru/wp-content/themes/Leander/images/gallery/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" y="1737642"/>
            <a:ext cx="7817337" cy="5120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3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4770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– год охраны окружающей среды</a:t>
            </a:r>
          </a:p>
        </p:txBody>
      </p:sp>
      <p:pic>
        <p:nvPicPr>
          <p:cNvPr id="5" name="Picture 2" descr="Картинка 32 из 521031"/>
          <p:cNvPicPr>
            <a:picLocks noChangeAspect="1" noChangeArrowheads="1"/>
          </p:cNvPicPr>
          <p:nvPr/>
        </p:nvPicPr>
        <p:blipFill rotWithShape="1">
          <a:blip r:embed="rId2" cstate="print"/>
          <a:srcRect t="11330"/>
          <a:stretch/>
        </p:blipFill>
        <p:spPr bwMode="auto">
          <a:xfrm>
            <a:off x="1547664" y="1412776"/>
            <a:ext cx="4434775" cy="5285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Рисунок 4" descr="CCF25012008_00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9329" r="15288" b="15930"/>
          <a:stretch>
            <a:fillRect/>
          </a:stretch>
        </p:blipFill>
        <p:spPr bwMode="auto">
          <a:xfrm rot="20356305">
            <a:off x="-135752" y="1867711"/>
            <a:ext cx="3096376" cy="44703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Рисунок 6" descr="CCF25012008_000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9296" r="15288" b="16739"/>
          <a:stretch>
            <a:fillRect/>
          </a:stretch>
        </p:blipFill>
        <p:spPr bwMode="auto">
          <a:xfrm>
            <a:off x="2267744" y="1462730"/>
            <a:ext cx="3456384" cy="46805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Объект 8" descr="CCF25012008_00022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9329" r="14145" b="17816"/>
          <a:stretch>
            <a:fillRect/>
          </a:stretch>
        </p:blipFill>
        <p:spPr bwMode="auto">
          <a:xfrm rot="1620000">
            <a:off x="5583871" y="2102497"/>
            <a:ext cx="3121460" cy="43096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DSCN138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1059">
            <a:off x="2987824" y="2616256"/>
            <a:ext cx="3648546" cy="2734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IMG_029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240360" cy="28049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DSCN14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68207"/>
            <a:ext cx="3124691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9FF99">
                <a:alpha val="34902"/>
              </a:srgb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25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7344816" cy="1143000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в Кузбассе мусороперерабатывающий завод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заработал 5 декабря 2008 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&amp;Mcy;&amp;ucy;&amp;scy;&amp;ocy;&amp;rcy;&amp;ocy;&amp;pcy;&amp;iecy;&amp;rcy;&amp;iecy;&amp;rcy;&amp;acy;&amp;bcy;&amp;acy;&amp;tcy;&amp;ycy;&amp;vcy;&amp;acy;&amp;yucy;&amp;shchcy;&amp;icy;&amp;jcy; &amp;zcy;&amp;acy;&amp;vcy;&amp;ocy;&amp;dcy; &amp;vcy; &amp;Ncy;&amp;ocy;&amp;vcy;&amp;ocy;&amp;kcy;&amp;ucy;&amp;zcy;&amp;ncy;&amp;iecy;&amp;tscy;&amp;k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7186869" cy="477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5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7391" y="260648"/>
            <a:ext cx="6804248" cy="42161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4D5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504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D504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504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500" dirty="0" smtClean="0"/>
              <a:t>   </a:t>
            </a: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Дана нам возможность экологами стать,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   Проблемы экологические решать.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   Природа дарит людям чудеса,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   Мы навечно стали должниками.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   Долг природе мы обязаны отдать,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   Ведь иначе мы не сможем выжить сами.</a:t>
            </a:r>
            <a:endParaRPr lang="ru-RU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http://ipcaworld.co.in/images/b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30" y="4020742"/>
            <a:ext cx="3981638" cy="2670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3430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Mcy;&amp;ucy;&amp;scy;&amp;ocy;&amp;rcy;&amp;ocy;&amp;pcy;&amp;iecy;&amp;rcy;&amp;iecy;&amp;rcy;&amp;acy;&amp;bcy;&amp;acy;&amp;tcy;&amp;ycy;&amp;vcy;&amp;acy;&amp;yucy;&amp;shchcy;&amp;icy;&amp;jcy; &amp;zcy;&amp;acy;&amp;vcy;&amp;ocy;&amp;dcy; &amp;vcy; &amp;Ncy;&amp;ocy;&amp;vcy;&amp;ocy;&amp;kcy;&amp;ucy;&amp;zcy;&amp;ncy;&amp;iecy;&amp;tscy;&amp;k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1" y="260648"/>
            <a:ext cx="871448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1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capa.me/uploads/posts/2013-05/zavod-po-obrabotke-musor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032" y="188640"/>
            <a:ext cx="9289032" cy="6177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983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apa.me/uploads/posts/2013-05/zavod-po-obrabotke-musor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6"/>
            <a:ext cx="9152480" cy="685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4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apa.me/uploads/posts/2013-05/zavod-po-obrabotke-musor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02827" cy="578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2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apa.me/uploads/posts/2013-05/zavod-po-obrabotke-musora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" y="116632"/>
            <a:ext cx="903889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apa.me/uploads/posts/2013-05/zavod-po-obrabotke-musora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221"/>
            <a:ext cx="9420593" cy="671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2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534249"/>
              </p:ext>
            </p:extLst>
          </p:nvPr>
        </p:nvGraphicFramePr>
        <p:xfrm>
          <a:off x="426243" y="1628800"/>
          <a:ext cx="8291513" cy="4999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067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Читаем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задание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24" marB="45724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01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Распределяем роли </a:t>
                      </a:r>
                      <a:endParaRPr lang="ru-RU" sz="2400" dirty="0"/>
                    </a:p>
                  </a:txBody>
                  <a:tcPr marL="91443" marR="91443" marT="45724" marB="45724">
                    <a:solidFill>
                      <a:schemeClr val="tx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Выдвигаем версии всеми членами группы</a:t>
                      </a:r>
                    </a:p>
                    <a:p>
                      <a:endParaRPr lang="ru-RU" sz="2400" dirty="0"/>
                    </a:p>
                  </a:txBody>
                  <a:tcPr marL="91443" marR="91443" marT="45724" marB="45724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47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Совместно принимаем решение</a:t>
                      </a:r>
                      <a:endParaRPr lang="ru-RU" sz="2400" dirty="0"/>
                    </a:p>
                  </a:txBody>
                  <a:tcPr marL="91443" marR="91443" marT="45724" marB="45724">
                    <a:solidFill>
                      <a:schemeClr val="tx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Проговариваем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в группе выступление</a:t>
                      </a:r>
                    </a:p>
                    <a:p>
                      <a:endParaRPr lang="ru-RU" sz="2400" dirty="0"/>
                    </a:p>
                  </a:txBody>
                  <a:tcPr marL="91443" marR="91443" marT="45724" marB="45724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47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Презентуем работу</a:t>
                      </a:r>
                      <a:r>
                        <a:rPr lang="ru-RU" sz="2400" baseline="0" dirty="0" smtClean="0"/>
                        <a:t> группы</a:t>
                      </a:r>
                      <a:endParaRPr lang="ru-RU" sz="2400" dirty="0"/>
                    </a:p>
                  </a:txBody>
                  <a:tcPr marL="91443" marR="91443" marT="45724" marB="45724">
                    <a:solidFill>
                      <a:schemeClr val="tx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012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43" marR="91443" marT="45724" marB="45724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188640"/>
            <a:ext cx="8820472" cy="1296144"/>
          </a:xfrm>
          <a:prstGeom prst="rect">
            <a:avLst/>
          </a:prstGeom>
          <a:solidFill>
            <a:srgbClr val="E5F2F7"/>
          </a:solidFill>
          <a:ln>
            <a:solidFill>
              <a:srgbClr val="EBFF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1F48A5"/>
                </a:solidFill>
              </a:rPr>
              <a:t>Алгоритм работы в группе</a:t>
            </a:r>
            <a:endParaRPr lang="ru-RU" sz="3600" b="1" dirty="0">
              <a:solidFill>
                <a:srgbClr val="1F48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1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921358"/>
              </p:ext>
            </p:extLst>
          </p:nvPr>
        </p:nvGraphicFramePr>
        <p:xfrm>
          <a:off x="539552" y="188640"/>
          <a:ext cx="8291513" cy="6118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Сегодня я узнал…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24" marB="45724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Было интересно…</a:t>
                      </a:r>
                    </a:p>
                    <a:p>
                      <a:endParaRPr lang="ru-RU" sz="2400" b="1" dirty="0"/>
                    </a:p>
                  </a:txBody>
                  <a:tcPr marL="91443" marR="91443" marT="45724" marB="45724">
                    <a:solidFill>
                      <a:schemeClr val="tx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Было трудно…</a:t>
                      </a:r>
                    </a:p>
                    <a:p>
                      <a:endParaRPr lang="ru-RU" sz="2400" b="1" dirty="0"/>
                    </a:p>
                  </a:txBody>
                  <a:tcPr marL="91443" marR="91443" marT="45724" marB="45724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Теперь я могу…</a:t>
                      </a:r>
                    </a:p>
                    <a:p>
                      <a:endParaRPr lang="ru-RU" sz="2400" b="1" dirty="0"/>
                    </a:p>
                  </a:txBody>
                  <a:tcPr marL="91443" marR="91443" marT="45724" marB="45724">
                    <a:solidFill>
                      <a:schemeClr val="tx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Я научился…</a:t>
                      </a:r>
                    </a:p>
                    <a:p>
                      <a:endParaRPr lang="ru-RU" sz="2400" b="1" dirty="0"/>
                    </a:p>
                  </a:txBody>
                  <a:tcPr marL="91443" marR="91443" marT="45724" marB="45724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У меня получилось…</a:t>
                      </a:r>
                    </a:p>
                    <a:p>
                      <a:endParaRPr lang="ru-RU" sz="2400" b="1" dirty="0"/>
                    </a:p>
                  </a:txBody>
                  <a:tcPr marL="91443" marR="91443" marT="45724" marB="45724">
                    <a:solidFill>
                      <a:schemeClr val="tx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Я попробую…</a:t>
                      </a:r>
                    </a:p>
                    <a:p>
                      <a:endParaRPr lang="ru-RU" sz="2400" b="1" dirty="0"/>
                    </a:p>
                  </a:txBody>
                  <a:tcPr marL="91443" marR="91443" marT="45724" marB="45724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501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Мне захотелось …</a:t>
                      </a:r>
                      <a:endParaRPr lang="ru-RU" sz="2400" b="1" dirty="0"/>
                    </a:p>
                  </a:txBody>
                  <a:tcPr marL="91443" marR="91443" marT="45724" marB="45724">
                    <a:solidFill>
                      <a:schemeClr val="tx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5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9055"/>
            <a:ext cx="8460432" cy="68565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68" y="25903"/>
            <a:ext cx="9169867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Планета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в опасности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3" name="V-A-Mocart-trevozhnaya-muzyka(muzofon.com)_mp3cut.foxcom.su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6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40"/>
    </mc:Choice>
    <mc:Fallback xmlns="">
      <p:transition spd="slow" advClick="0" advTm="5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822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40"/>
    </mc:Choice>
    <mc:Fallback xmlns="">
      <p:transition spd="slow" advClick="0" advTm="50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951" y="116632"/>
            <a:ext cx="10280527" cy="66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1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40"/>
    </mc:Choice>
    <mc:Fallback xmlns="">
      <p:transition advClick="0" advTm="504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5" y="0"/>
            <a:ext cx="10550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5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40"/>
    </mc:Choice>
    <mc:Fallback xmlns="">
      <p:transition spd="slow" advClick="0" advTm="504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951" y="97035"/>
            <a:ext cx="1037133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8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40"/>
    </mc:Choice>
    <mc:Fallback xmlns="">
      <p:transition spd="slow" advClick="0" advTm="504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6" r="25989"/>
          <a:stretch/>
        </p:blipFill>
        <p:spPr>
          <a:xfrm>
            <a:off x="-108520" y="194640"/>
            <a:ext cx="4732704" cy="62303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7" r="25002"/>
          <a:stretch/>
        </p:blipFill>
        <p:spPr>
          <a:xfrm>
            <a:off x="4602547" y="194640"/>
            <a:ext cx="4692944" cy="623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6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40"/>
    </mc:Choice>
    <mc:Fallback xmlns="">
      <p:transition spd="slow" advClick="0" advTm="504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170" y="-1"/>
            <a:ext cx="100977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Click="0" advTm="5040"/>
    </mc:Choice>
    <mc:Fallback xmlns="">
      <p:transition spd="slow" advClick="0" advTm="504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_GreenEarth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E1EDA3-2EDD-4EEE-AAC3-034E53C89C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AF_GreenEarth</Template>
  <TotalTime>0</TotalTime>
  <Words>118</Words>
  <Application>Microsoft Office PowerPoint</Application>
  <PresentationFormat>Экран (4:3)</PresentationFormat>
  <Paragraphs>27</Paragraphs>
  <Slides>28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Times New Roman</vt:lpstr>
      <vt:lpstr>Wingdings</vt:lpstr>
      <vt:lpstr>AF_GreenEarth</vt:lpstr>
      <vt:lpstr>Защитим планету от мусора</vt:lpstr>
      <vt:lpstr>Презентация PowerPoint</vt:lpstr>
      <vt:lpstr> Планета  в опасности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Нам нужен чистый город </vt:lpstr>
      <vt:lpstr>2013 – год охраны окружающей среды</vt:lpstr>
      <vt:lpstr>Презентация PowerPoint</vt:lpstr>
      <vt:lpstr>Презентация PowerPoint</vt:lpstr>
      <vt:lpstr>Первый в Кузбассе мусороперерабатывающий завод  заработал 5 декабря 2008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2013-11-30T13:51:41Z</dcterms:created>
  <dcterms:modified xsi:type="dcterms:W3CDTF">2019-12-20T13:32:02Z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