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handoutMasterIdLst>
    <p:handoutMasterId r:id="rId31"/>
  </p:handoutMasterIdLst>
  <p:sldIdLst>
    <p:sldId id="308" r:id="rId2"/>
    <p:sldId id="310" r:id="rId3"/>
    <p:sldId id="295" r:id="rId4"/>
    <p:sldId id="274" r:id="rId5"/>
    <p:sldId id="296" r:id="rId6"/>
    <p:sldId id="309" r:id="rId7"/>
    <p:sldId id="258" r:id="rId8"/>
    <p:sldId id="303" r:id="rId9"/>
    <p:sldId id="259" r:id="rId10"/>
    <p:sldId id="272" r:id="rId11"/>
    <p:sldId id="264" r:id="rId12"/>
    <p:sldId id="279" r:id="rId13"/>
    <p:sldId id="292" r:id="rId14"/>
    <p:sldId id="305" r:id="rId15"/>
    <p:sldId id="280" r:id="rId16"/>
    <p:sldId id="257" r:id="rId17"/>
    <p:sldId id="286" r:id="rId18"/>
    <p:sldId id="269" r:id="rId19"/>
    <p:sldId id="289" r:id="rId20"/>
    <p:sldId id="288" r:id="rId21"/>
    <p:sldId id="290" r:id="rId22"/>
    <p:sldId id="300" r:id="rId23"/>
    <p:sldId id="276" r:id="rId24"/>
    <p:sldId id="263" r:id="rId25"/>
    <p:sldId id="307" r:id="rId26"/>
    <p:sldId id="261" r:id="rId27"/>
    <p:sldId id="291" r:id="rId28"/>
    <p:sldId id="293" r:id="rId29"/>
    <p:sldId id="277" r:id="rId3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  <a:srgbClr val="CCFFCC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50" autoAdjust="0"/>
    <p:restoredTop sz="94660"/>
  </p:normalViewPr>
  <p:slideViewPr>
    <p:cSldViewPr>
      <p:cViewPr>
        <p:scale>
          <a:sx n="50" d="100"/>
          <a:sy n="50" d="100"/>
        </p:scale>
        <p:origin x="-220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ACADECF-026E-43B0-B375-FB1AAD649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5FE37-7A94-4EB1-95D7-68F482784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987C3-5653-43B7-8979-B91401E0C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E29DF-1FFA-4BF6-BC5D-A1A76F48F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6A9C2-BA6F-4737-A437-4DEE4AFA4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3F350-D6F0-4A16-B40E-AB52E4423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74C41-C705-4903-8E28-38FCD539E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C4B9C-FA47-4C14-BC9A-41E03CA45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B2541-8328-4B42-A88E-A02FBD14C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7D47E-73A4-4508-A69A-B84C17E54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9CB37-5302-4A73-A4B3-57AEE40E9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8010E-6E94-410D-9644-F137FA33D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4CA37-611B-4D05-B7F9-ADF9ABBF4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8E0F236-0908-443A-B309-5331087B3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ransition spd="med" advTm="5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go.mail.ru/frame.html?imgurl=http://www.fotku.ru/img--i-8250-w-640.jpg&amp;pageurl=http://www.fotku.ru/?p=sf&amp;f=8250&amp;id=16993681&amp;iid=8&amp;imgwidth=640&amp;imgheight=853&amp;imgsize=112603&amp;images_links=b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38600"/>
            <a:ext cx="8229600" cy="1143000"/>
          </a:xfrm>
        </p:spPr>
        <p:txBody>
          <a:bodyPr/>
          <a:lstStyle/>
          <a:p>
            <a:r>
              <a:rPr lang="ru-RU" sz="6600" dirty="0" smtClean="0">
                <a:solidFill>
                  <a:srgbClr val="C00000"/>
                </a:solidFill>
                <a:latin typeface="Snowstorm" pitchFamily="2" charset="0"/>
              </a:rPr>
              <a:t>Осенние изменения в природе</a:t>
            </a:r>
            <a:endParaRPr lang="ru-RU" sz="6600" dirty="0">
              <a:solidFill>
                <a:srgbClr val="C00000"/>
              </a:solidFill>
              <a:latin typeface="Snowstorm" pitchFamily="2" charset="0"/>
            </a:endParaRPr>
          </a:p>
        </p:txBody>
      </p:sp>
      <p:pic>
        <p:nvPicPr>
          <p:cNvPr id="4" name="Содержимое 3" descr="Рисунок1.wm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923097">
            <a:off x="6776941" y="635454"/>
            <a:ext cx="1990725" cy="1704975"/>
          </a:xfrm>
        </p:spPr>
      </p:pic>
      <p:pic>
        <p:nvPicPr>
          <p:cNvPr id="2051" name="Picture 3" descr="C:\Users\user\Desktop\Рисунок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40657">
            <a:off x="82210" y="49923"/>
            <a:ext cx="2238375" cy="360045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19800"/>
            <a:ext cx="4876800" cy="655638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C00000"/>
                </a:solidFill>
                <a:latin typeface="Snowstorm" pitchFamily="2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Snowstorm" pitchFamily="2" charset="0"/>
              </a:rPr>
              <a:t>краснеют ягоды рябины и шиповника</a:t>
            </a:r>
          </a:p>
        </p:txBody>
      </p:sp>
      <p:pic>
        <p:nvPicPr>
          <p:cNvPr id="13315" name="Picture 5" descr="IMG_808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228600"/>
            <a:ext cx="5105400" cy="43037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16" name="Picture 7" descr="pobeda 02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05400" y="2895600"/>
            <a:ext cx="3810000" cy="37052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19800"/>
            <a:ext cx="8229600" cy="579438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C00000"/>
                </a:solidFill>
                <a:latin typeface="Snowstorm" pitchFamily="2" charset="0"/>
              </a:rPr>
              <a:t>Созревают плоды каштана</a:t>
            </a:r>
          </a:p>
        </p:txBody>
      </p:sp>
      <p:pic>
        <p:nvPicPr>
          <p:cNvPr id="14339" name="Picture 5" descr="DSC0200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71800" y="1676400"/>
            <a:ext cx="5981700" cy="42751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0" name="Picture 6" descr="DSC0203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228600"/>
            <a:ext cx="3009900" cy="28098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6019800"/>
            <a:ext cx="6934200" cy="655638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hlink"/>
                </a:solidFill>
                <a:latin typeface="Snowstorm" pitchFamily="2" charset="0"/>
              </a:rPr>
              <a:t>Люди собирают осенью урожай фруктов</a:t>
            </a:r>
          </a:p>
        </p:txBody>
      </p:sp>
      <p:pic>
        <p:nvPicPr>
          <p:cNvPr id="15363" name="Picture 5" descr="AG-104-010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228600"/>
            <a:ext cx="5638800" cy="46339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364" name="Picture 6" descr="Food00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62800" y="457200"/>
            <a:ext cx="149225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Food04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53200" y="4038600"/>
            <a:ext cx="23622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Food06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1000" y="5181600"/>
            <a:ext cx="152400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2743200" y="6049963"/>
            <a:ext cx="4038600" cy="808037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hlink"/>
                </a:solidFill>
                <a:latin typeface="Snowstorm" pitchFamily="2" charset="0"/>
              </a:rPr>
              <a:t>и овощей</a:t>
            </a:r>
          </a:p>
        </p:txBody>
      </p:sp>
      <p:pic>
        <p:nvPicPr>
          <p:cNvPr id="16387" name="Picture 6" descr="red_potat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4114800"/>
            <a:ext cx="22780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squash_acor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1800" y="152400"/>
            <a:ext cx="2049463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calabaza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05200" y="4191000"/>
            <a:ext cx="21336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washing_peppers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77000" y="4267200"/>
            <a:ext cx="24511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" descr="carrot_banner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4600" y="2438400"/>
            <a:ext cx="46228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1" descr="onion_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657600" y="152400"/>
            <a:ext cx="23241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2" descr="corn_on_the_cob_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57200" y="152400"/>
            <a:ext cx="2286000" cy="2025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C00000"/>
                </a:solidFill>
                <a:latin typeface="Arial Black" pitchFamily="34" charset="0"/>
              </a:rPr>
              <a:t>З</a:t>
            </a:r>
            <a:r>
              <a:rPr lang="ru-RU" sz="6000" dirty="0" smtClean="0">
                <a:solidFill>
                  <a:srgbClr val="C00000"/>
                </a:solidFill>
                <a:latin typeface="Snowstorm" pitchFamily="2" charset="0"/>
              </a:rPr>
              <a:t>агадки</a:t>
            </a:r>
            <a:endParaRPr lang="ru-RU" sz="6000" dirty="0">
              <a:solidFill>
                <a:srgbClr val="C00000"/>
              </a:solidFill>
              <a:latin typeface="Snowstorm" pitchFamily="2" charset="0"/>
            </a:endParaRPr>
          </a:p>
        </p:txBody>
      </p:sp>
      <p:pic>
        <p:nvPicPr>
          <p:cNvPr id="5122" name="Picture 2" descr="C:\Users\user\Desktop\slide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4038600" cy="5029200"/>
          </a:xfrm>
          <a:prstGeom prst="rect">
            <a:avLst/>
          </a:prstGeom>
          <a:noFill/>
        </p:spPr>
      </p:pic>
      <p:pic>
        <p:nvPicPr>
          <p:cNvPr id="5123" name="Picture 3" descr="C:\Users\user\Desktop\slide_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295400"/>
            <a:ext cx="4038600" cy="5029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  <a:latin typeface="Snowstorm" pitchFamily="2" charset="0"/>
              </a:rPr>
              <a:t>Насекомые боятся холодов. </a:t>
            </a:r>
            <a:br>
              <a:rPr lang="ru-RU" sz="4000" b="1" dirty="0" smtClean="0">
                <a:solidFill>
                  <a:srgbClr val="C00000"/>
                </a:solidFill>
                <a:latin typeface="Snowstorm" pitchFamily="2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Snowstorm" pitchFamily="2" charset="0"/>
              </a:rPr>
              <a:t>Они забились в норки, в щели.</a:t>
            </a:r>
          </a:p>
        </p:txBody>
      </p:sp>
      <p:pic>
        <p:nvPicPr>
          <p:cNvPr id="18436" name="Picture 14" descr="1174641551_bc1485629d7448c00eccb8da7bbc9f60_ful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43000" y="1295400"/>
            <a:ext cx="3609975" cy="3714750"/>
          </a:xfrm>
          <a:noFill/>
        </p:spPr>
      </p:pic>
      <p:pic>
        <p:nvPicPr>
          <p:cNvPr id="1843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486400" y="838200"/>
            <a:ext cx="3135313" cy="4525963"/>
          </a:xfrm>
          <a:noFill/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3"/>
          <p:cNvSpPr>
            <a:spLocks noGrp="1" noChangeArrowheads="1"/>
          </p:cNvSpPr>
          <p:nvPr>
            <p:ph type="title"/>
          </p:nvPr>
        </p:nvSpPr>
        <p:spPr>
          <a:xfrm>
            <a:off x="609600" y="548640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3300"/>
                </a:solidFill>
                <a:latin typeface="Snowstorm" pitchFamily="2" charset="0"/>
              </a:rPr>
              <a:t>Когда снижается температура воздуха, они теряют свою подвижность и замирают до весеннего тепла или погибают.</a:t>
            </a:r>
          </a:p>
        </p:txBody>
      </p:sp>
      <p:pic>
        <p:nvPicPr>
          <p:cNvPr id="19460" name="Picture 17" descr="Эффект бабочки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81000" y="762000"/>
            <a:ext cx="4038600" cy="4038600"/>
          </a:xfrm>
        </p:spPr>
      </p:pic>
      <p:pic>
        <p:nvPicPr>
          <p:cNvPr id="19459" name="Picture 12" descr="877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4800600" y="762000"/>
            <a:ext cx="4038600" cy="4038600"/>
          </a:xfrm>
          <a:noFill/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title"/>
          </p:nvPr>
        </p:nvSpPr>
        <p:spPr>
          <a:xfrm>
            <a:off x="4495800" y="685800"/>
            <a:ext cx="4191000" cy="57150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C00000"/>
                </a:solidFill>
                <a:latin typeface="Snowstorm" pitchFamily="2" charset="0"/>
              </a:rPr>
              <a:t>Пчелы в ульях , питаясь всю зиму накопленным за лето медом, согревают друг друга своим теплом, постоянно двигаясь.</a:t>
            </a:r>
          </a:p>
        </p:txBody>
      </p:sp>
      <p:pic>
        <p:nvPicPr>
          <p:cNvPr id="20483" name="Picture 7" descr="22_makro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38200" y="1828800"/>
            <a:ext cx="3008313" cy="4525963"/>
          </a:xfrm>
          <a:noFill/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19800"/>
            <a:ext cx="8229600" cy="655638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C00000"/>
                </a:solidFill>
                <a:latin typeface="Snowstorm" pitchFamily="2" charset="0"/>
              </a:rPr>
              <a:t>Птицы улетают на юг, туда, где тепло.</a:t>
            </a:r>
          </a:p>
        </p:txBody>
      </p:sp>
      <p:pic>
        <p:nvPicPr>
          <p:cNvPr id="21507" name="Picture 5" descr="duck_art"/>
          <p:cNvPicPr>
            <a:picLocks noChangeAspect="1" noChangeArrowheads="1"/>
          </p:cNvPicPr>
          <p:nvPr/>
        </p:nvPicPr>
        <p:blipFill>
          <a:blip r:embed="rId2" cstate="screen">
            <a:lum bright="6000"/>
          </a:blip>
          <a:srcRect/>
          <a:stretch>
            <a:fillRect/>
          </a:stretch>
        </p:blipFill>
        <p:spPr bwMode="auto">
          <a:xfrm>
            <a:off x="838200" y="381000"/>
            <a:ext cx="7543800" cy="52689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525780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  <a:latin typeface="Snowstorm" pitchFamily="2" charset="0"/>
              </a:rPr>
              <a:t>Осенью линяет шерсть у животных, которым предстоит провести зиму в лесу под открытым небом.</a:t>
            </a:r>
          </a:p>
        </p:txBody>
      </p:sp>
      <p:pic>
        <p:nvPicPr>
          <p:cNvPr id="79880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09600" y="1524000"/>
            <a:ext cx="4038600" cy="2692400"/>
          </a:xfrm>
          <a:noFill/>
        </p:spPr>
      </p:pic>
      <p:pic>
        <p:nvPicPr>
          <p:cNvPr id="22532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953000" y="1524000"/>
            <a:ext cx="3905250" cy="3124200"/>
          </a:xfrm>
          <a:noFill/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668962"/>
          </a:xfrm>
        </p:spPr>
        <p:txBody>
          <a:bodyPr/>
          <a:lstStyle/>
          <a:p>
            <a:r>
              <a:rPr lang="ru-RU" dirty="0" smtClean="0"/>
              <a:t>Выполнила: </a:t>
            </a:r>
            <a:r>
              <a:rPr lang="ru-RU" dirty="0" err="1" smtClean="0"/>
              <a:t>Настенко</a:t>
            </a:r>
            <a:r>
              <a:rPr lang="ru-RU" dirty="0" smtClean="0"/>
              <a:t> Вера Владимировна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МБНОУ «Гимназия №44</a:t>
            </a:r>
            <a:r>
              <a:rPr lang="ru-RU" smtClean="0"/>
              <a:t>»,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г</a:t>
            </a:r>
            <a:r>
              <a:rPr lang="ru-RU" dirty="0" smtClean="0"/>
              <a:t>. Новокузнецк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2018 г. </a:t>
            </a:r>
            <a:endParaRPr lang="ru-RU" dirty="0"/>
          </a:p>
        </p:txBody>
      </p:sp>
    </p:spTree>
  </p:cSld>
  <p:clrMapOvr>
    <a:masterClrMapping/>
  </p:clrMapOvr>
  <p:transition spd="med" advTm="5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/>
          <p:cNvSpPr>
            <a:spLocks noGrp="1" noChangeArrowheads="1"/>
          </p:cNvSpPr>
          <p:nvPr>
            <p:ph type="title"/>
          </p:nvPr>
        </p:nvSpPr>
        <p:spPr>
          <a:xfrm>
            <a:off x="4419600" y="274638"/>
            <a:ext cx="4267200" cy="6278562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  <a:latin typeface="Snowstorm" pitchFamily="2" charset="0"/>
              </a:rPr>
              <a:t>Медведь усиленно питается летом и осенью, а зимой засыпает в берлоге</a:t>
            </a:r>
            <a:r>
              <a:rPr lang="ru-RU" sz="2400" b="1" dirty="0" smtClean="0">
                <a:solidFill>
                  <a:srgbClr val="FF3300"/>
                </a:solidFill>
              </a:rPr>
              <a:t>.</a:t>
            </a:r>
          </a:p>
        </p:txBody>
      </p:sp>
      <p:pic>
        <p:nvPicPr>
          <p:cNvPr id="23555" name="Picture 8" descr="441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90600" y="1447800"/>
            <a:ext cx="2984500" cy="4525963"/>
          </a:xfrm>
          <a:noFill/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5181600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C00000"/>
                </a:solidFill>
                <a:latin typeface="Snowstorm" pitchFamily="2" charset="0"/>
              </a:rPr>
              <a:t>И они засыпают на всю зиму.</a:t>
            </a:r>
          </a:p>
        </p:txBody>
      </p:sp>
      <p:pic>
        <p:nvPicPr>
          <p:cNvPr id="24579" name="Picture 5" descr="YAschu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33400" y="990600"/>
            <a:ext cx="4038600" cy="3028950"/>
          </a:xfrm>
          <a:noFill/>
        </p:spPr>
      </p:pic>
      <p:pic>
        <p:nvPicPr>
          <p:cNvPr id="24580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876800" y="990600"/>
            <a:ext cx="3924300" cy="3133725"/>
          </a:xfrm>
          <a:noFill/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slid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214"/>
            <a:ext cx="9144001" cy="685921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541020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  <a:latin typeface="Snowstorm" pitchFamily="2" charset="0"/>
              </a:rPr>
              <a:t>Осенью воздух  становится холоднее. Дует сильный ветер.</a:t>
            </a:r>
          </a:p>
        </p:txBody>
      </p:sp>
      <p:pic>
        <p:nvPicPr>
          <p:cNvPr id="25603" name="Picture 7" descr="IMG_10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600200" y="609600"/>
            <a:ext cx="6705600" cy="4343400"/>
          </a:xfrm>
          <a:noFill/>
          <a:ln w="12700">
            <a:solidFill>
              <a:srgbClr val="000000"/>
            </a:solidFill>
          </a:ln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5638800"/>
            <a:ext cx="8229600" cy="655638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  <a:latin typeface="Snowstorm" pitchFamily="2" charset="0"/>
              </a:rPr>
              <a:t>В конце осени становится так холодно, что лужи и водоёмы  покрываются коркой льда</a:t>
            </a:r>
          </a:p>
        </p:txBody>
      </p:sp>
      <p:pic>
        <p:nvPicPr>
          <p:cNvPr id="26627" name="Picture 15" descr="IMG_82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447800" y="685800"/>
            <a:ext cx="6477000" cy="4314825"/>
          </a:xfrm>
          <a:noFill/>
          <a:ln w="19050">
            <a:solidFill>
              <a:srgbClr val="000000"/>
            </a:solidFill>
          </a:ln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Snowstorm" pitchFamily="2" charset="0"/>
              </a:rPr>
              <a:t>Безопасность на водоёмах</a:t>
            </a:r>
            <a:endParaRPr lang="ru-RU" dirty="0">
              <a:solidFill>
                <a:srgbClr val="C00000"/>
              </a:solidFill>
              <a:latin typeface="Snowstorm" pitchFamily="2" charset="0"/>
            </a:endParaRPr>
          </a:p>
        </p:txBody>
      </p:sp>
      <p:pic>
        <p:nvPicPr>
          <p:cNvPr id="6146" name="Picture 2" descr="C:\Users\user\Desktop\img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166019"/>
            <a:ext cx="9144000" cy="622538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C00000"/>
                </a:solidFill>
                <a:latin typeface="Snowstorm" pitchFamily="2" charset="0"/>
              </a:rPr>
              <a:t>трава высыхает</a:t>
            </a:r>
          </a:p>
        </p:txBody>
      </p:sp>
      <p:pic>
        <p:nvPicPr>
          <p:cNvPr id="27651" name="Picture 13" descr="IMG_82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7200" y="228600"/>
            <a:ext cx="3979863" cy="3124200"/>
          </a:xfrm>
          <a:noFill/>
        </p:spPr>
      </p:pic>
      <p:pic>
        <p:nvPicPr>
          <p:cNvPr id="27652" name="Picture 15" descr="IMG_82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419600" y="1901825"/>
            <a:ext cx="4232275" cy="3511550"/>
          </a:xfrm>
          <a:noFill/>
          <a:ln w="12700">
            <a:solidFill>
              <a:srgbClr val="000000"/>
            </a:solidFill>
          </a:ln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"/>
          <p:cNvSpPr>
            <a:spLocks noGrp="1" noChangeArrowheads="1"/>
          </p:cNvSpPr>
          <p:nvPr>
            <p:ph type="title"/>
          </p:nvPr>
        </p:nvSpPr>
        <p:spPr>
          <a:xfrm>
            <a:off x="609600" y="541020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  <a:latin typeface="Snowstorm" pitchFamily="2" charset="0"/>
              </a:rPr>
              <a:t>А с деревьев опадают последние листочки</a:t>
            </a:r>
          </a:p>
        </p:txBody>
      </p:sp>
      <p:pic>
        <p:nvPicPr>
          <p:cNvPr id="28675" name="Picture 7" descr="IMG_816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603809" y="2615940"/>
            <a:ext cx="3745382" cy="2494483"/>
          </a:xfrm>
          <a:noFill/>
        </p:spPr>
      </p:pic>
      <p:pic>
        <p:nvPicPr>
          <p:cNvPr id="28676" name="Picture 10" descr="IMG_818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09600" y="914400"/>
            <a:ext cx="4038600" cy="3186113"/>
          </a:xfrm>
          <a:noFill/>
          <a:ln w="19050">
            <a:solidFill>
              <a:srgbClr val="000000"/>
            </a:solidFill>
          </a:ln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З</a:t>
            </a:r>
            <a:r>
              <a:rPr lang="ru-RU" b="1" dirty="0" smtClean="0">
                <a:solidFill>
                  <a:srgbClr val="C00000"/>
                </a:solidFill>
                <a:latin typeface="Snowstorm" pitchFamily="2" charset="0"/>
              </a:rPr>
              <a:t>начит скоро придет зима.</a:t>
            </a:r>
          </a:p>
        </p:txBody>
      </p:sp>
      <p:pic>
        <p:nvPicPr>
          <p:cNvPr id="29699" name="Picture 7" descr="P01071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6000"/>
          </a:blip>
          <a:srcRect/>
          <a:stretch>
            <a:fillRect/>
          </a:stretch>
        </p:blipFill>
        <p:spPr>
          <a:xfrm>
            <a:off x="1219200" y="1295400"/>
            <a:ext cx="6869113" cy="4525963"/>
          </a:xfrm>
          <a:noFill/>
          <a:ln w="19050">
            <a:solidFill>
              <a:srgbClr val="000000"/>
            </a:solidFill>
          </a:ln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1905000" y="1447800"/>
            <a:ext cx="3886200" cy="17907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4800" kern="10" spc="-48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2590800"/>
            <a:ext cx="2296013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  <a:latin typeface="Snowstorm" pitchFamily="2" charset="0"/>
              </a:rPr>
              <a:t>Конец</a:t>
            </a:r>
            <a:endParaRPr lang="ru-RU" sz="6600" dirty="0">
              <a:solidFill>
                <a:srgbClr val="C00000"/>
              </a:solidFill>
              <a:latin typeface="Snowstorm" pitchFamily="2" charset="0"/>
            </a:endParaRPr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05800" cy="6172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126163"/>
            <a:ext cx="8229600" cy="731837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3300"/>
                </a:solidFill>
              </a:rPr>
              <a:t>Как мы можем узнать, что уже пришла осень?</a:t>
            </a:r>
          </a:p>
        </p:txBody>
      </p:sp>
      <p:pic>
        <p:nvPicPr>
          <p:cNvPr id="8194" name="Picture 2" descr="C:\Users\user\Desktop\0008-008-Gljadja-na-kartinki-vspomni-i-nazovi-primety-ose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solidFill>
            <a:srgbClr val="FF6600"/>
          </a:solidFill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066801"/>
            <a:ext cx="5638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Осень расписала листья</a:t>
            </a:r>
            <a:br>
              <a:rPr lang="ru-RU" sz="2800" dirty="0" smtClean="0"/>
            </a:br>
            <a:r>
              <a:rPr lang="ru-RU" sz="2800" dirty="0" smtClean="0"/>
              <a:t>Жёлтым, красным, золотым,</a:t>
            </a:r>
            <a:br>
              <a:rPr lang="ru-RU" sz="2800" dirty="0" smtClean="0"/>
            </a:br>
            <a:r>
              <a:rPr lang="ru-RU" sz="2800" dirty="0" smtClean="0"/>
              <a:t>И на танец в небе чистом</a:t>
            </a:r>
            <a:br>
              <a:rPr lang="ru-RU" sz="2800" dirty="0" smtClean="0"/>
            </a:br>
            <a:r>
              <a:rPr lang="ru-RU" sz="2800" dirty="0" smtClean="0"/>
              <a:t>Пригласила ветер к ним.</a:t>
            </a:r>
          </a:p>
          <a:p>
            <a:r>
              <a:rPr lang="ru-RU" sz="2800" dirty="0" smtClean="0"/>
              <a:t>Ветер листьями играет,</a:t>
            </a:r>
            <a:br>
              <a:rPr lang="ru-RU" sz="2800" dirty="0" smtClean="0"/>
            </a:br>
            <a:r>
              <a:rPr lang="ru-RU" sz="2800" dirty="0" smtClean="0"/>
              <a:t>их с деревьев обрывает.</a:t>
            </a:r>
            <a:br>
              <a:rPr lang="ru-RU" sz="2800" dirty="0" smtClean="0"/>
            </a:br>
            <a:r>
              <a:rPr lang="ru-RU" sz="2800" dirty="0" smtClean="0"/>
              <a:t>Всюду листики кружат —</a:t>
            </a:r>
            <a:br>
              <a:rPr lang="ru-RU" sz="2800" dirty="0" smtClean="0"/>
            </a:br>
            <a:r>
              <a:rPr lang="ru-RU" sz="2800" dirty="0" smtClean="0"/>
              <a:t>это значит…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50" name="Picture 2" descr="C:\Users\user\Desktop\listya-osiny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038600"/>
            <a:ext cx="1828800" cy="2514600"/>
          </a:xfrm>
          <a:prstGeom prst="rect">
            <a:avLst/>
          </a:prstGeom>
          <a:noFill/>
        </p:spPr>
      </p:pic>
      <p:pic>
        <p:nvPicPr>
          <p:cNvPr id="2051" name="Picture 3" descr="C:\Users\user\Desktop\depositphotos_1094569-stock-illustration-collection-of-vector-autumn-lea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457200"/>
            <a:ext cx="160020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6000" dirty="0" smtClean="0"/>
              <a:t>Листопад</a:t>
            </a:r>
            <a:endParaRPr lang="ru-RU" sz="6000" dirty="0"/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541020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C00000"/>
                </a:solidFill>
                <a:latin typeface="Snowstorm" pitchFamily="2" charset="0"/>
              </a:rPr>
              <a:t>Хвойные деревья остаются зелеными, потому что хвоинки опадают не все сразу, а постепенно.</a:t>
            </a:r>
            <a:r>
              <a:rPr lang="ru-RU" sz="3600" dirty="0" smtClean="0">
                <a:solidFill>
                  <a:srgbClr val="C00000"/>
                </a:solidFill>
                <a:latin typeface="Snowstorm" pitchFamily="2" charset="0"/>
              </a:rPr>
              <a:t> </a:t>
            </a:r>
          </a:p>
        </p:txBody>
      </p:sp>
      <p:pic>
        <p:nvPicPr>
          <p:cNvPr id="8195" name="Picture 13" descr="DSC0207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90600" y="838200"/>
            <a:ext cx="3051175" cy="4067175"/>
          </a:xfrm>
          <a:noFill/>
          <a:ln w="12700">
            <a:solidFill>
              <a:srgbClr val="000000"/>
            </a:solidFill>
          </a:ln>
        </p:spPr>
      </p:pic>
      <p:pic>
        <p:nvPicPr>
          <p:cNvPr id="8196" name="Picture 15" descr="DSC021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715000" y="990600"/>
            <a:ext cx="2984500" cy="3979863"/>
          </a:xfrm>
          <a:noFill/>
          <a:ln w="12700">
            <a:solidFill>
              <a:srgbClr val="000000"/>
            </a:solidFill>
          </a:ln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1120775"/>
          </a:xfrm>
        </p:spPr>
        <p:txBody>
          <a:bodyPr/>
          <a:lstStyle/>
          <a:p>
            <a:r>
              <a:rPr lang="ru-RU" sz="5400" dirty="0" smtClean="0">
                <a:solidFill>
                  <a:srgbClr val="C00000"/>
                </a:solidFill>
                <a:latin typeface="Snowstorm" pitchFamily="2" charset="0"/>
              </a:rPr>
              <a:t>Дары осеннего леса</a:t>
            </a:r>
            <a:endParaRPr lang="ru-RU" sz="5400" dirty="0">
              <a:solidFill>
                <a:srgbClr val="C00000"/>
              </a:solidFill>
              <a:latin typeface="Snowstorm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143001"/>
            <a:ext cx="7772400" cy="1066800"/>
          </a:xfrm>
        </p:spPr>
        <p:txBody>
          <a:bodyPr/>
          <a:lstStyle/>
          <a:p>
            <a:r>
              <a:rPr lang="ru-RU" sz="3200" dirty="0" smtClean="0">
                <a:latin typeface="Snowstorm" pitchFamily="2" charset="0"/>
              </a:rPr>
              <a:t>В лесу можно собирать шишки, грибы и ягоды.</a:t>
            </a:r>
            <a:endParaRPr lang="ru-RU" sz="3200" dirty="0">
              <a:latin typeface="Snowstorm" pitchFamily="2" charset="0"/>
            </a:endParaRPr>
          </a:p>
        </p:txBody>
      </p:sp>
      <p:pic>
        <p:nvPicPr>
          <p:cNvPr id="4098" name="Picture 2" descr="C:\Users\user\Desktop\5901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362199"/>
            <a:ext cx="8572500" cy="411480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6049963"/>
            <a:ext cx="8229600" cy="808037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  <a:latin typeface="Snowstorm" pitchFamily="2" charset="0"/>
              </a:rPr>
              <a:t>Осенью созревают семена</a:t>
            </a:r>
          </a:p>
        </p:txBody>
      </p:sp>
      <p:pic>
        <p:nvPicPr>
          <p:cNvPr id="12291" name="Picture 9" descr="IMG_823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152400"/>
            <a:ext cx="5448300" cy="3629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292" name="Picture 11" descr="IMG_809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24400" y="2971800"/>
            <a:ext cx="4152900" cy="3133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</TotalTime>
  <Words>200</Words>
  <Application>Microsoft Office PowerPoint</Application>
  <PresentationFormat>Экран (4:3)</PresentationFormat>
  <Paragraphs>29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Оформление по умолчанию</vt:lpstr>
      <vt:lpstr>Осенние изменения в природе</vt:lpstr>
      <vt:lpstr>Выполнила: Настенко Вера Владимировна  МБНОУ «Гимназия №44»,  г. Новокузнецк  2018 г. </vt:lpstr>
      <vt:lpstr>Слайд 3</vt:lpstr>
      <vt:lpstr>Как мы можем узнать, что уже пришла осень?</vt:lpstr>
      <vt:lpstr>Слайд 5</vt:lpstr>
      <vt:lpstr>Слайд 6</vt:lpstr>
      <vt:lpstr>Хвойные деревья остаются зелеными, потому что хвоинки опадают не все сразу, а постепенно. </vt:lpstr>
      <vt:lpstr>Дары осеннего леса</vt:lpstr>
      <vt:lpstr>Осенью созревают семена</vt:lpstr>
      <vt:lpstr> краснеют ягоды рябины и шиповника</vt:lpstr>
      <vt:lpstr>Созревают плоды каштана</vt:lpstr>
      <vt:lpstr>Люди собирают осенью урожай фруктов</vt:lpstr>
      <vt:lpstr>и овощей</vt:lpstr>
      <vt:lpstr>Загадки</vt:lpstr>
      <vt:lpstr>Насекомые боятся холодов.  Они забились в норки, в щели.</vt:lpstr>
      <vt:lpstr>Когда снижается температура воздуха, они теряют свою подвижность и замирают до весеннего тепла или погибают.</vt:lpstr>
      <vt:lpstr>Пчелы в ульях , питаясь всю зиму накопленным за лето медом, согревают друг друга своим теплом, постоянно двигаясь.</vt:lpstr>
      <vt:lpstr>Птицы улетают на юг, туда, где тепло.</vt:lpstr>
      <vt:lpstr>Осенью линяет шерсть у животных, которым предстоит провести зиму в лесу под открытым небом.</vt:lpstr>
      <vt:lpstr>Медведь усиленно питается летом и осенью, а зимой засыпает в берлоге.</vt:lpstr>
      <vt:lpstr>И они засыпают на всю зиму.</vt:lpstr>
      <vt:lpstr>Слайд 22</vt:lpstr>
      <vt:lpstr>Осенью воздух  становится холоднее. Дует сильный ветер.</vt:lpstr>
      <vt:lpstr>В конце осени становится так холодно, что лужи и водоёмы  покрываются коркой льда</vt:lpstr>
      <vt:lpstr>Безопасность на водоёмах</vt:lpstr>
      <vt:lpstr>трава высыхает</vt:lpstr>
      <vt:lpstr>А с деревьев опадают последние листочки</vt:lpstr>
      <vt:lpstr>Значит скоро придет зима.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Пользователь Windows</cp:lastModifiedBy>
  <cp:revision>38</cp:revision>
  <cp:lastPrinted>1601-01-01T00:00:00Z</cp:lastPrinted>
  <dcterms:created xsi:type="dcterms:W3CDTF">1601-01-01T00:00:00Z</dcterms:created>
  <dcterms:modified xsi:type="dcterms:W3CDTF">2019-08-25T07:10:42Z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