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94" r:id="rId4"/>
    <p:sldId id="293" r:id="rId5"/>
    <p:sldId id="268" r:id="rId6"/>
    <p:sldId id="273" r:id="rId7"/>
    <p:sldId id="292" r:id="rId8"/>
    <p:sldId id="291" r:id="rId9"/>
    <p:sldId id="295" r:id="rId10"/>
    <p:sldId id="261" r:id="rId11"/>
    <p:sldId id="298" r:id="rId12"/>
    <p:sldId id="275" r:id="rId13"/>
    <p:sldId id="297" r:id="rId14"/>
    <p:sldId id="305" r:id="rId15"/>
    <p:sldId id="264" r:id="rId16"/>
    <p:sldId id="274" r:id="rId17"/>
    <p:sldId id="299" r:id="rId18"/>
    <p:sldId id="302" r:id="rId19"/>
    <p:sldId id="303" r:id="rId20"/>
    <p:sldId id="300" r:id="rId21"/>
    <p:sldId id="306" r:id="rId22"/>
    <p:sldId id="30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000"/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84" autoAdjust="0"/>
    <p:restoredTop sz="94660"/>
  </p:normalViewPr>
  <p:slideViewPr>
    <p:cSldViewPr>
      <p:cViewPr>
        <p:scale>
          <a:sx n="53" d="100"/>
          <a:sy n="53" d="100"/>
        </p:scale>
        <p:origin x="-10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низ</c:v>
                </c:pt>
              </c:strCache>
            </c:strRef>
          </c:tx>
          <c:invertIfNegative val="0"/>
          <c:cat>
            <c:strRef>
              <c:f>'Лист1'!$A$2:$A$8</c:f>
              <c:strCache>
                <c:ptCount val="7"/>
                <c:pt idx="0">
                  <c:v>Нереч.псих. пр.</c:v>
                </c:pt>
                <c:pt idx="1">
                  <c:v>Моторная сфера</c:v>
                </c:pt>
                <c:pt idx="2">
                  <c:v>Пассив. словарь</c:v>
                </c:pt>
                <c:pt idx="3">
                  <c:v>Активный словарь</c:v>
                </c:pt>
                <c:pt idx="4">
                  <c:v>Грам. Строй речи </c:v>
                </c:pt>
                <c:pt idx="5">
                  <c:v>Связная речь</c:v>
                </c:pt>
                <c:pt idx="6">
                  <c:v>Фонематические ф-ции</c:v>
                </c:pt>
              </c:strCache>
            </c:strRef>
          </c:cat>
          <c:val>
            <c:numRef>
              <c:f>'Лист1'!$B$2:$B$8</c:f>
              <c:numCache>
                <c:formatCode>General</c:formatCode>
                <c:ptCount val="7"/>
                <c:pt idx="0">
                  <c:v>47</c:v>
                </c:pt>
                <c:pt idx="1">
                  <c:v>35</c:v>
                </c:pt>
                <c:pt idx="2">
                  <c:v>29</c:v>
                </c:pt>
                <c:pt idx="3">
                  <c:v>53</c:v>
                </c:pt>
                <c:pt idx="4">
                  <c:v>53</c:v>
                </c:pt>
                <c:pt idx="5">
                  <c:v>100</c:v>
                </c:pt>
                <c:pt idx="6">
                  <c:v>65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сред</c:v>
                </c:pt>
              </c:strCache>
            </c:strRef>
          </c:tx>
          <c:invertIfNegative val="0"/>
          <c:cat>
            <c:strRef>
              <c:f>'Лист1'!$A$2:$A$8</c:f>
              <c:strCache>
                <c:ptCount val="7"/>
                <c:pt idx="0">
                  <c:v>Нереч.псих. пр.</c:v>
                </c:pt>
                <c:pt idx="1">
                  <c:v>Моторная сфера</c:v>
                </c:pt>
                <c:pt idx="2">
                  <c:v>Пассив. словарь</c:v>
                </c:pt>
                <c:pt idx="3">
                  <c:v>Активный словарь</c:v>
                </c:pt>
                <c:pt idx="4">
                  <c:v>Грам. Строй речи </c:v>
                </c:pt>
                <c:pt idx="5">
                  <c:v>Связная речь</c:v>
                </c:pt>
                <c:pt idx="6">
                  <c:v>Фонематические ф-ции</c:v>
                </c:pt>
              </c:strCache>
            </c:strRef>
          </c:cat>
          <c:val>
            <c:numRef>
              <c:f>'Лист1'!$C$2:$C$8</c:f>
              <c:numCache>
                <c:formatCode>General</c:formatCode>
                <c:ptCount val="7"/>
                <c:pt idx="0">
                  <c:v>53</c:v>
                </c:pt>
                <c:pt idx="1">
                  <c:v>65</c:v>
                </c:pt>
                <c:pt idx="2">
                  <c:v>71</c:v>
                </c:pt>
                <c:pt idx="3">
                  <c:v>47</c:v>
                </c:pt>
                <c:pt idx="4">
                  <c:v>47</c:v>
                </c:pt>
                <c:pt idx="5">
                  <c:v>0</c:v>
                </c:pt>
                <c:pt idx="6">
                  <c:v>35</c:v>
                </c:pt>
              </c:numCache>
            </c:numRef>
          </c:val>
        </c:ser>
        <c:ser>
          <c:idx val="2"/>
          <c:order val="2"/>
          <c:tx>
            <c:strRef>
              <c:f>'Лист1'!$D$1</c:f>
              <c:strCache>
                <c:ptCount val="1"/>
                <c:pt idx="0">
                  <c:v>высок</c:v>
                </c:pt>
              </c:strCache>
            </c:strRef>
          </c:tx>
          <c:invertIfNegative val="0"/>
          <c:cat>
            <c:strRef>
              <c:f>'Лист1'!$A$2:$A$8</c:f>
              <c:strCache>
                <c:ptCount val="7"/>
                <c:pt idx="0">
                  <c:v>Нереч.псих. пр.</c:v>
                </c:pt>
                <c:pt idx="1">
                  <c:v>Моторная сфера</c:v>
                </c:pt>
                <c:pt idx="2">
                  <c:v>Пассив. словарь</c:v>
                </c:pt>
                <c:pt idx="3">
                  <c:v>Активный словарь</c:v>
                </c:pt>
                <c:pt idx="4">
                  <c:v>Грам. Строй речи </c:v>
                </c:pt>
                <c:pt idx="5">
                  <c:v>Связная речь</c:v>
                </c:pt>
                <c:pt idx="6">
                  <c:v>Фонематические ф-ции</c:v>
                </c:pt>
              </c:strCache>
            </c:strRef>
          </c:cat>
          <c:val>
            <c:numRef>
              <c:f>'Лист1'!$D$2:$D$8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0408960"/>
        <c:axId val="80410496"/>
        <c:axId val="0"/>
      </c:bar3DChart>
      <c:catAx>
        <c:axId val="80408960"/>
        <c:scaling>
          <c:orientation val="minMax"/>
        </c:scaling>
        <c:delete val="0"/>
        <c:axPos val="b"/>
        <c:majorTickMark val="out"/>
        <c:minorTickMark val="none"/>
        <c:tickLblPos val="nextTo"/>
        <c:crossAx val="80410496"/>
        <c:crosses val="autoZero"/>
        <c:auto val="1"/>
        <c:lblAlgn val="ctr"/>
        <c:lblOffset val="100"/>
        <c:noMultiLvlLbl val="0"/>
      </c:catAx>
      <c:valAx>
        <c:axId val="80410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408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низ</c:v>
                </c:pt>
              </c:strCache>
            </c:strRef>
          </c:tx>
          <c:invertIfNegative val="0"/>
          <c:cat>
            <c:strRef>
              <c:f>'Лист1'!$A$2:$A$8</c:f>
              <c:strCache>
                <c:ptCount val="7"/>
                <c:pt idx="0">
                  <c:v>Нереч.псих. пр.</c:v>
                </c:pt>
                <c:pt idx="1">
                  <c:v>Моторная сфера</c:v>
                </c:pt>
                <c:pt idx="2">
                  <c:v>Пассив. словарь</c:v>
                </c:pt>
                <c:pt idx="3">
                  <c:v>Активный словарь</c:v>
                </c:pt>
                <c:pt idx="4">
                  <c:v>Грам. Строй речи </c:v>
                </c:pt>
                <c:pt idx="5">
                  <c:v>Связная речь</c:v>
                </c:pt>
                <c:pt idx="6">
                  <c:v>Фонематические ф-ции</c:v>
                </c:pt>
              </c:strCache>
            </c:strRef>
          </c:cat>
          <c:val>
            <c:numRef>
              <c:f>'Лист1'!$B$2:$B$8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12</c:v>
                </c:pt>
                <c:pt idx="5">
                  <c:v>38</c:v>
                </c:pt>
                <c:pt idx="6">
                  <c:v>18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сред</c:v>
                </c:pt>
              </c:strCache>
            </c:strRef>
          </c:tx>
          <c:invertIfNegative val="0"/>
          <c:cat>
            <c:strRef>
              <c:f>'Лист1'!$A$2:$A$8</c:f>
              <c:strCache>
                <c:ptCount val="7"/>
                <c:pt idx="0">
                  <c:v>Нереч.псих. пр.</c:v>
                </c:pt>
                <c:pt idx="1">
                  <c:v>Моторная сфера</c:v>
                </c:pt>
                <c:pt idx="2">
                  <c:v>Пассив. словарь</c:v>
                </c:pt>
                <c:pt idx="3">
                  <c:v>Активный словарь</c:v>
                </c:pt>
                <c:pt idx="4">
                  <c:v>Грам. Строй речи </c:v>
                </c:pt>
                <c:pt idx="5">
                  <c:v>Связная речь</c:v>
                </c:pt>
                <c:pt idx="6">
                  <c:v>Фонематические ф-ции</c:v>
                </c:pt>
              </c:strCache>
            </c:strRef>
          </c:cat>
          <c:val>
            <c:numRef>
              <c:f>'Лист1'!$C$2:$C$8</c:f>
              <c:numCache>
                <c:formatCode>General</c:formatCode>
                <c:ptCount val="7"/>
                <c:pt idx="0">
                  <c:v>41</c:v>
                </c:pt>
                <c:pt idx="1">
                  <c:v>59</c:v>
                </c:pt>
                <c:pt idx="2">
                  <c:v>41</c:v>
                </c:pt>
                <c:pt idx="3">
                  <c:v>76</c:v>
                </c:pt>
                <c:pt idx="4">
                  <c:v>82</c:v>
                </c:pt>
                <c:pt idx="5">
                  <c:v>44</c:v>
                </c:pt>
                <c:pt idx="6">
                  <c:v>58</c:v>
                </c:pt>
              </c:numCache>
            </c:numRef>
          </c:val>
        </c:ser>
        <c:ser>
          <c:idx val="2"/>
          <c:order val="2"/>
          <c:tx>
            <c:strRef>
              <c:f>'Лист1'!$D$1</c:f>
              <c:strCache>
                <c:ptCount val="1"/>
                <c:pt idx="0">
                  <c:v>высок</c:v>
                </c:pt>
              </c:strCache>
            </c:strRef>
          </c:tx>
          <c:invertIfNegative val="0"/>
          <c:cat>
            <c:strRef>
              <c:f>'Лист1'!$A$2:$A$8</c:f>
              <c:strCache>
                <c:ptCount val="7"/>
                <c:pt idx="0">
                  <c:v>Нереч.псих. пр.</c:v>
                </c:pt>
                <c:pt idx="1">
                  <c:v>Моторная сфера</c:v>
                </c:pt>
                <c:pt idx="2">
                  <c:v>Пассив. словарь</c:v>
                </c:pt>
                <c:pt idx="3">
                  <c:v>Активный словарь</c:v>
                </c:pt>
                <c:pt idx="4">
                  <c:v>Грам. Строй речи </c:v>
                </c:pt>
                <c:pt idx="5">
                  <c:v>Связная речь</c:v>
                </c:pt>
                <c:pt idx="6">
                  <c:v>Фонематические ф-ции</c:v>
                </c:pt>
              </c:strCache>
            </c:strRef>
          </c:cat>
          <c:val>
            <c:numRef>
              <c:f>'Лист1'!$D$2:$D$8</c:f>
              <c:numCache>
                <c:formatCode>General</c:formatCode>
                <c:ptCount val="7"/>
                <c:pt idx="0">
                  <c:v>59</c:v>
                </c:pt>
                <c:pt idx="1">
                  <c:v>41</c:v>
                </c:pt>
                <c:pt idx="2">
                  <c:v>59</c:v>
                </c:pt>
                <c:pt idx="3">
                  <c:v>18</c:v>
                </c:pt>
                <c:pt idx="4">
                  <c:v>6</c:v>
                </c:pt>
                <c:pt idx="5">
                  <c:v>18</c:v>
                </c:pt>
                <c:pt idx="6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1186176"/>
        <c:axId val="81196160"/>
        <c:axId val="0"/>
      </c:bar3DChart>
      <c:catAx>
        <c:axId val="81186176"/>
        <c:scaling>
          <c:orientation val="minMax"/>
        </c:scaling>
        <c:delete val="0"/>
        <c:axPos val="b"/>
        <c:majorTickMark val="out"/>
        <c:minorTickMark val="none"/>
        <c:tickLblPos val="nextTo"/>
        <c:crossAx val="81196160"/>
        <c:crosses val="autoZero"/>
        <c:auto val="1"/>
        <c:lblAlgn val="ctr"/>
        <c:lblOffset val="100"/>
        <c:noMultiLvlLbl val="0"/>
      </c:catAx>
      <c:valAx>
        <c:axId val="81196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186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User\Downloads\&#1053;&#1077;&#1080;&#1079;&#1074;&#1077;&#1089;&#1090;&#1077;&#1085;-&#1076;&#1083;&#1103;-&#1087;&#1088;&#1077;&#1079;&#1077;&#1085;&#1090;&#1072;&#1094;&#1080;&#1080;-_goodmp3.ru_%20(1).wav" TargetMode="External"/><Relationship Id="rId7" Type="http://schemas.openxmlformats.org/officeDocument/2006/relationships/image" Target="../media/image3.png"/><Relationship Id="rId2" Type="http://schemas.openxmlformats.org/officeDocument/2006/relationships/audio" Target="file:///C:\Users\User\Downloads\&#1053;&#1077;&#1080;&#1079;&#1074;&#1077;&#1089;&#1090;&#1077;&#1085;-&#1076;&#1083;&#1103;-&#1087;&#1088;&#1077;&#1079;&#1077;&#1085;&#1090;&#1072;&#1094;&#1080;&#1080;-_goodmp3.ru_.wav" TargetMode="External"/><Relationship Id="rId1" Type="http://schemas.openxmlformats.org/officeDocument/2006/relationships/audio" Target="file:///C:\Users\User\Downloads\&#1053;&#1077;&#1080;&#1079;&#1074;&#1077;&#1089;&#1090;&#1077;&#1085;%20-%20&#1076;&#1083;&#1103;%20&#1087;&#1088;&#1077;&#1079;&#1077;&#1085;&#1090;&#1072;&#1094;&#1080;&#1080;%20(goodmp3.ru)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&#1053;&#1077;&#1080;&#1079;&#1074;&#1077;&#1089;&#1090;&#1077;&#1085;%20-%20&#1076;&#1083;&#1103;%20&#1087;&#1088;&#1077;&#1079;&#1077;&#1085;&#1090;&#1072;&#1094;&#1080;&#1080;%20(goodmp3.ru).mp3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2646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0" name="Picture 6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25783" y="2637550"/>
            <a:ext cx="4892433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1433954" y="980728"/>
            <a:ext cx="62151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Презентация опыта работы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учителя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логопеда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Фоминых Светланы Анатольевны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Неизвестен - для презентации (good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Неизвестен-для-презентации-_goodmp3.ru_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Неизвестен-для-презентации-_goodmp3.ru_ (1)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24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25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571480"/>
            <a:ext cx="8715436" cy="6072230"/>
          </a:xfrm>
          <a:prstGeom prst="round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Большое внимание уделяю развитию мелкой моторики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R95obSU0o6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14876" y="3571876"/>
            <a:ext cx="381002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IMG_387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61973" y="3571875"/>
            <a:ext cx="3810027" cy="2857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IMG_033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6143635" y="1071546"/>
            <a:ext cx="285751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IMG_032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550004" y="950138"/>
            <a:ext cx="3029263" cy="2271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IMG_749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86092" y="571480"/>
            <a:ext cx="292895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642918"/>
            <a:ext cx="8678198" cy="5954434"/>
          </a:xfrm>
          <a:prstGeom prst="roundRect">
            <a:avLst/>
          </a:prstGeom>
          <a:gradFill>
            <a:gsLst>
              <a:gs pos="0">
                <a:schemeClr val="accent3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42852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Проводятся итоговые, интегрированные логопедические досуги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2d6919dd-58b0-4199-b0e4-b078b33a9511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15074" y="3643314"/>
            <a:ext cx="2250280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MOLDIV-001 (1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00760" y="857232"/>
            <a:ext cx="278608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IMG_388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1428736"/>
            <a:ext cx="5619789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14282" y="1000108"/>
            <a:ext cx="8715436" cy="564360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Центром коррекционного речевого развития является логопедический кабинет, развивающая предметно-пространственная среда полностью соответствует требованиям программы</a:t>
            </a:r>
          </a:p>
        </p:txBody>
      </p:sp>
      <p:pic>
        <p:nvPicPr>
          <p:cNvPr id="12" name="Рисунок 11" descr="IMG_029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166657" y="1476361"/>
            <a:ext cx="323852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_029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5869791" y="1559704"/>
            <a:ext cx="3333771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037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071803" y="1500173"/>
            <a:ext cx="285751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IMG_037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57488" y="4000504"/>
            <a:ext cx="3452837" cy="2589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642918"/>
            <a:ext cx="8715436" cy="6026442"/>
          </a:xfrm>
          <a:prstGeom prst="round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214290"/>
            <a:ext cx="87154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Пособия сделанные своими руками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042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398830" y="1244191"/>
            <a:ext cx="3095646" cy="2321734"/>
          </a:xfrm>
          <a:prstGeom prst="rect">
            <a:avLst/>
          </a:prstGeom>
        </p:spPr>
      </p:pic>
      <p:pic>
        <p:nvPicPr>
          <p:cNvPr id="10" name="Рисунок 9" descr="IMG_04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5700125" y="1300745"/>
            <a:ext cx="2976584" cy="2232438"/>
          </a:xfrm>
          <a:prstGeom prst="rect">
            <a:avLst/>
          </a:prstGeom>
        </p:spPr>
      </p:pic>
      <p:pic>
        <p:nvPicPr>
          <p:cNvPr id="11" name="Рисунок 10" descr="IMG_036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488" y="4071942"/>
            <a:ext cx="3429024" cy="2571769"/>
          </a:xfrm>
          <a:prstGeom prst="rect">
            <a:avLst/>
          </a:prstGeom>
        </p:spPr>
      </p:pic>
      <p:pic>
        <p:nvPicPr>
          <p:cNvPr id="13" name="Рисунок 12" descr="IMG_034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37195" y="1249029"/>
            <a:ext cx="3134372" cy="2350779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785794"/>
            <a:ext cx="8715436" cy="5883566"/>
          </a:xfrm>
          <a:prstGeom prst="round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0"/>
            <a:ext cx="8715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 целях повышения эффективности коррекционной помощи выбрала для себя тему по самообразованию 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1000108"/>
            <a:ext cx="78581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60000"/>
                </a:solidFill>
                <a:latin typeface="Times New Roman" pitchFamily="18" charset="0"/>
                <a:cs typeface="Times New Roman" pitchFamily="18" charset="0"/>
              </a:rPr>
              <a:t>«Фонетическая ритмика, как метод формирования и коррекции произносительной стороны речи в соответствии с требованиями ФГОС»</a:t>
            </a:r>
            <a:endParaRPr lang="ru-RU" sz="3200" dirty="0">
              <a:solidFill>
                <a:srgbClr val="F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pandia.ru/text/82/476/images/img8_5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941" y="3626132"/>
            <a:ext cx="2445361" cy="1731694"/>
          </a:xfrm>
          <a:prstGeom prst="rect">
            <a:avLst/>
          </a:prstGeom>
          <a:noFill/>
        </p:spPr>
      </p:pic>
      <p:pic>
        <p:nvPicPr>
          <p:cNvPr id="28676" name="Picture 4" descr="https://i0.wp.com/ds02.infourok.ru/uploads/ex/096d/0004010c-678294e7/hello_html_2b0939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14678" y="4259647"/>
            <a:ext cx="2643206" cy="1813861"/>
          </a:xfrm>
          <a:prstGeom prst="rect">
            <a:avLst/>
          </a:prstGeom>
          <a:noFill/>
        </p:spPr>
      </p:pic>
      <p:pic>
        <p:nvPicPr>
          <p:cNvPr id="28678" name="Picture 6" descr="https://i2.wp.com/ds02.infourok.ru/uploads/ex/096d/0004010c-678294e7/hello_html_77130b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74" y="3500438"/>
            <a:ext cx="2485119" cy="164307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14282" y="142852"/>
            <a:ext cx="4214842" cy="65722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6314" y="214290"/>
            <a:ext cx="4000528" cy="64294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14290"/>
            <a:ext cx="414340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45720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Развивать слуховую, зрительную память, внимание;</a:t>
            </a:r>
          </a:p>
          <a:p>
            <a:pPr indent="45720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развивать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оптико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пространственные представления;</a:t>
            </a:r>
          </a:p>
          <a:p>
            <a:pPr indent="45720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развивать статическую и динамическую координацию общих движений;</a:t>
            </a:r>
          </a:p>
          <a:p>
            <a:pPr indent="45720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развивать тонкую, произвольную моторику, мимику лица;</a:t>
            </a:r>
          </a:p>
          <a:p>
            <a:pPr indent="45720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воспитывать чувство ритма и темпа в движении, ритмическую выразительность;</a:t>
            </a:r>
          </a:p>
          <a:p>
            <a:pPr indent="457200">
              <a:buFontTx/>
              <a:buChar char="-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развивать фонетический           </a:t>
            </a:r>
          </a:p>
          <a:p>
            <a:pPr indent="45720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слух.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86314" y="214290"/>
            <a:ext cx="40719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indent="45720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Развитие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речедвигательного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анализатора с целью формирования правильного звукопроизношения;</a:t>
            </a:r>
          </a:p>
          <a:p>
            <a:pPr indent="45720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формирование навыков естественной речи с выраженной интонационной насыщенностью высказываний путем развития речевого дыхания, голосовой функции, темпа и ритма речи;</a:t>
            </a:r>
          </a:p>
          <a:p>
            <a:pPr indent="45720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развитие основных психических процессов (восприятия, внимания, памяти и др.)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071546"/>
            <a:ext cx="8784976" cy="5597814"/>
          </a:xfrm>
          <a:prstGeom prst="roundRect">
            <a:avLst/>
          </a:prstGeom>
          <a:gradFill>
            <a:gsLst>
              <a:gs pos="0">
                <a:schemeClr val="accent3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2143116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Фонетическая ритмика - это система двигательных упражнений, в которых различные движения (корпуса, головы, рук, ног) сочетаются с произнесением определённого речевого материала (фраз, слов, слогов, звуков)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035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00100" y="3857628"/>
            <a:ext cx="3571900" cy="2678925"/>
          </a:xfrm>
          <a:prstGeom prst="rect">
            <a:avLst/>
          </a:prstGeom>
        </p:spPr>
      </p:pic>
      <p:pic>
        <p:nvPicPr>
          <p:cNvPr id="7" name="Рисунок 6" descr="IMG_04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800000">
            <a:off x="1071538" y="1142984"/>
            <a:ext cx="3429024" cy="2571769"/>
          </a:xfrm>
          <a:prstGeom prst="rect">
            <a:avLst/>
          </a:prstGeom>
        </p:spPr>
      </p:pic>
      <p:pic>
        <p:nvPicPr>
          <p:cNvPr id="8" name="Рисунок 7" descr="IMG_038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0800000">
            <a:off x="4857752" y="1142983"/>
            <a:ext cx="3429024" cy="2571769"/>
          </a:xfrm>
          <a:prstGeom prst="rect">
            <a:avLst/>
          </a:prstGeom>
        </p:spPr>
      </p:pic>
      <p:pic>
        <p:nvPicPr>
          <p:cNvPr id="9" name="Рисунок 8" descr="IMG_039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0800000">
            <a:off x="4929190" y="3857628"/>
            <a:ext cx="3571899" cy="2678924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474368"/>
            <a:ext cx="8784976" cy="6169342"/>
          </a:xfrm>
          <a:prstGeom prst="roundRect">
            <a:avLst/>
          </a:prstGeom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00298" y="2143116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алалии</a:t>
            </a:r>
          </a:p>
        </p:txBody>
      </p:sp>
      <p:pic>
        <p:nvPicPr>
          <p:cNvPr id="6" name="Picture 3" descr="D:\РАБОЧИЙ стол -2013\КЛЁВЫЕ картинки\professor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857232"/>
            <a:ext cx="1698650" cy="2304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500042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 smtClean="0">
                <a:solidFill>
                  <a:srgbClr val="F60000"/>
                </a:solidFill>
                <a:latin typeface="Times New Roman" pitchFamily="18" charset="0"/>
                <a:cs typeface="Times New Roman" pitchFamily="18" charset="0"/>
              </a:rPr>
              <a:t>Фонетическая ритмика используется в коррекционной работе:</a:t>
            </a:r>
            <a:endParaRPr lang="ru-RU" sz="2700" dirty="0">
              <a:solidFill>
                <a:srgbClr val="F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1214422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неговорящими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детьми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0298" y="1714488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 слабослышащими детьми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2643182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дислалии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дизартрии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3286124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ринолалии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224" y="3857628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При заикании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86" y="435769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нарушении голоса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786" y="4857760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нарушении чтения и письма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786" y="5286388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детьми с нормальным речевым развитием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786" y="5786455"/>
            <a:ext cx="73581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Как с детьми с 3 лет, так и со взрослыми</a:t>
            </a:r>
            <a:endParaRPr lang="ru-RU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  <p:bldP spid="11" grpId="0"/>
      <p:bldP spid="13" grpId="0"/>
      <p:bldP spid="14" grpId="0"/>
      <p:bldP spid="16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714356"/>
            <a:ext cx="8712968" cy="59550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90011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Успех  работы заключается в интеграции коррекционной деятельности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учителя-логопеда , воспитателей и специалистов ДОУ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3428992" y="3000372"/>
            <a:ext cx="2357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совместной деятельности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00430" y="1071546"/>
            <a:ext cx="2357454" cy="10001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Досуги, развлечения, праздники</a:t>
            </a:r>
            <a:endParaRPr lang="ru-RU" sz="19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2928934"/>
            <a:ext cx="2571768" cy="11430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Взаимообмен данными диагностики</a:t>
            </a:r>
            <a:endParaRPr lang="ru-RU" sz="19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5074" y="2928934"/>
            <a:ext cx="2428892" cy="11430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Итоговая аналитическая отчетность</a:t>
            </a:r>
            <a:endParaRPr lang="ru-RU" sz="19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596" y="1357298"/>
            <a:ext cx="2571768" cy="12144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Координированное планирование совместной деятельности</a:t>
            </a:r>
            <a:endParaRPr lang="ru-RU" sz="19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43636" y="1214422"/>
            <a:ext cx="2500330" cy="150019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Взаимопосещение</a:t>
            </a:r>
            <a:r>
              <a:rPr lang="ru-RU" sz="1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традиционных логопедических и музыкальных занятий</a:t>
            </a:r>
            <a:endParaRPr lang="ru-RU" sz="19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4429132"/>
            <a:ext cx="2714644" cy="1428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проведение тематических, интегрированных занятий</a:t>
            </a:r>
            <a:endParaRPr lang="ru-RU" sz="19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00430" y="5500702"/>
            <a:ext cx="2500330" cy="10001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документации по взаимодействию</a:t>
            </a:r>
            <a:endParaRPr lang="ru-RU" sz="19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6512" y="4643446"/>
            <a:ext cx="2428892" cy="10001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педагогических педсоветах ДОУ</a:t>
            </a:r>
            <a:endParaRPr lang="ru-RU" sz="19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 flipH="1" flipV="1">
            <a:off x="4214810" y="2571744"/>
            <a:ext cx="714380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072066" y="2357430"/>
            <a:ext cx="857256" cy="64294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572132" y="3571876"/>
            <a:ext cx="428628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500694" y="4071942"/>
            <a:ext cx="642942" cy="50006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4179091" y="4679165"/>
            <a:ext cx="928694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3214678" y="4143380"/>
            <a:ext cx="571504" cy="42862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>
            <a:off x="3143240" y="3571876"/>
            <a:ext cx="500066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>
            <a:off x="3143240" y="2428868"/>
            <a:ext cx="642942" cy="50006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714356"/>
            <a:ext cx="8750206" cy="5955004"/>
          </a:xfrm>
          <a:prstGeom prst="round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9358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 детей, как участниками образовательного процесса, значительно повышает результативность коррекционно-развивающей работы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IMG_39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2910" y="857232"/>
            <a:ext cx="3974183" cy="2643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_390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57752" y="785794"/>
            <a:ext cx="370419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MOLDIV-00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86380" y="3429000"/>
            <a:ext cx="328614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20161130_10025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7158" y="3714752"/>
            <a:ext cx="482603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928670"/>
            <a:ext cx="8784976" cy="574069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3108" y="214290"/>
            <a:ext cx="5225662" cy="51077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себе:</a:t>
            </a:r>
            <a:endParaRPr lang="ru-RU" sz="2400" b="1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55976" y="1071546"/>
            <a:ext cx="4392488" cy="545379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 descr="i (15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2910" y="1178835"/>
            <a:ext cx="3543085" cy="530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00562" y="1142984"/>
            <a:ext cx="42862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высшее дефектологическое</a:t>
            </a: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2008 </a:t>
            </a:r>
            <a:r>
              <a:rPr lang="ru-RU" sz="2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Московский государственный гуманитарный университет им. М.А. Шолохова, специальность «Логопедия и олигофренопедагогика»</a:t>
            </a: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Присвоена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высшая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квалификационная категория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Общий педагогический стаж работы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лет, в должности логопеда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лет.</a:t>
            </a:r>
          </a:p>
          <a:p>
            <a:endParaRPr lang="ru-RU" sz="2000" u="sng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14282" y="1071546"/>
            <a:ext cx="8715436" cy="578645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Для определения уровня речевого развития использую диагностический материал Н.В.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Нищевой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Система оценки уровня речевого развития детей, позволяет определить и проследить положительную динамику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71472" y="1142984"/>
          <a:ext cx="5214974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000464" y="3286124"/>
          <a:ext cx="5143536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86380" y="1500174"/>
            <a:ext cx="2845932" cy="37457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начало года</a:t>
            </a:r>
            <a:endParaRPr lang="ru-RU" sz="1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4857760"/>
            <a:ext cx="2643206" cy="37457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конец года</a:t>
            </a:r>
            <a:endParaRPr lang="ru-RU" sz="16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14282" y="1071546"/>
            <a:ext cx="8715436" cy="550072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1571612"/>
            <a:ext cx="82868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Таким образом, оптимизм, терпение и целеустремлённость помогают мне в познании профессии «Учитель-логопед». Терпеливо, шаг за шагом, стремлюсь к достижению поставленной цели. Испытываю большую радость, когда слышу красивую и грамотную речь своих учеников, осознавая, что являюсь первой ступенькой в начале их жизненного пути. 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65174" y="-142900"/>
            <a:ext cx="2978826" cy="281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214282" y="1000108"/>
            <a:ext cx="8712968" cy="56886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1628800"/>
            <a:ext cx="6624736" cy="146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</a:rPr>
              <a:t>    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</a:rPr>
              <a:t>     </a:t>
            </a: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2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14547" y="4020225"/>
            <a:ext cx="5292780" cy="2281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/>
          <p:cNvSpPr txBox="1"/>
          <p:nvPr/>
        </p:nvSpPr>
        <p:spPr>
          <a:xfrm>
            <a:off x="714348" y="2214554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5400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endParaRPr lang="ru-RU" dirty="0"/>
          </a:p>
        </p:txBody>
      </p:sp>
      <p:pic>
        <p:nvPicPr>
          <p:cNvPr id="8" name="Неизвестен - для презентации (good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audio>
              <p:cMediaNode numSld="22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642918"/>
            <a:ext cx="8607330" cy="6026442"/>
          </a:xfrm>
          <a:prstGeom prst="roundRect">
            <a:avLst>
              <a:gd name="adj" fmla="val 17364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785794"/>
            <a:ext cx="35004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Каждый человек счастлив по–своему. Для меня счастье – иметь любимую работу и дружную, крепкую семью. И я счастлива, имея самые важные для меня жизненные богатства.</a:t>
            </a:r>
          </a:p>
          <a:p>
            <a:pPr indent="4572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Свой педагогический путь я начала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2004 году.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Вмоих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руках оказалось самое дорогое – дети, такие разные и непохожие друг на друга. </a:t>
            </a:r>
            <a:endParaRPr 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794" y="0"/>
            <a:ext cx="5225662" cy="51077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себе:</a:t>
            </a:r>
            <a:endParaRPr lang="ru-RU" sz="2400" b="1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286644" y="6000768"/>
            <a:ext cx="583408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О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12" name="Picture 8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0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IMG_559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7224" y="857232"/>
            <a:ext cx="4178620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928670"/>
            <a:ext cx="8784976" cy="574069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928670"/>
            <a:ext cx="50006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 каждому из них нужно было подобрать свой «ключик», суметь увлечь, заинтересовать, завоевать доверие и любовь. Каждый день, отдавая детям частичку своего сердца и души, свои знания, я стала замечать, что все больше детей имеют нарушения в речевом развитии.  </a:t>
            </a:r>
            <a:endParaRPr 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214290"/>
            <a:ext cx="5225662" cy="51077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себе:</a:t>
            </a:r>
            <a:endParaRPr lang="ru-RU" sz="2400" b="1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7686" y="4357694"/>
            <a:ext cx="442915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Я видела, как речевые дефекты отрицательно влияют на развитие ребенка, на его общение со сверстниками и взрослыми, на  дальнейшее обучение в  школе.</a:t>
            </a:r>
            <a:endParaRPr lang="ru-RU" sz="2200" dirty="0"/>
          </a:p>
        </p:txBody>
      </p:sp>
      <p:pic>
        <p:nvPicPr>
          <p:cNvPr id="15" name="Рисунок 14" descr="MOLDIV-0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3643314"/>
            <a:ext cx="3643338" cy="2942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https://i.mycdn.me/i?r=AyH4iRPQ2q0otWIFepML2LxRqOGGQf_7GtIYIpVYobZ2E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43569" y="1071546"/>
            <a:ext cx="2786081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214290"/>
            <a:ext cx="8784976" cy="645507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178280"/>
            <a:ext cx="85725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Осознание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того, что дети пришли ко мне с речевыми дефектами, а ушли с грамотной и красивой речью, приобрели новые знания, умения, коммуникативные навыки,  наполняет моё сердце радостью, гордостью за то, что я не зря выбрала свой профессиональный путь. Я ощущаю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себя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полезной. Приносить пользу– это огромное счастье! </a:t>
            </a:r>
            <a:endParaRPr 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xb8EgFYu0yM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6248" y="3571876"/>
            <a:ext cx="481650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385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3346" y="3571876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14290"/>
            <a:ext cx="8784976" cy="6455070"/>
          </a:xfrm>
          <a:prstGeom prst="roundRect">
            <a:avLst/>
          </a:prstGeom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блако 54"/>
          <p:cNvSpPr/>
          <p:nvPr/>
        </p:nvSpPr>
        <p:spPr>
          <a:xfrm>
            <a:off x="3143240" y="2214554"/>
            <a:ext cx="2643206" cy="1771656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3571868" y="2428868"/>
            <a:ext cx="1785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i="1" dirty="0" smtClean="0">
                <a:solidFill>
                  <a:srgbClr val="960000"/>
                </a:solidFill>
              </a:rPr>
              <a:t>Основные направления работы с детьми</a:t>
            </a:r>
            <a:endParaRPr lang="ru-RU" sz="2100" b="1" i="1" dirty="0">
              <a:solidFill>
                <a:srgbClr val="960000"/>
              </a:solidFill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 flipH="1" flipV="1">
            <a:off x="4035421" y="1821645"/>
            <a:ext cx="64373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10800000">
            <a:off x="2786050" y="1928802"/>
            <a:ext cx="571504" cy="500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714744" y="357166"/>
            <a:ext cx="2500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Совершенствование артикуляционной моторики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42910" y="714356"/>
            <a:ext cx="2500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Совершенствование общей и мелкой моторики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85720" y="2357430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Совершенствование психических функций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0" y="3929066"/>
            <a:ext cx="278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Профилактика </a:t>
            </a:r>
            <a:r>
              <a:rPr lang="ru-RU" sz="2000" b="1" dirty="0" err="1" smtClean="0">
                <a:solidFill>
                  <a:schemeClr val="accent2"/>
                </a:solidFill>
              </a:rPr>
              <a:t>дисграфии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1472" y="5429264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Развитие связной речи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143240" y="5429264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/>
                </a:solidFill>
              </a:rPr>
              <a:t>Развитие грамматического строя речи</a:t>
            </a:r>
            <a:endParaRPr lang="ru-RU" sz="2000" b="1" dirty="0">
              <a:solidFill>
                <a:schemeClr val="accent3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72132" y="5214950"/>
            <a:ext cx="178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Обогащение словарного запаса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715140" y="3786190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Формирование фонематических функций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000892" y="2071678"/>
            <a:ext cx="1928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Формирование слоговой структуры слова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643702" y="642918"/>
            <a:ext cx="2214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Развитие речевого дыхания и силы голоса</a:t>
            </a:r>
            <a:endParaRPr lang="ru-RU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77" name="Прямая со стрелкой 76"/>
          <p:cNvCxnSpPr/>
          <p:nvPr/>
        </p:nvCxnSpPr>
        <p:spPr>
          <a:xfrm flipV="1">
            <a:off x="5429256" y="1285860"/>
            <a:ext cx="135732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rot="10800000">
            <a:off x="2285984" y="292893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rot="10800000" flipV="1">
            <a:off x="2214546" y="3643314"/>
            <a:ext cx="92869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rot="5400000">
            <a:off x="2250265" y="4107661"/>
            <a:ext cx="1571636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16200000" flipH="1">
            <a:off x="4893471" y="4107661"/>
            <a:ext cx="121444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rot="5400000">
            <a:off x="3821107" y="4750603"/>
            <a:ext cx="121524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endCxn id="74" idx="1"/>
          </p:cNvCxnSpPr>
          <p:nvPr/>
        </p:nvCxnSpPr>
        <p:spPr>
          <a:xfrm>
            <a:off x="5572132" y="3643314"/>
            <a:ext cx="1143008" cy="6507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V="1">
            <a:off x="5857884" y="3000372"/>
            <a:ext cx="121444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214290"/>
            <a:ext cx="8784976" cy="645507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428605"/>
            <a:ext cx="850112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Работаю по программе Н.В.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Нищевой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« Комплексная образовательная программа дошкольного образования для детей  с тяжелыми нарушениями речи (общим недоразвитием речи) с 3 до 7 лет» </a:t>
            </a:r>
          </a:p>
          <a:p>
            <a:endParaRPr lang="ru-RU" dirty="0"/>
          </a:p>
        </p:txBody>
      </p:sp>
      <p:pic>
        <p:nvPicPr>
          <p:cNvPr id="6" name="Picture 3" descr="D:\РАБОЧИЙ стол -2013\КЛЁВЫЕ картинки\professor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7215206" y="2857496"/>
            <a:ext cx="1626494" cy="2376264"/>
          </a:xfrm>
          <a:prstGeom prst="rect">
            <a:avLst/>
          </a:prstGeom>
          <a:noFill/>
        </p:spPr>
      </p:pic>
      <p:pic>
        <p:nvPicPr>
          <p:cNvPr id="25602" name="Picture 2" descr="https://xn--61-kmc.xn--80aafey1amqq.xn--d1acj3b/images/events/cover/f29c310537cb26ac9926a36d91bc7b6a_bi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2000240"/>
            <a:ext cx="6751347" cy="447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214422"/>
            <a:ext cx="8607330" cy="5454938"/>
          </a:xfrm>
          <a:prstGeom prst="round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/>
            <a:endParaRPr lang="ru-RU" dirty="0" smtClean="0"/>
          </a:p>
          <a:p>
            <a:pPr indent="457200"/>
            <a:endParaRPr lang="ru-RU" dirty="0" smtClean="0"/>
          </a:p>
          <a:p>
            <a:pPr indent="457200"/>
            <a:endParaRPr lang="ru-RU" dirty="0" smtClean="0"/>
          </a:p>
          <a:p>
            <a:pPr indent="457200"/>
            <a:endParaRPr lang="ru-RU" dirty="0" smtClean="0"/>
          </a:p>
          <a:p>
            <a:pPr indent="457200"/>
            <a:r>
              <a:rPr lang="ru-RU" dirty="0" smtClean="0"/>
              <a:t>                                                         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Использую традиционные технологии: логопедическое обследование, коррекция звукопроизношения, формирование речевого дыхания, интонационной стороны речи, коррекция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темпо-ритмической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стороны речи, развитие лексико-грамматических категорий</a:t>
            </a:r>
          </a:p>
          <a:p>
            <a:pPr indent="457200"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1" descr="IMG_035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107125" y="1535892"/>
            <a:ext cx="2571767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 descr="IMG_033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321702" y="1535894"/>
            <a:ext cx="257176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 descr="IMG_031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4384476" y="1473384"/>
            <a:ext cx="2643203" cy="1982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 descr="IMG_030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86314" y="3786190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 descr="IMG_033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14348" y="3857628"/>
            <a:ext cx="3667150" cy="2750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 descr="https://i.mycdn.me/i?r=AyH4iRPQ2q0otWIFepML2LxR2sowG-KJk5445b6myLApjw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715140" y="1303258"/>
            <a:ext cx="1857388" cy="2476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857232"/>
            <a:ext cx="2736304" cy="581212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00364" y="928670"/>
            <a:ext cx="3024336" cy="574069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27" name="Скругленный прямоугольник 26"/>
          <p:cNvSpPr/>
          <p:nvPr/>
        </p:nvSpPr>
        <p:spPr>
          <a:xfrm>
            <a:off x="6215074" y="1000108"/>
            <a:ext cx="2736304" cy="566925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 extrusionH="76200"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 descr="IMG_016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00826" y="1000108"/>
            <a:ext cx="2071702" cy="2763344"/>
          </a:xfrm>
          <a:prstGeom prst="rect">
            <a:avLst/>
          </a:prstGeom>
        </p:spPr>
      </p:pic>
      <p:pic>
        <p:nvPicPr>
          <p:cNvPr id="7" name="Рисунок 6" descr="IMG_018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3143240" y="4071942"/>
            <a:ext cx="2857520" cy="2143140"/>
          </a:xfrm>
          <a:prstGeom prst="rect">
            <a:avLst/>
          </a:prstGeom>
        </p:spPr>
      </p:pic>
      <p:pic>
        <p:nvPicPr>
          <p:cNvPr id="10" name="Рисунок 9" descr="IMG_015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426717" y="1430615"/>
            <a:ext cx="2504088" cy="1928826"/>
          </a:xfrm>
          <a:prstGeom prst="rect">
            <a:avLst/>
          </a:prstGeom>
        </p:spPr>
      </p:pic>
      <p:pic>
        <p:nvPicPr>
          <p:cNvPr id="12" name="Рисунок 11" descr="IMG_022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6238886" y="4191007"/>
            <a:ext cx="2667020" cy="20002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0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традиционные технологии: упражнения с бусиной или шариком, с ложками, тарелкой, с соломинкой, пипеткой,  упражнения для губ, языка и челюстей с бинтом</a:t>
            </a:r>
          </a:p>
          <a:p>
            <a:endParaRPr lang="ru-RU" dirty="0"/>
          </a:p>
        </p:txBody>
      </p:sp>
      <p:pic>
        <p:nvPicPr>
          <p:cNvPr id="14" name="Рисунок 13" descr="IMG_019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42911" y="3781304"/>
            <a:ext cx="2000264" cy="2600251"/>
          </a:xfrm>
          <a:prstGeom prst="rect">
            <a:avLst/>
          </a:prstGeom>
        </p:spPr>
      </p:pic>
      <p:pic>
        <p:nvPicPr>
          <p:cNvPr id="16" name="Содержимое 3" descr="IMG_023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5400000">
            <a:off x="3142044" y="1144180"/>
            <a:ext cx="2645597" cy="2357454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16338</TotalTime>
  <Words>705</Words>
  <Application>Microsoft Office PowerPoint</Application>
  <PresentationFormat>Экран (4:3)</PresentationFormat>
  <Paragraphs>92</Paragraphs>
  <Slides>22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132</dc:creator>
  <cp:lastModifiedBy>света</cp:lastModifiedBy>
  <cp:revision>542</cp:revision>
  <dcterms:created xsi:type="dcterms:W3CDTF">2017-04-21T22:11:46Z</dcterms:created>
  <dcterms:modified xsi:type="dcterms:W3CDTF">2023-01-19T08:04:39Z</dcterms:modified>
</cp:coreProperties>
</file>