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5" r:id="rId8"/>
    <p:sldId id="262" r:id="rId9"/>
    <p:sldId id="266" r:id="rId10"/>
    <p:sldId id="263"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Lst>
  <p:sldSz cx="9144000" cy="6858000" type="screen4x3"/>
  <p:notesSz cx="6858000" cy="9144000"/>
  <p:custDataLst>
    <p:tags r:id="rId3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BF843-762A-4340-9C60-3A5880D1901F}" type="datetimeFigureOut">
              <a:rPr lang="ru-RU" smtClean="0"/>
              <a:pPr/>
              <a:t>02.02.19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8BB0B-B758-4712-A5A9-5F7A10755725}" type="slidenum">
              <a:rPr lang="ru-RU" smtClean="0"/>
              <a:pPr/>
              <a:t>‹#›</a:t>
            </a:fld>
            <a:endParaRPr lang="ru-RU"/>
          </a:p>
        </p:txBody>
      </p:sp>
    </p:spTree>
    <p:extLst>
      <p:ext uri="{BB962C8B-B14F-4D97-AF65-F5344CB8AC3E}">
        <p14:creationId xmlns:p14="http://schemas.microsoft.com/office/powerpoint/2010/main" val="65931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38BB0B-B758-4712-A5A9-5F7A10755725}" type="slidenum">
              <a:rPr lang="ru-RU" smtClean="0"/>
              <a:pPr/>
              <a:t>2</a:t>
            </a:fld>
            <a:endParaRPr lang="ru-RU"/>
          </a:p>
        </p:txBody>
      </p:sp>
    </p:spTree>
    <p:extLst>
      <p:ext uri="{BB962C8B-B14F-4D97-AF65-F5344CB8AC3E}">
        <p14:creationId xmlns:p14="http://schemas.microsoft.com/office/powerpoint/2010/main" val="157090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38BB0B-B758-4712-A5A9-5F7A10755725}"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38BB0B-B758-4712-A5A9-5F7A10755725}" type="slidenum">
              <a:rPr lang="ru-RU" smtClean="0"/>
              <a:pPr/>
              <a:t>7</a:t>
            </a:fld>
            <a:endParaRPr lang="ru-RU"/>
          </a:p>
        </p:txBody>
      </p:sp>
    </p:spTree>
    <p:extLst>
      <p:ext uri="{BB962C8B-B14F-4D97-AF65-F5344CB8AC3E}">
        <p14:creationId xmlns:p14="http://schemas.microsoft.com/office/powerpoint/2010/main" val="157090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CCDC791-5DC1-4A35-BA86-0C6763068D24}" type="datetimeFigureOut">
              <a:rPr lang="ru-RU" smtClean="0"/>
              <a:pPr/>
              <a:t>02.02.19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178340428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CDC791-5DC1-4A35-BA86-0C6763068D24}" type="datetimeFigureOut">
              <a:rPr lang="ru-RU" smtClean="0"/>
              <a:pPr/>
              <a:t>02.02.19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27007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CDC791-5DC1-4A35-BA86-0C6763068D24}" type="datetimeFigureOut">
              <a:rPr lang="ru-RU" smtClean="0"/>
              <a:pPr/>
              <a:t>02.02.19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176945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CDC791-5DC1-4A35-BA86-0C6763068D24}" type="datetimeFigureOut">
              <a:rPr lang="ru-RU" smtClean="0"/>
              <a:pPr/>
              <a:t>02.02.19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400319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CDC791-5DC1-4A35-BA86-0C6763068D24}" type="datetimeFigureOut">
              <a:rPr lang="ru-RU" smtClean="0"/>
              <a:pPr/>
              <a:t>02.02.19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261582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CCDC791-5DC1-4A35-BA86-0C6763068D24}" type="datetimeFigureOut">
              <a:rPr lang="ru-RU" smtClean="0"/>
              <a:pPr/>
              <a:t>02.02.19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365546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CDC791-5DC1-4A35-BA86-0C6763068D24}" type="datetimeFigureOut">
              <a:rPr lang="ru-RU" smtClean="0"/>
              <a:pPr/>
              <a:t>02.02.19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153384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CCDC791-5DC1-4A35-BA86-0C6763068D24}" type="datetimeFigureOut">
              <a:rPr lang="ru-RU" smtClean="0"/>
              <a:pPr/>
              <a:t>02.02.19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253309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C791-5DC1-4A35-BA86-0C6763068D24}" type="datetimeFigureOut">
              <a:rPr lang="ru-RU" smtClean="0"/>
              <a:pPr/>
              <a:t>02.02.19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78039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CDC791-5DC1-4A35-BA86-0C6763068D24}" type="datetimeFigureOut">
              <a:rPr lang="ru-RU" smtClean="0"/>
              <a:pPr/>
              <a:t>02.02.19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179174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CCDC791-5DC1-4A35-BA86-0C6763068D24}" type="datetimeFigureOut">
              <a:rPr lang="ru-RU" smtClean="0"/>
              <a:pPr/>
              <a:t>02.02.19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8661BC-EEA1-47FB-B8ED-5CC55A99702A}" type="slidenum">
              <a:rPr lang="ru-RU" smtClean="0"/>
              <a:pPr/>
              <a:t>‹#›</a:t>
            </a:fld>
            <a:endParaRPr lang="ru-RU"/>
          </a:p>
        </p:txBody>
      </p:sp>
    </p:spTree>
    <p:extLst>
      <p:ext uri="{BB962C8B-B14F-4D97-AF65-F5344CB8AC3E}">
        <p14:creationId xmlns:p14="http://schemas.microsoft.com/office/powerpoint/2010/main" val="2567206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C791-5DC1-4A35-BA86-0C6763068D24}" type="datetimeFigureOut">
              <a:rPr lang="ru-RU" smtClean="0"/>
              <a:pPr/>
              <a:t>02.02.19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661BC-EEA1-47FB-B8ED-5CC55A99702A}" type="slidenum">
              <a:rPr lang="ru-RU" smtClean="0"/>
              <a:pPr/>
              <a:t>‹#›</a:t>
            </a:fld>
            <a:endParaRPr lang="ru-RU"/>
          </a:p>
        </p:txBody>
      </p:sp>
    </p:spTree>
    <p:extLst>
      <p:ext uri="{BB962C8B-B14F-4D97-AF65-F5344CB8AC3E}">
        <p14:creationId xmlns:p14="http://schemas.microsoft.com/office/powerpoint/2010/main" val="3415916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9586" y="5262529"/>
            <a:ext cx="1793786" cy="1739973"/>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63" y="5115880"/>
            <a:ext cx="2141764" cy="1227396"/>
          </a:xfrm>
          <a:prstGeom prst="rect">
            <a:avLst/>
          </a:prstGeom>
        </p:spPr>
      </p:pic>
      <p:sp>
        <p:nvSpPr>
          <p:cNvPr id="11" name="TextBox 10"/>
          <p:cNvSpPr txBox="1"/>
          <p:nvPr/>
        </p:nvSpPr>
        <p:spPr>
          <a:xfrm>
            <a:off x="946265" y="243646"/>
            <a:ext cx="7030995" cy="3416320"/>
          </a:xfrm>
          <a:prstGeom prst="rect">
            <a:avLst/>
          </a:prstGeom>
          <a:noFill/>
          <a:ln>
            <a:solidFill>
              <a:srgbClr val="FFFF66"/>
            </a:solidFill>
          </a:ln>
          <a:effectLst>
            <a:glow rad="101600">
              <a:schemeClr val="accent3">
                <a:satMod val="175000"/>
                <a:alpha val="40000"/>
              </a:schemeClr>
            </a:glow>
          </a:effectLst>
        </p:spPr>
        <p:txBody>
          <a:bodyPr wrap="square" rtlCol="0">
            <a:spAutoFit/>
          </a:bodyPr>
          <a:lstStyle/>
          <a:p>
            <a:pPr algn="ctr"/>
            <a:r>
              <a:rPr lang="ru-RU" sz="3600" b="1" i="1" dirty="0" smtClean="0">
                <a:solidFill>
                  <a:srgbClr val="F8F086"/>
                </a:solidFill>
                <a:ea typeface="DFKai-SB" pitchFamily="65" charset="-120"/>
              </a:rPr>
              <a:t>Развитие</a:t>
            </a:r>
            <a:br>
              <a:rPr lang="ru-RU" sz="3600" b="1" i="1" dirty="0" smtClean="0">
                <a:solidFill>
                  <a:srgbClr val="F8F086"/>
                </a:solidFill>
                <a:ea typeface="DFKai-SB" pitchFamily="65" charset="-120"/>
              </a:rPr>
            </a:br>
            <a:r>
              <a:rPr lang="ru-RU" sz="3600" b="1" i="1" dirty="0" smtClean="0">
                <a:solidFill>
                  <a:srgbClr val="F8F086"/>
                </a:solidFill>
                <a:ea typeface="DFKai-SB" pitchFamily="65" charset="-120"/>
              </a:rPr>
              <a:t>оптико-пространственного гнозиса у детей младшего школьного возраста с ограниченными возможностями здоровья.</a:t>
            </a:r>
            <a:endParaRPr lang="ru-RU" sz="3600" i="1" dirty="0">
              <a:solidFill>
                <a:schemeClr val="bg1"/>
              </a:solidFill>
            </a:endParaRPr>
          </a:p>
        </p:txBody>
      </p:sp>
      <p:pic>
        <p:nvPicPr>
          <p:cNvPr id="13" name="Рисунок 12"/>
          <p:cNvPicPr>
            <a:picLocks noChangeAspect="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333839" y="4085529"/>
            <a:ext cx="2031979" cy="2540483"/>
          </a:xfrm>
          <a:prstGeom prst="rect">
            <a:avLst/>
          </a:prstGeom>
        </p:spPr>
      </p:pic>
      <p:sp>
        <p:nvSpPr>
          <p:cNvPr id="14" name="TextBox 13"/>
          <p:cNvSpPr txBox="1"/>
          <p:nvPr/>
        </p:nvSpPr>
        <p:spPr>
          <a:xfrm>
            <a:off x="3986028" y="4214912"/>
            <a:ext cx="4003588" cy="76636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80000"/>
              </a:lnSpc>
            </a:pPr>
            <a:r>
              <a:rPr lang="ru-RU" altLang="ru-RU" b="1" dirty="0" smtClean="0">
                <a:solidFill>
                  <a:schemeClr val="bg1"/>
                </a:solidFill>
                <a:effectLst>
                  <a:outerShdw blurRad="38100" dist="38100" dir="2700000" algn="tl">
                    <a:srgbClr val="000000">
                      <a:alpha val="43137"/>
                    </a:srgbClr>
                  </a:outerShdw>
                </a:effectLst>
                <a:latin typeface="Calibri" pitchFamily="34" charset="0"/>
                <a:cs typeface="Times New Roman" panose="02020603050405020304" pitchFamily="18" charset="0"/>
              </a:rPr>
              <a:t>Учитель-дефектолог</a:t>
            </a:r>
          </a:p>
          <a:p>
            <a:pPr algn="ctr">
              <a:lnSpc>
                <a:spcPct val="80000"/>
              </a:lnSpc>
            </a:pPr>
            <a:r>
              <a:rPr lang="ru-RU" altLang="ru-RU" b="1" u="sng" dirty="0" smtClean="0">
                <a:solidFill>
                  <a:schemeClr val="bg1"/>
                </a:solidFill>
                <a:effectLst>
                  <a:outerShdw blurRad="38100" dist="38100" dir="2700000" algn="tl">
                    <a:srgbClr val="000000">
                      <a:alpha val="43137"/>
                    </a:srgbClr>
                  </a:outerShdw>
                </a:effectLst>
                <a:latin typeface="Calibri" pitchFamily="34" charset="0"/>
                <a:cs typeface="Times New Roman" panose="02020603050405020304" pitchFamily="18" charset="0"/>
              </a:rPr>
              <a:t>ГКОУ СКОШИ №73</a:t>
            </a:r>
          </a:p>
          <a:p>
            <a:pPr algn="ctr">
              <a:lnSpc>
                <a:spcPct val="80000"/>
              </a:lnSpc>
            </a:pPr>
            <a:r>
              <a:rPr lang="ru-RU" altLang="ru-RU" b="1" u="sng" dirty="0" err="1" smtClean="0">
                <a:solidFill>
                  <a:schemeClr val="bg1"/>
                </a:solidFill>
                <a:effectLst>
                  <a:outerShdw blurRad="38100" dist="38100" dir="2700000" algn="tl">
                    <a:srgbClr val="000000">
                      <a:alpha val="43137"/>
                    </a:srgbClr>
                  </a:outerShdw>
                </a:effectLst>
                <a:latin typeface="Calibri" pitchFamily="34" charset="0"/>
                <a:cs typeface="Times New Roman" panose="02020603050405020304" pitchFamily="18" charset="0"/>
              </a:rPr>
              <a:t>Шамаева</a:t>
            </a:r>
            <a:r>
              <a:rPr lang="ru-RU" altLang="ru-RU" b="1" u="sng" dirty="0" smtClean="0">
                <a:solidFill>
                  <a:schemeClr val="bg1"/>
                </a:solidFill>
                <a:effectLst>
                  <a:outerShdw blurRad="38100" dist="38100" dir="2700000" algn="tl">
                    <a:srgbClr val="000000">
                      <a:alpha val="43137"/>
                    </a:srgbClr>
                  </a:outerShdw>
                </a:effectLst>
                <a:latin typeface="Calibri" pitchFamily="34" charset="0"/>
                <a:cs typeface="Times New Roman" panose="02020603050405020304" pitchFamily="18" charset="0"/>
              </a:rPr>
              <a:t> Юлия Валерьяновн</a:t>
            </a:r>
            <a:r>
              <a:rPr lang="ru-RU" altLang="ru-RU" u="sng" dirty="0" smtClean="0">
                <a:solidFill>
                  <a:schemeClr val="bg1"/>
                </a:solidFill>
                <a:effectLst>
                  <a:outerShdw blurRad="38100" dist="38100" dir="2700000" algn="tl">
                    <a:srgbClr val="000000">
                      <a:alpha val="43137"/>
                    </a:srgbClr>
                  </a:outerShdw>
                </a:effectLst>
                <a:latin typeface="Calibri" pitchFamily="34" charset="0"/>
                <a:cs typeface="Times New Roman" panose="02020603050405020304" pitchFamily="18" charset="0"/>
              </a:rPr>
              <a:t>а</a:t>
            </a:r>
            <a:endParaRPr lang="ru-RU" dirty="0">
              <a:solidFill>
                <a:schemeClr val="bg1"/>
              </a:solidFill>
            </a:endParaRPr>
          </a:p>
        </p:txBody>
      </p:sp>
    </p:spTree>
    <p:extLst>
      <p:ext uri="{BB962C8B-B14F-4D97-AF65-F5344CB8AC3E}">
        <p14:creationId xmlns:p14="http://schemas.microsoft.com/office/powerpoint/2010/main" val="40170409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66119"/>
            <a:ext cx="7886700" cy="5410844"/>
          </a:xfrm>
        </p:spPr>
        <p:txBody>
          <a:bodyPr>
            <a:normAutofit lnSpcReduction="10000"/>
          </a:bodyPr>
          <a:lstStyle/>
          <a:p>
            <a:pPr algn="just">
              <a:buNone/>
            </a:pPr>
            <a:endParaRPr lang="ru-RU" sz="3200" u="sng" dirty="0" smtClean="0">
              <a:solidFill>
                <a:srgbClr val="FFFF99"/>
              </a:solidFill>
            </a:endParaRPr>
          </a:p>
          <a:p>
            <a:pPr algn="just">
              <a:buNone/>
            </a:pPr>
            <a:r>
              <a:rPr lang="ru-RU" sz="3200" u="sng" dirty="0" smtClean="0">
                <a:solidFill>
                  <a:srgbClr val="FFFF99"/>
                </a:solidFill>
              </a:rPr>
              <a:t>Шаг 3:</a:t>
            </a:r>
            <a:r>
              <a:rPr lang="ru-RU" sz="3200" dirty="0" smtClean="0">
                <a:solidFill>
                  <a:srgbClr val="FFFF99"/>
                </a:solidFill>
              </a:rPr>
              <a:t> </a:t>
            </a:r>
            <a:r>
              <a:rPr lang="ru-RU" sz="3200" dirty="0" smtClean="0">
                <a:solidFill>
                  <a:schemeClr val="bg1"/>
                </a:solidFill>
              </a:rPr>
              <a:t>Попросите ребенка показать  его левую руку. Если ребенок затрудняется ответить, помогите ему.</a:t>
            </a:r>
          </a:p>
          <a:p>
            <a:pPr algn="just">
              <a:buNone/>
            </a:pPr>
            <a:endParaRPr lang="ru-RU" sz="3200" dirty="0" smtClean="0">
              <a:solidFill>
                <a:schemeClr val="bg1"/>
              </a:solidFill>
            </a:endParaRPr>
          </a:p>
          <a:p>
            <a:pPr algn="just">
              <a:buNone/>
            </a:pPr>
            <a:endParaRPr lang="ru-RU" sz="3200" dirty="0" smtClean="0">
              <a:solidFill>
                <a:schemeClr val="bg1"/>
              </a:solidFill>
            </a:endParaRPr>
          </a:p>
          <a:p>
            <a:pPr algn="just">
              <a:buNone/>
            </a:pPr>
            <a:r>
              <a:rPr lang="ru-RU" sz="3200" u="sng" dirty="0" smtClean="0">
                <a:solidFill>
                  <a:srgbClr val="FFFF99"/>
                </a:solidFill>
              </a:rPr>
              <a:t>Шаг 4:</a:t>
            </a:r>
            <a:r>
              <a:rPr lang="ru-RU" sz="3200" dirty="0" smtClean="0">
                <a:solidFill>
                  <a:srgbClr val="FFFF99"/>
                </a:solidFill>
              </a:rPr>
              <a:t> </a:t>
            </a:r>
            <a:r>
              <a:rPr lang="ru-RU" sz="3200" dirty="0" smtClean="0">
                <a:solidFill>
                  <a:schemeClr val="bg1"/>
                </a:solidFill>
              </a:rPr>
              <a:t>Положите перед ребенком картинку  с изображением рыбок. Попросите показать всех рыбок, плывущих направо. Попросите взять синий карандаш и раскрасить их. Похвалите ребенка.</a:t>
            </a:r>
          </a:p>
          <a:p>
            <a:pPr algn="just"/>
            <a:endParaRPr lang="ru-RU" sz="3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2050" name="Picture 2" descr="image34"/>
          <p:cNvPicPr>
            <a:picLocks noChangeAspect="1" noChangeArrowheads="1"/>
          </p:cNvPicPr>
          <p:nvPr/>
        </p:nvPicPr>
        <p:blipFill>
          <a:blip r:embed="rId2" cstate="print"/>
          <a:srcRect/>
          <a:stretch>
            <a:fillRect/>
          </a:stretch>
        </p:blipFill>
        <p:spPr bwMode="auto">
          <a:xfrm>
            <a:off x="2195736" y="332656"/>
            <a:ext cx="4568871" cy="5218636"/>
          </a:xfrm>
          <a:prstGeom prst="rect">
            <a:avLst/>
          </a:prstGeom>
          <a:ln>
            <a:solidFill>
              <a:srgbClr val="FFFF66"/>
            </a:solidFill>
            <a:headEnd/>
            <a:tailEnd/>
          </a:ln>
          <a:effectLst>
            <a:glow rad="63500">
              <a:schemeClr val="accent3">
                <a:satMod val="175000"/>
                <a:alpha val="40000"/>
              </a:schemeClr>
            </a:glow>
          </a:effectLst>
        </p:spPr>
        <p:style>
          <a:lnRef idx="2">
            <a:schemeClr val="dk1"/>
          </a:lnRef>
          <a:fillRef idx="1003">
            <a:schemeClr val="dk1"/>
          </a:fillRef>
          <a:effectRef idx="0">
            <a:schemeClr val="dk1"/>
          </a:effectRef>
          <a:fontRef idx="minor">
            <a:schemeClr val="dk1"/>
          </a:fontRef>
        </p:style>
      </p:pic>
      <p:sp>
        <p:nvSpPr>
          <p:cNvPr id="5" name="Прямоугольник 4"/>
          <p:cNvSpPr/>
          <p:nvPr/>
        </p:nvSpPr>
        <p:spPr>
          <a:xfrm>
            <a:off x="899591" y="5634681"/>
            <a:ext cx="7972559" cy="923330"/>
          </a:xfrm>
          <a:prstGeom prst="rect">
            <a:avLst/>
          </a:prstGeom>
        </p:spPr>
        <p:txBody>
          <a:bodyPr wrap="square">
            <a:spAutoFit/>
          </a:bodyPr>
          <a:lstStyle/>
          <a:p>
            <a:pPr>
              <a:buNone/>
            </a:pPr>
            <a:r>
              <a:rPr lang="ru-RU" b="1" u="sng" dirty="0" smtClean="0">
                <a:solidFill>
                  <a:srgbClr val="FFFF99"/>
                </a:solidFill>
                <a:effectLst>
                  <a:outerShdw blurRad="38100" dist="38100" dir="2700000" algn="tl">
                    <a:srgbClr val="000000">
                      <a:alpha val="43137"/>
                    </a:srgbClr>
                  </a:outerShdw>
                </a:effectLst>
              </a:rPr>
              <a:t>Рис. 1</a:t>
            </a:r>
          </a:p>
          <a:p>
            <a:pPr>
              <a:buNone/>
            </a:pPr>
            <a:r>
              <a:rPr lang="ru-RU" b="1" dirty="0" smtClean="0">
                <a:solidFill>
                  <a:schemeClr val="bg1"/>
                </a:solidFill>
                <a:effectLst>
                  <a:outerShdw blurRad="38100" dist="38100" dir="2700000" algn="tl">
                    <a:srgbClr val="000000">
                      <a:alpha val="43137"/>
                    </a:srgbClr>
                  </a:outerShdw>
                </a:effectLst>
              </a:rPr>
              <a:t>Инструкция: раскрась рыбок, плывущих направо зеленым карандашом, а рыбок, плывущим налево – синим.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055901"/>
          </a:xfrm>
        </p:spPr>
        <p:txBody>
          <a:bodyPr>
            <a:normAutofit fontScale="90000"/>
          </a:bodyPr>
          <a:lstStyle/>
          <a:p>
            <a:pPr lvl="0"/>
            <a:r>
              <a:rPr lang="ru-RU" b="1" u="sng" dirty="0" smtClean="0">
                <a:solidFill>
                  <a:srgbClr val="FFFF99"/>
                </a:solidFill>
                <a:latin typeface="+mn-lt"/>
              </a:rPr>
              <a:t>Задание 2. «Раскрась у собачки» </a:t>
            </a:r>
            <a:br>
              <a:rPr lang="ru-RU" b="1" u="sng" dirty="0" smtClean="0">
                <a:solidFill>
                  <a:srgbClr val="FFFF99"/>
                </a:solidFill>
                <a:latin typeface="+mn-lt"/>
              </a:rPr>
            </a:br>
            <a:endParaRPr lang="ru-RU" b="1" u="sng" dirty="0">
              <a:solidFill>
                <a:srgbClr val="FFFF99"/>
              </a:solidFill>
              <a:latin typeface="+mn-lt"/>
            </a:endParaRPr>
          </a:p>
        </p:txBody>
      </p:sp>
      <p:sp>
        <p:nvSpPr>
          <p:cNvPr id="3" name="Содержимое 2"/>
          <p:cNvSpPr>
            <a:spLocks noGrp="1"/>
          </p:cNvSpPr>
          <p:nvPr>
            <p:ph idx="1"/>
          </p:nvPr>
        </p:nvSpPr>
        <p:spPr>
          <a:xfrm>
            <a:off x="827902" y="1412776"/>
            <a:ext cx="7858897" cy="4963310"/>
          </a:xfrm>
        </p:spPr>
        <p:txBody>
          <a:bodyPr>
            <a:normAutofit fontScale="92500" lnSpcReduction="20000"/>
          </a:bodyPr>
          <a:lstStyle/>
          <a:p>
            <a:r>
              <a:rPr lang="ru-RU" u="sng" dirty="0" smtClean="0">
                <a:solidFill>
                  <a:srgbClr val="FFFF99"/>
                </a:solidFill>
              </a:rPr>
              <a:t>Материал: </a:t>
            </a:r>
          </a:p>
          <a:p>
            <a:pPr>
              <a:buNone/>
            </a:pPr>
            <a:r>
              <a:rPr lang="ru-RU" dirty="0" smtClean="0">
                <a:solidFill>
                  <a:schemeClr val="bg1"/>
                </a:solidFill>
              </a:rPr>
              <a:t>картинка с изображением собаки (рис. 2), игрушечная собака</a:t>
            </a:r>
          </a:p>
          <a:p>
            <a:pPr algn="ctr"/>
            <a:r>
              <a:rPr lang="ru-RU" dirty="0" smtClean="0">
                <a:solidFill>
                  <a:srgbClr val="FFFF99"/>
                </a:solidFill>
              </a:rPr>
              <a:t>Ход выполнения задания:</a:t>
            </a:r>
          </a:p>
          <a:p>
            <a:pPr>
              <a:buNone/>
            </a:pPr>
            <a:r>
              <a:rPr lang="ru-RU" u="sng" dirty="0" smtClean="0">
                <a:solidFill>
                  <a:srgbClr val="FFFF99"/>
                </a:solidFill>
              </a:rPr>
              <a:t>Шаг 1:</a:t>
            </a:r>
            <a:r>
              <a:rPr lang="ru-RU" dirty="0" smtClean="0">
                <a:solidFill>
                  <a:srgbClr val="FFFF99"/>
                </a:solidFill>
              </a:rPr>
              <a:t>  </a:t>
            </a:r>
            <a:r>
              <a:rPr lang="ru-RU" dirty="0" smtClean="0">
                <a:solidFill>
                  <a:schemeClr val="bg1"/>
                </a:solidFill>
              </a:rPr>
              <a:t>Попросите ребенка показать свою   правую/левую руку (ногу, глаз).</a:t>
            </a:r>
          </a:p>
          <a:p>
            <a:pPr>
              <a:buNone/>
            </a:pPr>
            <a:r>
              <a:rPr lang="ru-RU" u="sng" dirty="0" smtClean="0">
                <a:solidFill>
                  <a:srgbClr val="FFFF99"/>
                </a:solidFill>
              </a:rPr>
              <a:t>Шаг 2:</a:t>
            </a:r>
            <a:r>
              <a:rPr lang="ru-RU" dirty="0" smtClean="0">
                <a:solidFill>
                  <a:srgbClr val="FFFF99"/>
                </a:solidFill>
              </a:rPr>
              <a:t>  </a:t>
            </a:r>
            <a:r>
              <a:rPr lang="ru-RU" dirty="0" smtClean="0">
                <a:solidFill>
                  <a:schemeClr val="bg1"/>
                </a:solidFill>
              </a:rPr>
              <a:t>Положите перед ребенком игрушечную собаку, рассмотрите ее вместе с ребенком. Предложите ребенку назвать части тела собаки, передние и задние лапы. Попросите ребенка показать левую переднюю лапу, правую заднюю лапу, левое ухо, правый глаз.</a:t>
            </a:r>
          </a:p>
          <a:p>
            <a:pPr>
              <a:buNone/>
            </a:pPr>
            <a:r>
              <a:rPr lang="ru-RU" u="sng" dirty="0" smtClean="0">
                <a:solidFill>
                  <a:srgbClr val="FFFF99"/>
                </a:solidFill>
              </a:rPr>
              <a:t>Шаг 3:</a:t>
            </a:r>
            <a:r>
              <a:rPr lang="ru-RU" dirty="0" smtClean="0">
                <a:solidFill>
                  <a:srgbClr val="FFFF99"/>
                </a:solidFill>
              </a:rPr>
              <a:t>  </a:t>
            </a:r>
            <a:r>
              <a:rPr lang="ru-RU" dirty="0" smtClean="0">
                <a:solidFill>
                  <a:schemeClr val="bg1"/>
                </a:solidFill>
              </a:rPr>
              <a:t>Положите перед ребенком картинку с изображением собаки. Попросите раскрасить собаку по инструкции.</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6"/>
          <p:cNvPicPr>
            <a:picLocks noChangeAspect="1" noChangeArrowheads="1"/>
          </p:cNvPicPr>
          <p:nvPr/>
        </p:nvPicPr>
        <p:blipFill>
          <a:blip r:embed="rId2" cstate="print"/>
          <a:srcRect/>
          <a:stretch>
            <a:fillRect/>
          </a:stretch>
        </p:blipFill>
        <p:spPr bwMode="auto">
          <a:xfrm>
            <a:off x="1915063" y="483079"/>
            <a:ext cx="5677825" cy="3901276"/>
          </a:xfrm>
          <a:prstGeom prst="rect">
            <a:avLst/>
          </a:prstGeom>
          <a:noFill/>
          <a:ln w="9525">
            <a:solidFill>
              <a:srgbClr val="FFFF66"/>
            </a:solidFill>
            <a:miter lim="800000"/>
            <a:headEnd/>
            <a:tailEnd/>
          </a:ln>
          <a:effectLst>
            <a:glow rad="63500">
              <a:schemeClr val="accent3">
                <a:satMod val="175000"/>
                <a:alpha val="40000"/>
              </a:schemeClr>
            </a:glow>
          </a:effectLst>
        </p:spPr>
      </p:pic>
      <p:sp>
        <p:nvSpPr>
          <p:cNvPr id="6" name="Содержимое 2"/>
          <p:cNvSpPr>
            <a:spLocks noGrp="1"/>
          </p:cNvSpPr>
          <p:nvPr>
            <p:ph idx="1"/>
          </p:nvPr>
        </p:nvSpPr>
        <p:spPr>
          <a:xfrm>
            <a:off x="457200" y="4653136"/>
            <a:ext cx="8229600" cy="1800200"/>
          </a:xfrm>
        </p:spPr>
        <p:txBody>
          <a:bodyPr>
            <a:normAutofit fontScale="92500" lnSpcReduction="10000"/>
          </a:bodyPr>
          <a:lstStyle/>
          <a:p>
            <a:endParaRPr lang="ru-RU" sz="800" kern="50" dirty="0" smtClean="0">
              <a:latin typeface="Times New Roman"/>
              <a:ea typeface="Lucida Sans Unicode"/>
            </a:endParaRPr>
          </a:p>
          <a:p>
            <a:r>
              <a:rPr lang="ru-RU" u="sng" dirty="0" smtClean="0">
                <a:solidFill>
                  <a:srgbClr val="FFFF99"/>
                </a:solidFill>
              </a:rPr>
              <a:t>Рис. 2</a:t>
            </a:r>
          </a:p>
          <a:p>
            <a:pPr algn="just"/>
            <a:r>
              <a:rPr lang="ru-RU" dirty="0" smtClean="0">
                <a:solidFill>
                  <a:schemeClr val="bg1"/>
                </a:solidFill>
              </a:rPr>
              <a:t>Инструкция: Раскрась жёлтым карандашом — левое ухо; серым — правый глаз;  зелёным — левую переднюю лапу; чёрным — правую заднюю лапу.</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49" y="365126"/>
            <a:ext cx="8360075" cy="1325563"/>
          </a:xfrm>
        </p:spPr>
        <p:txBody>
          <a:bodyPr>
            <a:normAutofit/>
          </a:bodyPr>
          <a:lstStyle/>
          <a:p>
            <a:pPr algn="ctr"/>
            <a:r>
              <a:rPr lang="ru-RU" sz="4000" b="1" u="sng" dirty="0" smtClean="0">
                <a:solidFill>
                  <a:srgbClr val="FFFF99"/>
                </a:solidFill>
                <a:effectLst>
                  <a:outerShdw blurRad="38100" dist="38100" dir="2700000" algn="tl">
                    <a:srgbClr val="000000">
                      <a:alpha val="43137"/>
                    </a:srgbClr>
                  </a:outerShdw>
                </a:effectLst>
                <a:latin typeface="+mn-lt"/>
              </a:rPr>
              <a:t>Задание 3. «Кто куда идёт (летит)?»</a:t>
            </a: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628650" y="1825625"/>
            <a:ext cx="7886700" cy="4687318"/>
          </a:xfrm>
        </p:spPr>
        <p:txBody>
          <a:bodyPr>
            <a:normAutofit fontScale="92500" lnSpcReduction="10000"/>
          </a:bodyPr>
          <a:lstStyle/>
          <a:p>
            <a:r>
              <a:rPr lang="ru-RU" u="sng" dirty="0" smtClean="0">
                <a:solidFill>
                  <a:srgbClr val="FFFF99"/>
                </a:solidFill>
              </a:rPr>
              <a:t>Материал: </a:t>
            </a:r>
            <a:r>
              <a:rPr lang="ru-RU" dirty="0" smtClean="0">
                <a:solidFill>
                  <a:schemeClr val="bg1"/>
                </a:solidFill>
              </a:rPr>
              <a:t>картинка, с изображением животных, птиц и насекомых, которые идут (летят) направо (рис. 3) и налево, цветные карандаши (красный и желтый).</a:t>
            </a:r>
          </a:p>
          <a:p>
            <a:pPr algn="ctr"/>
            <a:r>
              <a:rPr lang="ru-RU" dirty="0" smtClean="0">
                <a:solidFill>
                  <a:srgbClr val="FFFF99"/>
                </a:solidFill>
              </a:rPr>
              <a:t>Ход выполнения задания:</a:t>
            </a:r>
            <a:endParaRPr lang="ru-RU" dirty="0" smtClean="0">
              <a:solidFill>
                <a:schemeClr val="bg1"/>
              </a:solidFill>
            </a:endParaRPr>
          </a:p>
          <a:p>
            <a:r>
              <a:rPr lang="ru-RU" u="sng" dirty="0" smtClean="0">
                <a:solidFill>
                  <a:srgbClr val="FFFF99"/>
                </a:solidFill>
              </a:rPr>
              <a:t>Шаг 1: </a:t>
            </a:r>
            <a:r>
              <a:rPr lang="ru-RU" dirty="0" smtClean="0">
                <a:solidFill>
                  <a:schemeClr val="bg1"/>
                </a:solidFill>
              </a:rPr>
              <a:t>Рассмотрите вместе с ребенком картинку. Попросите назвать всех животных (птиц, насекомых), изображенных на картинке. </a:t>
            </a:r>
          </a:p>
          <a:p>
            <a:r>
              <a:rPr lang="ru-RU" u="sng" dirty="0" smtClean="0">
                <a:solidFill>
                  <a:srgbClr val="FFFF99"/>
                </a:solidFill>
              </a:rPr>
              <a:t>Шаг 2: </a:t>
            </a:r>
            <a:r>
              <a:rPr lang="ru-RU" dirty="0" smtClean="0">
                <a:solidFill>
                  <a:schemeClr val="bg1"/>
                </a:solidFill>
              </a:rPr>
              <a:t>Попросите ребенка показать  его правую руку. Если ребенок затрудняется ответить, помогите ему. Попросите ребенка показать левую руку. Попросите выполнить задание, согласно инструкции.</a:t>
            </a:r>
            <a:endParaRPr lang="ru-RU"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85184"/>
            <a:ext cx="8229600" cy="1040979"/>
          </a:xfrm>
        </p:spPr>
        <p:txBody>
          <a:bodyPr>
            <a:normAutofit fontScale="70000" lnSpcReduction="20000"/>
          </a:bodyPr>
          <a:lstStyle/>
          <a:p>
            <a:r>
              <a:rPr lang="ru-RU" u="sng" dirty="0" smtClean="0">
                <a:solidFill>
                  <a:srgbClr val="FFFF99"/>
                </a:solidFill>
              </a:rPr>
              <a:t>Рис. 3</a:t>
            </a:r>
          </a:p>
          <a:p>
            <a:r>
              <a:rPr lang="ru-RU" dirty="0" smtClean="0">
                <a:solidFill>
                  <a:schemeClr val="bg1"/>
                </a:solidFill>
              </a:rPr>
              <a:t>Инструкция: «Раскрась желтым карандашом всех, кто идет или летит направо, а красным карандашом тех, кто идет или летит налево».</a:t>
            </a:r>
            <a:endParaRPr lang="ru-RU" dirty="0">
              <a:solidFill>
                <a:schemeClr val="bg1"/>
              </a:solidFill>
            </a:endParaRPr>
          </a:p>
        </p:txBody>
      </p:sp>
      <p:pic>
        <p:nvPicPr>
          <p:cNvPr id="3074" name="Picture 2" descr="image26"/>
          <p:cNvPicPr>
            <a:picLocks noChangeAspect="1" noChangeArrowheads="1"/>
          </p:cNvPicPr>
          <p:nvPr/>
        </p:nvPicPr>
        <p:blipFill>
          <a:blip r:embed="rId2" cstate="print"/>
          <a:srcRect/>
          <a:stretch>
            <a:fillRect/>
          </a:stretch>
        </p:blipFill>
        <p:spPr bwMode="auto">
          <a:xfrm>
            <a:off x="1763688" y="620688"/>
            <a:ext cx="5040560" cy="4272844"/>
          </a:xfrm>
          <a:prstGeom prst="rect">
            <a:avLst/>
          </a:prstGeom>
          <a:noFill/>
          <a:ln w="9525">
            <a:solidFill>
              <a:srgbClr val="FFFF99"/>
            </a:solidFill>
            <a:miter lim="800000"/>
            <a:headEnd/>
            <a:tailEnd/>
          </a:ln>
          <a:effectLst>
            <a:glow rad="63500">
              <a:schemeClr val="accent3">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66491"/>
            <a:ext cx="8229600" cy="5210353"/>
          </a:xfrm>
        </p:spPr>
        <p:txBody>
          <a:bodyPr>
            <a:normAutofit fontScale="40000" lnSpcReduction="20000"/>
          </a:bodyPr>
          <a:lstStyle/>
          <a:p>
            <a:pPr marL="571500" indent="-571500">
              <a:buNone/>
            </a:pPr>
            <a:endParaRPr lang="ru-RU" i="1" dirty="0" smtClean="0"/>
          </a:p>
          <a:p>
            <a:pPr marL="571500" indent="-571500">
              <a:buNone/>
            </a:pPr>
            <a:r>
              <a:rPr lang="ru-RU" i="1" dirty="0" smtClean="0"/>
              <a:t>  </a:t>
            </a:r>
            <a:endParaRPr lang="ru-RU" i="1" dirty="0" smtClean="0">
              <a:solidFill>
                <a:schemeClr val="bg1"/>
              </a:solidFill>
            </a:endParaRPr>
          </a:p>
          <a:p>
            <a:pPr marL="571500" indent="-571500" algn="just">
              <a:lnSpc>
                <a:spcPct val="160000"/>
              </a:lnSpc>
            </a:pPr>
            <a:r>
              <a:rPr lang="ru-RU" sz="7000" i="1" dirty="0" smtClean="0">
                <a:solidFill>
                  <a:schemeClr val="bg1"/>
                </a:solidFill>
              </a:rPr>
              <a:t>Определение временных представлений и пространственных отношений предметов между собой, а также   преобразование в расположении предметов   относительно друг друга, выполнение рисунка по словесной инструкции или образцу.</a:t>
            </a:r>
            <a:endParaRPr lang="ru-RU" sz="7000" dirty="0" smtClean="0">
              <a:solidFill>
                <a:schemeClr val="bg1"/>
              </a:solidFill>
            </a:endParaRPr>
          </a:p>
          <a:p>
            <a:pPr>
              <a:lnSpc>
                <a:spcPct val="160000"/>
              </a:lnSpc>
              <a:buNone/>
            </a:pPr>
            <a:r>
              <a:rPr lang="ru-RU" sz="5100" i="1" dirty="0" smtClean="0">
                <a:solidFill>
                  <a:schemeClr val="bg1"/>
                </a:solidFill>
              </a:rPr>
              <a:t> </a:t>
            </a:r>
            <a:endParaRPr lang="ru-RU" sz="5100" dirty="0" smtClean="0">
              <a:solidFill>
                <a:schemeClr val="bg1"/>
              </a:solidFill>
            </a:endParaRPr>
          </a:p>
          <a:p>
            <a:pPr algn="just"/>
            <a:endParaRPr lang="ru-RU" dirty="0" smtClean="0">
              <a:solidFill>
                <a:schemeClr val="bg1"/>
              </a:solidFill>
            </a:endParaRPr>
          </a:p>
          <a:p>
            <a:pPr>
              <a:buNone/>
            </a:pPr>
            <a:r>
              <a:rPr lang="ru-RU" i="1" dirty="0" smtClean="0">
                <a:solidFill>
                  <a:schemeClr val="bg1"/>
                </a:solidFill>
              </a:rPr>
              <a:t> </a:t>
            </a:r>
            <a:endParaRPr lang="ru-RU" dirty="0" smtClean="0">
              <a:solidFill>
                <a:schemeClr val="bg1"/>
              </a:solidFill>
            </a:endParaRPr>
          </a:p>
          <a:p>
            <a:endParaRPr lang="ru-RU" dirty="0"/>
          </a:p>
        </p:txBody>
      </p:sp>
      <p:sp>
        <p:nvSpPr>
          <p:cNvPr id="4" name="Заголовок 5"/>
          <p:cNvSpPr>
            <a:spLocks noGrp="1"/>
          </p:cNvSpPr>
          <p:nvPr>
            <p:ph type="title"/>
          </p:nvPr>
        </p:nvSpPr>
        <p:spPr>
          <a:xfrm>
            <a:off x="628650" y="593123"/>
            <a:ext cx="7886700" cy="766119"/>
          </a:xfrm>
          <a:custGeom>
            <a:avLst/>
            <a:gdLst>
              <a:gd name="connsiteX0" fmla="*/ 0 w 8240486"/>
              <a:gd name="connsiteY0" fmla="*/ 0 h 544286"/>
              <a:gd name="connsiteX1" fmla="*/ 7195457 w 8240486"/>
              <a:gd name="connsiteY1" fmla="*/ 54429 h 544286"/>
              <a:gd name="connsiteX2" fmla="*/ 8240486 w 8240486"/>
              <a:gd name="connsiteY2" fmla="*/ 544286 h 544286"/>
            </a:gdLst>
            <a:ahLst/>
            <a:cxnLst>
              <a:cxn ang="0">
                <a:pos x="connsiteX0" y="connsiteY0"/>
              </a:cxn>
              <a:cxn ang="0">
                <a:pos x="connsiteX1" y="connsiteY1"/>
              </a:cxn>
              <a:cxn ang="0">
                <a:pos x="connsiteX2" y="connsiteY2"/>
              </a:cxn>
            </a:cxnLst>
            <a:rect l="l" t="t" r="r" b="b"/>
            <a:pathLst>
              <a:path w="8240486" h="544286">
                <a:moveTo>
                  <a:pt x="0" y="0"/>
                </a:moveTo>
                <a:lnTo>
                  <a:pt x="7195457" y="54429"/>
                </a:lnTo>
                <a:cubicBezTo>
                  <a:pt x="8568871" y="145143"/>
                  <a:pt x="8120743" y="449943"/>
                  <a:pt x="8240486" y="54428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ru-RU" b="1" u="sng" dirty="0" smtClean="0">
                <a:solidFill>
                  <a:srgbClr val="FFFF99"/>
                </a:solidFill>
                <a:effectLst>
                  <a:outerShdw blurRad="38100" dist="38100" dir="2700000" algn="tl">
                    <a:srgbClr val="000000">
                      <a:alpha val="43137"/>
                    </a:srgbClr>
                  </a:outerShdw>
                </a:effectLst>
              </a:rPr>
              <a:t>ВТОРОЕ НАПРАВЛЕНИЕ:</a:t>
            </a:r>
            <a:endParaRPr lang="ru-RU" b="1" u="sng" dirty="0">
              <a:solidFill>
                <a:srgbClr val="FFFF99"/>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1326">
            <a:off x="7124356" y="5796701"/>
            <a:ext cx="1630025" cy="9341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u="sng" dirty="0" smtClean="0">
                <a:solidFill>
                  <a:srgbClr val="FFFF99"/>
                </a:solidFill>
                <a:effectLst>
                  <a:outerShdw blurRad="38100" dist="38100" dir="2700000" algn="tl">
                    <a:srgbClr val="000000">
                      <a:alpha val="43137"/>
                    </a:srgbClr>
                  </a:outerShdw>
                </a:effectLst>
                <a:latin typeface="+mn-lt"/>
              </a:rPr>
              <a:t>Задание 4. «Кто куда спрятался?» </a:t>
            </a: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628650" y="1825624"/>
            <a:ext cx="7886700" cy="4626933"/>
          </a:xfrm>
        </p:spPr>
        <p:txBody>
          <a:bodyPr>
            <a:normAutofit fontScale="92500" lnSpcReduction="10000"/>
          </a:bodyPr>
          <a:lstStyle/>
          <a:p>
            <a:pPr algn="just"/>
            <a:r>
              <a:rPr lang="ru-RU" u="sng" dirty="0" smtClean="0">
                <a:solidFill>
                  <a:srgbClr val="FFFF99"/>
                </a:solidFill>
              </a:rPr>
              <a:t>Материал:</a:t>
            </a:r>
            <a:r>
              <a:rPr lang="ru-RU" dirty="0" smtClean="0">
                <a:solidFill>
                  <a:srgbClr val="FFFF99"/>
                </a:solidFill>
              </a:rPr>
              <a:t> </a:t>
            </a:r>
            <a:r>
              <a:rPr lang="ru-RU" dirty="0" smtClean="0">
                <a:solidFill>
                  <a:schemeClr val="bg1"/>
                </a:solidFill>
              </a:rPr>
              <a:t>резиновые игрушки (медведь, кот, обезьяна, попугай), книга, сюжетная картинка (рис. №4).</a:t>
            </a:r>
          </a:p>
          <a:p>
            <a:pPr algn="ctr"/>
            <a:r>
              <a:rPr lang="ru-RU" dirty="0" smtClean="0">
                <a:solidFill>
                  <a:srgbClr val="FFFF99"/>
                </a:solidFill>
              </a:rPr>
              <a:t>Ход выполнения задания:</a:t>
            </a:r>
          </a:p>
          <a:p>
            <a:pPr algn="just"/>
            <a:r>
              <a:rPr lang="ru-RU" u="sng" dirty="0" smtClean="0">
                <a:solidFill>
                  <a:srgbClr val="FFFF99"/>
                </a:solidFill>
              </a:rPr>
              <a:t>Шаг 1:</a:t>
            </a:r>
            <a:r>
              <a:rPr lang="ru-RU" dirty="0" smtClean="0">
                <a:solidFill>
                  <a:srgbClr val="FFFF99"/>
                </a:solidFill>
              </a:rPr>
              <a:t> </a:t>
            </a:r>
            <a:r>
              <a:rPr lang="ru-RU" dirty="0" smtClean="0">
                <a:solidFill>
                  <a:schemeClr val="bg1"/>
                </a:solidFill>
              </a:rPr>
              <a:t>Покажите ребенку игрушки, попросите их назвать. Попросите ребенка закрыть глаза и в это время спрячьте одну из игрушек за книгу. Попросите ребенка открыть глаза. Спросите ребенка, кто спрятался и куда. Если ребенок затрудняется ответить – помогите ему. Проделайте то же самое с остальными игрушками.</a:t>
            </a:r>
          </a:p>
          <a:p>
            <a:pPr algn="just"/>
            <a:r>
              <a:rPr lang="ru-RU" u="sng" dirty="0" smtClean="0">
                <a:solidFill>
                  <a:srgbClr val="FFFF99"/>
                </a:solidFill>
              </a:rPr>
              <a:t>Шаг 2:</a:t>
            </a:r>
            <a:r>
              <a:rPr lang="ru-RU" dirty="0" smtClean="0">
                <a:solidFill>
                  <a:srgbClr val="FFFF99"/>
                </a:solidFill>
              </a:rPr>
              <a:t> </a:t>
            </a:r>
            <a:r>
              <a:rPr lang="ru-RU" dirty="0" smtClean="0">
                <a:solidFill>
                  <a:schemeClr val="bg1"/>
                </a:solidFill>
              </a:rPr>
              <a:t>Рассмотрите с ребенком рис. №4. Попросите выполнить задание по инструкции.</a:t>
            </a:r>
            <a:endParaRPr lang="ru-RU"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658264"/>
            <a:ext cx="8229600" cy="1939088"/>
          </a:xfrm>
        </p:spPr>
        <p:txBody>
          <a:bodyPr>
            <a:normAutofit/>
          </a:bodyPr>
          <a:lstStyle/>
          <a:p>
            <a:r>
              <a:rPr lang="ru-RU" u="sng" dirty="0" smtClean="0">
                <a:solidFill>
                  <a:srgbClr val="FFFF99"/>
                </a:solidFill>
              </a:rPr>
              <a:t>Рис. 4</a:t>
            </a:r>
          </a:p>
          <a:p>
            <a:pPr algn="just"/>
            <a:r>
              <a:rPr lang="ru-RU" dirty="0" smtClean="0">
                <a:solidFill>
                  <a:schemeClr val="bg1"/>
                </a:solidFill>
              </a:rPr>
              <a:t>Инструкция: назови всех животных и птиц, которых ты видишь на картинке. Скажи, кто и куда спрятался?</a:t>
            </a:r>
          </a:p>
          <a:p>
            <a:endParaRPr lang="ru-RU" dirty="0"/>
          </a:p>
        </p:txBody>
      </p:sp>
      <p:pic>
        <p:nvPicPr>
          <p:cNvPr id="4098" name="Picture 2" descr="image23"/>
          <p:cNvPicPr>
            <a:picLocks noChangeAspect="1" noChangeArrowheads="1"/>
          </p:cNvPicPr>
          <p:nvPr/>
        </p:nvPicPr>
        <p:blipFill>
          <a:blip r:embed="rId2" cstate="print"/>
          <a:srcRect b="13365"/>
          <a:stretch>
            <a:fillRect/>
          </a:stretch>
        </p:blipFill>
        <p:spPr bwMode="auto">
          <a:xfrm>
            <a:off x="2006534" y="654467"/>
            <a:ext cx="4711407" cy="3883028"/>
          </a:xfrm>
          <a:prstGeom prst="rect">
            <a:avLst/>
          </a:prstGeom>
          <a:noFill/>
          <a:ln w="9525">
            <a:solidFill>
              <a:srgbClr val="FFFF99"/>
            </a:solidFill>
            <a:miter lim="800000"/>
            <a:headEnd/>
            <a:tailEnd/>
          </a:ln>
          <a:effectLst>
            <a:glow rad="63500">
              <a:schemeClr val="accent3">
                <a:satMod val="175000"/>
                <a:alpha val="40000"/>
              </a:schemeClr>
            </a:glo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6649"/>
            <a:ext cx="8229600" cy="1621765"/>
          </a:xfrm>
        </p:spPr>
        <p:txBody>
          <a:bodyPr>
            <a:normAutofit/>
          </a:bodyPr>
          <a:lstStyle/>
          <a:p>
            <a:pPr algn="ctr"/>
            <a:r>
              <a:rPr lang="ru-RU" b="1" u="sng" dirty="0" smtClean="0">
                <a:solidFill>
                  <a:srgbClr val="FFFF99"/>
                </a:solidFill>
                <a:effectLst>
                  <a:outerShdw blurRad="38100" dist="38100" dir="2700000" algn="tl">
                    <a:srgbClr val="000000">
                      <a:alpha val="43137"/>
                    </a:srgbClr>
                  </a:outerShdw>
                </a:effectLst>
                <a:latin typeface="+mn-lt"/>
              </a:rPr>
              <a:t>Задание 5. «Что где?» </a:t>
            </a:r>
            <a:r>
              <a:rPr lang="ru-RU" u="sng" dirty="0" smtClean="0"/>
              <a:t/>
            </a:r>
            <a:br>
              <a:rPr lang="ru-RU" u="sng" dirty="0" smtClean="0"/>
            </a:br>
            <a:endParaRPr lang="ru-RU" u="sng" dirty="0"/>
          </a:p>
        </p:txBody>
      </p:sp>
      <p:sp>
        <p:nvSpPr>
          <p:cNvPr id="3" name="Содержимое 2"/>
          <p:cNvSpPr>
            <a:spLocks noGrp="1"/>
          </p:cNvSpPr>
          <p:nvPr>
            <p:ph idx="1"/>
          </p:nvPr>
        </p:nvSpPr>
        <p:spPr>
          <a:xfrm>
            <a:off x="457200" y="1915064"/>
            <a:ext cx="8229600" cy="4684144"/>
          </a:xfrm>
        </p:spPr>
        <p:txBody>
          <a:bodyPr>
            <a:normAutofit/>
          </a:bodyPr>
          <a:lstStyle/>
          <a:p>
            <a:pPr algn="just"/>
            <a:r>
              <a:rPr lang="ru-RU" u="sng" dirty="0" smtClean="0">
                <a:solidFill>
                  <a:srgbClr val="FFFF99"/>
                </a:solidFill>
              </a:rPr>
              <a:t>Материал: </a:t>
            </a:r>
            <a:r>
              <a:rPr lang="ru-RU" dirty="0" smtClean="0">
                <a:solidFill>
                  <a:schemeClr val="bg1"/>
                </a:solidFill>
              </a:rPr>
              <a:t>3 резиновые игрушки (например, кот, мишка, заяц), рис. №5</a:t>
            </a:r>
          </a:p>
          <a:p>
            <a:pPr algn="ctr"/>
            <a:r>
              <a:rPr lang="ru-RU" dirty="0" smtClean="0">
                <a:solidFill>
                  <a:srgbClr val="FFFF99"/>
                </a:solidFill>
              </a:rPr>
              <a:t>Ход выполнения задания:</a:t>
            </a:r>
            <a:endParaRPr lang="ru-RU" dirty="0" smtClean="0">
              <a:solidFill>
                <a:schemeClr val="bg1"/>
              </a:solidFill>
            </a:endParaRPr>
          </a:p>
          <a:p>
            <a:pPr algn="just"/>
            <a:r>
              <a:rPr lang="ru-RU" u="sng" dirty="0" smtClean="0">
                <a:solidFill>
                  <a:srgbClr val="FFFF99"/>
                </a:solidFill>
              </a:rPr>
              <a:t>Шаг 1:</a:t>
            </a:r>
            <a:r>
              <a:rPr lang="ru-RU" dirty="0" smtClean="0">
                <a:solidFill>
                  <a:srgbClr val="FFFF99"/>
                </a:solidFill>
              </a:rPr>
              <a:t> </a:t>
            </a:r>
            <a:r>
              <a:rPr lang="ru-RU" dirty="0" smtClean="0">
                <a:solidFill>
                  <a:schemeClr val="bg1"/>
                </a:solidFill>
              </a:rPr>
              <a:t>Положите перед ребенком игрушки, назовите их. Попросите спрятать одну из них (мишку) под стол, другую (кота) положить на стол, положить над котом зайца, назвать кто наверху, кто внизу. Поменять местами, кто теперь наверху, а кто внизу. Положить кота между мишкой и зайцем.</a:t>
            </a:r>
          </a:p>
          <a:p>
            <a:pPr algn="just"/>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3501">
            <a:off x="6684408" y="5524362"/>
            <a:ext cx="1630025" cy="934130"/>
          </a:xfrm>
          <a:prstGeom prst="rect">
            <a:avLst/>
          </a:prstGeom>
        </p:spPr>
      </p:pic>
      <p:sp>
        <p:nvSpPr>
          <p:cNvPr id="11" name="TextBox 10"/>
          <p:cNvSpPr txBox="1"/>
          <p:nvPr/>
        </p:nvSpPr>
        <p:spPr>
          <a:xfrm>
            <a:off x="552450" y="345057"/>
            <a:ext cx="7837788" cy="584775"/>
          </a:xfrm>
          <a:prstGeom prst="rect">
            <a:avLst/>
          </a:prstGeom>
          <a:noFill/>
        </p:spPr>
        <p:txBody>
          <a:bodyPr wrap="square" rtlCol="0">
            <a:spAutoFit/>
          </a:bodyPr>
          <a:lstStyle/>
          <a:p>
            <a:pPr algn="ctr"/>
            <a:r>
              <a:rPr lang="ru-RU" sz="3200" b="1" i="1" u="sng" dirty="0" smtClean="0">
                <a:solidFill>
                  <a:srgbClr val="FFFF99"/>
                </a:solidFill>
                <a:effectLst>
                  <a:outerShdw blurRad="38100" dist="38100" dir="2700000" algn="tl">
                    <a:srgbClr val="000000">
                      <a:alpha val="43137"/>
                    </a:srgbClr>
                  </a:outerShdw>
                </a:effectLst>
              </a:rPr>
              <a:t>Пространственные представления</a:t>
            </a:r>
            <a:endParaRPr lang="ru-RU" sz="3200" b="1" i="1" u="sng" dirty="0">
              <a:solidFill>
                <a:srgbClr val="FFFF99"/>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251166" y="4317517"/>
            <a:ext cx="2031979" cy="2540483"/>
          </a:xfrm>
          <a:prstGeom prst="rect">
            <a:avLst/>
          </a:prstGeom>
        </p:spPr>
      </p:pic>
      <p:sp>
        <p:nvSpPr>
          <p:cNvPr id="2" name="Номер слайда 1"/>
          <p:cNvSpPr>
            <a:spLocks noGrp="1"/>
          </p:cNvSpPr>
          <p:nvPr>
            <p:ph type="sldNum" sz="quarter" idx="12"/>
          </p:nvPr>
        </p:nvSpPr>
        <p:spPr/>
        <p:txBody>
          <a:bodyPr/>
          <a:lstStyle/>
          <a:p>
            <a:fld id="{318661BC-EEA1-47FB-B8ED-5CC55A99702A}" type="slidenum">
              <a:rPr lang="ru-RU" smtClean="0"/>
              <a:pPr/>
              <a:t>2</a:t>
            </a:fld>
            <a:endParaRPr lang="ru-RU"/>
          </a:p>
        </p:txBody>
      </p:sp>
      <p:sp>
        <p:nvSpPr>
          <p:cNvPr id="4" name="Полилиния 3"/>
          <p:cNvSpPr/>
          <p:nvPr/>
        </p:nvSpPr>
        <p:spPr>
          <a:xfrm>
            <a:off x="598714" y="1164766"/>
            <a:ext cx="8240486" cy="544286"/>
          </a:xfrm>
          <a:custGeom>
            <a:avLst/>
            <a:gdLst>
              <a:gd name="connsiteX0" fmla="*/ 0 w 8240486"/>
              <a:gd name="connsiteY0" fmla="*/ 0 h 544286"/>
              <a:gd name="connsiteX1" fmla="*/ 7195457 w 8240486"/>
              <a:gd name="connsiteY1" fmla="*/ 54429 h 544286"/>
              <a:gd name="connsiteX2" fmla="*/ 8240486 w 8240486"/>
              <a:gd name="connsiteY2" fmla="*/ 544286 h 544286"/>
            </a:gdLst>
            <a:ahLst/>
            <a:cxnLst>
              <a:cxn ang="0">
                <a:pos x="connsiteX0" y="connsiteY0"/>
              </a:cxn>
              <a:cxn ang="0">
                <a:pos x="connsiteX1" y="connsiteY1"/>
              </a:cxn>
              <a:cxn ang="0">
                <a:pos x="connsiteX2" y="connsiteY2"/>
              </a:cxn>
            </a:cxnLst>
            <a:rect l="l" t="t" r="r" b="b"/>
            <a:pathLst>
              <a:path w="8240486" h="544286">
                <a:moveTo>
                  <a:pt x="0" y="0"/>
                </a:moveTo>
                <a:lnTo>
                  <a:pt x="7195457" y="54429"/>
                </a:lnTo>
                <a:cubicBezTo>
                  <a:pt x="8568871" y="145143"/>
                  <a:pt x="8120743" y="449943"/>
                  <a:pt x="8240486" y="54428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58345" y="1458097"/>
            <a:ext cx="8637373" cy="6555642"/>
          </a:xfrm>
          <a:prstGeom prst="rect">
            <a:avLst/>
          </a:prstGeom>
          <a:noFill/>
        </p:spPr>
        <p:txBody>
          <a:bodyPr wrap="square" rtlCol="0">
            <a:spAutoFit/>
          </a:bodyPr>
          <a:lstStyle/>
          <a:p>
            <a:pPr algn="just"/>
            <a:r>
              <a:rPr lang="ru-RU" sz="2400" dirty="0" smtClean="0">
                <a:solidFill>
                  <a:schemeClr val="bg1"/>
                </a:solidFill>
              </a:rPr>
              <a:t>	Пространственные представления имеют универсальное значение для всех сторон деятельности человека, охватывая различные стороны его взаимодействия с действительностью. Поэтому гармоничное развитие ребенка невозможно без развития у него способности к ориентировке в пространстве. </a:t>
            </a:r>
          </a:p>
          <a:p>
            <a:pPr algn="just"/>
            <a:r>
              <a:rPr lang="ru-RU" sz="2400" dirty="0" smtClean="0">
                <a:solidFill>
                  <a:schemeClr val="bg1"/>
                </a:solidFill>
              </a:rPr>
              <a:t> 	</a:t>
            </a:r>
          </a:p>
          <a:p>
            <a:pPr algn="just"/>
            <a:r>
              <a:rPr lang="ru-RU" sz="2400" b="1" dirty="0">
                <a:solidFill>
                  <a:schemeClr val="bg1"/>
                </a:solidFill>
              </a:rPr>
              <a:t>	</a:t>
            </a:r>
            <a:r>
              <a:rPr lang="ru-RU" sz="2400" b="1" dirty="0" err="1" smtClean="0">
                <a:solidFill>
                  <a:srgbClr val="FFFF99"/>
                </a:solidFill>
              </a:rPr>
              <a:t>Несформированность</a:t>
            </a:r>
            <a:r>
              <a:rPr lang="ru-RU" sz="2400" b="1" dirty="0" smtClean="0">
                <a:solidFill>
                  <a:srgbClr val="FFFF99"/>
                </a:solidFill>
              </a:rPr>
              <a:t> пространственных представлений у детей младшего школьного возраста является одной из причин, вызывающих затруднения при овладении детьми школьными навыками.</a:t>
            </a:r>
          </a:p>
          <a:p>
            <a:endParaRPr lang="ru-RU" sz="3600" dirty="0">
              <a:solidFill>
                <a:schemeClr val="bg1"/>
              </a:solidFill>
            </a:endParaRPr>
          </a:p>
          <a:p>
            <a:endParaRPr lang="ru-RU" sz="3600" dirty="0" smtClean="0">
              <a:solidFill>
                <a:schemeClr val="bg1"/>
              </a:solidFill>
            </a:endParaRPr>
          </a:p>
          <a:p>
            <a:endParaRPr lang="ru-RU" sz="3600" dirty="0">
              <a:solidFill>
                <a:schemeClr val="bg1"/>
              </a:solidFill>
            </a:endParaRPr>
          </a:p>
          <a:p>
            <a:endParaRPr lang="ru-RU" sz="3600" dirty="0" smtClean="0">
              <a:solidFill>
                <a:schemeClr val="bg1"/>
              </a:solidFill>
            </a:endParaRPr>
          </a:p>
          <a:p>
            <a:endParaRPr lang="ru-RU" sz="3600" dirty="0">
              <a:solidFill>
                <a:schemeClr val="bg1"/>
              </a:solidFill>
            </a:endParaRPr>
          </a:p>
        </p:txBody>
      </p:sp>
    </p:spTree>
    <p:extLst>
      <p:ext uri="{BB962C8B-B14F-4D97-AF65-F5344CB8AC3E}">
        <p14:creationId xmlns:p14="http://schemas.microsoft.com/office/powerpoint/2010/main" val="1159591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8189" y="1028675"/>
            <a:ext cx="8229600" cy="3993307"/>
          </a:xfrm>
        </p:spPr>
        <p:txBody>
          <a:bodyPr>
            <a:normAutofit/>
          </a:bodyPr>
          <a:lstStyle/>
          <a:p>
            <a:r>
              <a:rPr lang="ru-RU" sz="3200" u="sng" dirty="0" smtClean="0">
                <a:solidFill>
                  <a:srgbClr val="FFFF99"/>
                </a:solidFill>
              </a:rPr>
              <a:t>Шаг 2:</a:t>
            </a:r>
            <a:r>
              <a:rPr lang="ru-RU" sz="3200" dirty="0" smtClean="0">
                <a:solidFill>
                  <a:srgbClr val="FFFF99"/>
                </a:solidFill>
              </a:rPr>
              <a:t> </a:t>
            </a:r>
            <a:r>
              <a:rPr lang="ru-RU" sz="3200" dirty="0" smtClean="0">
                <a:solidFill>
                  <a:schemeClr val="bg1"/>
                </a:solidFill>
              </a:rPr>
              <a:t>Положите перед ребенком рисунок № 5. Попросите выполнить задание по инструкции, по желанию в ходе выполнения задания можно раскрасить нужные предметы цветными карандашами.</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1326">
            <a:off x="5427739" y="3944326"/>
            <a:ext cx="2935322" cy="16821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27275"/>
            <a:ext cx="8229600" cy="1398888"/>
          </a:xfrm>
        </p:spPr>
        <p:txBody>
          <a:bodyPr>
            <a:normAutofit fontScale="77500" lnSpcReduction="20000"/>
          </a:bodyPr>
          <a:lstStyle/>
          <a:p>
            <a:r>
              <a:rPr lang="ru-RU" u="sng" dirty="0" smtClean="0">
                <a:solidFill>
                  <a:srgbClr val="FFFF99"/>
                </a:solidFill>
              </a:rPr>
              <a:t>Рис. 5</a:t>
            </a:r>
          </a:p>
          <a:p>
            <a:r>
              <a:rPr lang="ru-RU" dirty="0" smtClean="0">
                <a:solidFill>
                  <a:schemeClr val="bg1"/>
                </a:solidFill>
              </a:rPr>
              <a:t>Инструкция: ответь на вопросы: найди яблоко, что над ним , под ним, слева от него; где машина, что над ней, под ней, справа от нее; что между яблоком и машинкой; что в левом верхнем углу, что внизу, что под корабликом?</a:t>
            </a:r>
          </a:p>
          <a:p>
            <a:endParaRPr lang="ru-RU" dirty="0"/>
          </a:p>
        </p:txBody>
      </p:sp>
      <p:pic>
        <p:nvPicPr>
          <p:cNvPr id="5122" name="Picture 2" descr="image27"/>
          <p:cNvPicPr>
            <a:picLocks noChangeAspect="1" noChangeArrowheads="1"/>
          </p:cNvPicPr>
          <p:nvPr/>
        </p:nvPicPr>
        <p:blipFill>
          <a:blip r:embed="rId2" cstate="print"/>
          <a:srcRect/>
          <a:stretch>
            <a:fillRect/>
          </a:stretch>
        </p:blipFill>
        <p:spPr bwMode="auto">
          <a:xfrm>
            <a:off x="2237778" y="412927"/>
            <a:ext cx="4637476" cy="3724631"/>
          </a:xfrm>
          <a:prstGeom prst="rect">
            <a:avLst/>
          </a:prstGeom>
          <a:noFill/>
          <a:ln w="9525">
            <a:solidFill>
              <a:srgbClr val="FFFF99"/>
            </a:solidFill>
            <a:miter lim="800000"/>
            <a:headEnd/>
            <a:tailEnd/>
          </a:ln>
          <a:effectLst>
            <a:glow rad="63500">
              <a:schemeClr val="accent3">
                <a:satMod val="175000"/>
                <a:alpha val="40000"/>
              </a:schemeClr>
            </a:glo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506806"/>
          </a:xfrm>
        </p:spPr>
        <p:txBody>
          <a:bodyPr>
            <a:normAutofit/>
          </a:bodyPr>
          <a:lstStyle/>
          <a:p>
            <a:r>
              <a:rPr lang="ru-RU" sz="4000" b="1" u="sng" dirty="0" smtClean="0">
                <a:solidFill>
                  <a:srgbClr val="FFFF99"/>
                </a:solidFill>
                <a:effectLst>
                  <a:outerShdw blurRad="38100" dist="38100" dir="2700000" algn="tl">
                    <a:srgbClr val="000000">
                      <a:alpha val="43137"/>
                    </a:srgbClr>
                  </a:outerShdw>
                </a:effectLst>
                <a:latin typeface="+mn-lt"/>
              </a:rPr>
              <a:t>Задание 6. «Найди сокровища»</a:t>
            </a: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p:txBody>
          <a:bodyPr>
            <a:normAutofit/>
          </a:bodyPr>
          <a:lstStyle/>
          <a:p>
            <a:r>
              <a:rPr lang="ru-RU" dirty="0" smtClean="0">
                <a:solidFill>
                  <a:srgbClr val="FFFF99"/>
                </a:solidFill>
              </a:rPr>
              <a:t>Материал: </a:t>
            </a:r>
            <a:r>
              <a:rPr lang="ru-RU" dirty="0" smtClean="0">
                <a:solidFill>
                  <a:schemeClr val="bg1"/>
                </a:solidFill>
              </a:rPr>
              <a:t>рис. №6, красный карандаш .</a:t>
            </a:r>
          </a:p>
          <a:p>
            <a:endParaRPr lang="ru-RU" dirty="0" smtClean="0">
              <a:solidFill>
                <a:schemeClr val="bg1"/>
              </a:solidFill>
            </a:endParaRPr>
          </a:p>
          <a:p>
            <a:pPr algn="ctr"/>
            <a:r>
              <a:rPr lang="ru-RU" u="sng" dirty="0" smtClean="0">
                <a:solidFill>
                  <a:srgbClr val="FFFF99"/>
                </a:solidFill>
              </a:rPr>
              <a:t>Ход выполнения задания:</a:t>
            </a:r>
          </a:p>
          <a:p>
            <a:pPr algn="ctr"/>
            <a:endParaRPr lang="ru-RU" u="sng" dirty="0" smtClean="0">
              <a:solidFill>
                <a:schemeClr val="bg1"/>
              </a:solidFill>
            </a:endParaRPr>
          </a:p>
          <a:p>
            <a:r>
              <a:rPr lang="ru-RU" u="sng" dirty="0" smtClean="0">
                <a:solidFill>
                  <a:srgbClr val="FFFF99"/>
                </a:solidFill>
              </a:rPr>
              <a:t>Шаг 1: </a:t>
            </a:r>
            <a:r>
              <a:rPr lang="ru-RU" dirty="0" smtClean="0">
                <a:solidFill>
                  <a:schemeClr val="bg1"/>
                </a:solidFill>
              </a:rPr>
              <a:t>Покажите ребенку рис. №6, попросите взять карандаш и отметить начало пути красной точкой. Попросите ребенка найти конец пути и отметить красной точкой. Попросите выполнить задание согласно инструкции.</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92500" lnSpcReduction="20000"/>
          </a:bodyPr>
          <a:lstStyle/>
          <a:p>
            <a:r>
              <a:rPr lang="ru-RU" u="sng" dirty="0" smtClean="0">
                <a:solidFill>
                  <a:srgbClr val="FFFF99"/>
                </a:solidFill>
              </a:rPr>
              <a:t>Шаг 2: </a:t>
            </a:r>
          </a:p>
          <a:p>
            <a:r>
              <a:rPr lang="ru-RU" dirty="0" smtClean="0">
                <a:solidFill>
                  <a:srgbClr val="FFFF99"/>
                </a:solidFill>
              </a:rPr>
              <a:t>Инструкция: </a:t>
            </a:r>
            <a:r>
              <a:rPr lang="ru-RU" dirty="0" smtClean="0">
                <a:solidFill>
                  <a:schemeClr val="bg1"/>
                </a:solidFill>
              </a:rPr>
              <a:t>найди сокровища, а я продиктую тебе путь. Я буду говорить, в какую сторону и на сколько клеток провести линию. Проводи только те линии, о которых я буду говорить. Как проведешь линию, жди, пока я не скажу, куда проводить следующую. Каждую следующую линию начинай там, где кончилась предыдущая, не отрывая карандаш от бумаги. Найди начало пути, поставь карандаш на точку. Начали! Нарисуй линию одну клеточку вниз, одну клеточку вправо, одну клеточку вниз, одну клеточку вниз, одну клеточку вправо, одну клеточку вверх, одну клеточку вверх, одну клеточку вправо, одну клеточку вверх, одну клеточку вправо, одну клеточку вниз, одну клеточку вниз, одну клеточку влево, одну клеточку вниз, одну клеточку вправо, одну клеточку вверх, одну клеточку вправо, одну клеточку вверх, одну клеточку вверх.</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877272"/>
            <a:ext cx="8229600" cy="720080"/>
          </a:xfrm>
        </p:spPr>
        <p:txBody>
          <a:bodyPr>
            <a:noAutofit/>
          </a:bodyPr>
          <a:lstStyle/>
          <a:p>
            <a:endParaRPr lang="ru-RU" sz="1200" dirty="0" smtClean="0"/>
          </a:p>
          <a:p>
            <a:endParaRPr lang="ru-RU" sz="1200" dirty="0" smtClean="0"/>
          </a:p>
          <a:p>
            <a:r>
              <a:rPr lang="ru-RU" sz="1600" dirty="0" smtClean="0"/>
              <a:t>Рис. 6</a:t>
            </a:r>
          </a:p>
          <a:p>
            <a:r>
              <a:rPr lang="ru-RU" sz="1200" dirty="0" smtClean="0"/>
              <a:t> </a:t>
            </a:r>
          </a:p>
          <a:p>
            <a:endParaRPr lang="ru-RU" sz="1200" dirty="0"/>
          </a:p>
        </p:txBody>
      </p:sp>
      <p:pic>
        <p:nvPicPr>
          <p:cNvPr id="6146" name="Picture 2" descr="image30"/>
          <p:cNvPicPr>
            <a:picLocks noChangeAspect="1" noChangeArrowheads="1"/>
          </p:cNvPicPr>
          <p:nvPr/>
        </p:nvPicPr>
        <p:blipFill>
          <a:blip r:embed="rId2" cstate="print"/>
          <a:srcRect/>
          <a:stretch>
            <a:fillRect/>
          </a:stretch>
        </p:blipFill>
        <p:spPr bwMode="auto">
          <a:xfrm>
            <a:off x="1501899" y="511177"/>
            <a:ext cx="6489361" cy="5328592"/>
          </a:xfrm>
          <a:prstGeom prst="rect">
            <a:avLst/>
          </a:prstGeom>
          <a:noFill/>
          <a:ln w="9525">
            <a:solidFill>
              <a:srgbClr val="FFFF99"/>
            </a:solidFill>
            <a:miter lim="800000"/>
            <a:headEnd/>
            <a:tailEnd/>
          </a:ln>
          <a:effectLst>
            <a:glow rad="101600">
              <a:schemeClr val="accent3">
                <a:satMod val="175000"/>
                <a:alpha val="40000"/>
              </a:schemeClr>
            </a:glo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u="sng" dirty="0" smtClean="0">
                <a:solidFill>
                  <a:srgbClr val="FFFF99"/>
                </a:solidFill>
                <a:latin typeface="+mn-lt"/>
              </a:rPr>
              <a:t>Задание 7. «Найди одинаковых обезьянок»</a:t>
            </a:r>
            <a:endParaRPr lang="ru-RU" sz="4000" b="1" u="sng" dirty="0">
              <a:solidFill>
                <a:srgbClr val="FFFF99"/>
              </a:solidFill>
              <a:latin typeface="+mn-lt"/>
            </a:endParaRPr>
          </a:p>
        </p:txBody>
      </p:sp>
      <p:sp>
        <p:nvSpPr>
          <p:cNvPr id="3" name="Содержимое 2"/>
          <p:cNvSpPr>
            <a:spLocks noGrp="1"/>
          </p:cNvSpPr>
          <p:nvPr>
            <p:ph idx="1"/>
          </p:nvPr>
        </p:nvSpPr>
        <p:spPr/>
        <p:txBody>
          <a:bodyPr/>
          <a:lstStyle/>
          <a:p>
            <a:r>
              <a:rPr lang="ru-RU" u="sng" dirty="0" smtClean="0">
                <a:solidFill>
                  <a:srgbClr val="FFFF99"/>
                </a:solidFill>
              </a:rPr>
              <a:t>Материал: </a:t>
            </a:r>
            <a:r>
              <a:rPr lang="ru-RU" dirty="0" smtClean="0">
                <a:solidFill>
                  <a:schemeClr val="bg1"/>
                </a:solidFill>
              </a:rPr>
              <a:t>картинка с изображением обезьянок (рис. 7)</a:t>
            </a:r>
          </a:p>
          <a:p>
            <a:pPr algn="ctr"/>
            <a:r>
              <a:rPr lang="ru-RU" u="sng" dirty="0" smtClean="0">
                <a:solidFill>
                  <a:srgbClr val="FFFF99"/>
                </a:solidFill>
              </a:rPr>
              <a:t>Ход выполнения задания:</a:t>
            </a:r>
            <a:endParaRPr lang="ru-RU" u="sng" dirty="0" smtClean="0">
              <a:solidFill>
                <a:schemeClr val="bg1"/>
              </a:solidFill>
            </a:endParaRPr>
          </a:p>
          <a:p>
            <a:endParaRPr lang="ru-RU" dirty="0" smtClean="0">
              <a:solidFill>
                <a:schemeClr val="bg1"/>
              </a:solidFill>
            </a:endParaRPr>
          </a:p>
          <a:p>
            <a:r>
              <a:rPr lang="ru-RU" u="sng" dirty="0" smtClean="0">
                <a:solidFill>
                  <a:srgbClr val="FFFF99"/>
                </a:solidFill>
              </a:rPr>
              <a:t>Шаг 1: </a:t>
            </a:r>
            <a:r>
              <a:rPr lang="ru-RU" dirty="0" smtClean="0">
                <a:solidFill>
                  <a:schemeClr val="bg1"/>
                </a:solidFill>
              </a:rPr>
              <a:t>ребенку предлагается рассмотреть картинку, назвать, кто изображен на картинке. </a:t>
            </a:r>
          </a:p>
          <a:p>
            <a:r>
              <a:rPr lang="ru-RU" u="sng" dirty="0" smtClean="0">
                <a:solidFill>
                  <a:srgbClr val="FFFF99"/>
                </a:solidFill>
              </a:rPr>
              <a:t>Шаг 2. </a:t>
            </a:r>
            <a:r>
              <a:rPr lang="ru-RU" dirty="0" smtClean="0">
                <a:solidFill>
                  <a:schemeClr val="bg1"/>
                </a:solidFill>
              </a:rPr>
              <a:t>Попросите найти двух одинаковых обезьянок, назвать, в какую сторону они идут.</a:t>
            </a:r>
            <a:endParaRPr lang="ru-RU"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09120"/>
            <a:ext cx="8229600" cy="1617043"/>
          </a:xfrm>
        </p:spPr>
        <p:txBody>
          <a:bodyPr>
            <a:normAutofit/>
          </a:bodyPr>
          <a:lstStyle/>
          <a:p>
            <a:pPr>
              <a:buNone/>
            </a:pPr>
            <a:r>
              <a:rPr lang="ru-RU" u="sng" dirty="0" smtClean="0">
                <a:solidFill>
                  <a:srgbClr val="FFFF99"/>
                </a:solidFill>
              </a:rPr>
              <a:t>Рис. 7</a:t>
            </a:r>
          </a:p>
          <a:p>
            <a:pPr algn="ctr">
              <a:buNone/>
            </a:pPr>
            <a:r>
              <a:rPr lang="ru-RU" dirty="0" smtClean="0">
                <a:solidFill>
                  <a:schemeClr val="bg1"/>
                </a:solidFill>
              </a:rPr>
              <a:t>Инструкция: «Найди одинаковых обезьянок. В какую сторону они идут?</a:t>
            </a:r>
            <a:endParaRPr lang="ru-RU" dirty="0">
              <a:solidFill>
                <a:schemeClr val="bg1"/>
              </a:solidFill>
            </a:endParaRPr>
          </a:p>
        </p:txBody>
      </p:sp>
      <p:pic>
        <p:nvPicPr>
          <p:cNvPr id="7170" name="Picture 2" descr="image37"/>
          <p:cNvPicPr>
            <a:picLocks noChangeAspect="1" noChangeArrowheads="1"/>
          </p:cNvPicPr>
          <p:nvPr/>
        </p:nvPicPr>
        <p:blipFill>
          <a:blip r:embed="rId2" cstate="print"/>
          <a:srcRect/>
          <a:stretch>
            <a:fillRect/>
          </a:stretch>
        </p:blipFill>
        <p:spPr bwMode="auto">
          <a:xfrm>
            <a:off x="899592" y="548680"/>
            <a:ext cx="7682353" cy="3591297"/>
          </a:xfrm>
          <a:prstGeom prst="rect">
            <a:avLst/>
          </a:prstGeom>
          <a:noFill/>
          <a:ln w="9525">
            <a:solidFill>
              <a:srgbClr val="FFFF99"/>
            </a:solidFill>
            <a:miter lim="800000"/>
            <a:headEnd/>
            <a:tailEnd/>
          </a:ln>
          <a:effectLst>
            <a:glow rad="101600">
              <a:schemeClr val="accent3">
                <a:satMod val="175000"/>
                <a:alpha val="40000"/>
              </a:schemeClr>
            </a:glo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u="sng" dirty="0" smtClean="0">
                <a:solidFill>
                  <a:srgbClr val="FFFF99"/>
                </a:solidFill>
                <a:effectLst>
                  <a:outerShdw blurRad="38100" dist="38100" dir="2700000" algn="tl">
                    <a:srgbClr val="000000">
                      <a:alpha val="43137"/>
                    </a:srgbClr>
                  </a:outerShdw>
                </a:effectLst>
                <a:latin typeface="+mn-lt"/>
              </a:rPr>
              <a:t>Задание 8. «Найди одинаковую заплатку»</a:t>
            </a: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p:txBody>
          <a:bodyPr>
            <a:normAutofit fontScale="92500" lnSpcReduction="20000"/>
          </a:bodyPr>
          <a:lstStyle/>
          <a:p>
            <a:pPr algn="just"/>
            <a:r>
              <a:rPr lang="ru-RU" u="sng" dirty="0" smtClean="0">
                <a:solidFill>
                  <a:srgbClr val="FFFF99"/>
                </a:solidFill>
              </a:rPr>
              <a:t>Материал:</a:t>
            </a:r>
            <a:r>
              <a:rPr lang="ru-RU" dirty="0" smtClean="0">
                <a:solidFill>
                  <a:srgbClr val="FFFF99"/>
                </a:solidFill>
              </a:rPr>
              <a:t> </a:t>
            </a:r>
            <a:r>
              <a:rPr lang="ru-RU" dirty="0" smtClean="0">
                <a:solidFill>
                  <a:schemeClr val="bg1"/>
                </a:solidFill>
              </a:rPr>
              <a:t>рисунок, с изображением ковра и нескольких вариантов «заплаток» (рис. № 8)</a:t>
            </a:r>
          </a:p>
          <a:p>
            <a:pPr algn="just"/>
            <a:endParaRPr lang="ru-RU" dirty="0" smtClean="0">
              <a:solidFill>
                <a:schemeClr val="bg1"/>
              </a:solidFill>
            </a:endParaRPr>
          </a:p>
          <a:p>
            <a:pPr algn="ctr"/>
            <a:r>
              <a:rPr lang="ru-RU" dirty="0" smtClean="0">
                <a:solidFill>
                  <a:srgbClr val="FFFF99"/>
                </a:solidFill>
              </a:rPr>
              <a:t>Ход выполнения задания:</a:t>
            </a:r>
            <a:endParaRPr lang="ru-RU" dirty="0" smtClean="0">
              <a:solidFill>
                <a:schemeClr val="bg1"/>
              </a:solidFill>
            </a:endParaRPr>
          </a:p>
          <a:p>
            <a:pPr algn="ctr"/>
            <a:endParaRPr lang="ru-RU" dirty="0" smtClean="0">
              <a:solidFill>
                <a:schemeClr val="bg1"/>
              </a:solidFill>
            </a:endParaRPr>
          </a:p>
          <a:p>
            <a:pPr algn="just"/>
            <a:r>
              <a:rPr lang="ru-RU" u="sng" dirty="0" smtClean="0">
                <a:solidFill>
                  <a:srgbClr val="FFFF99"/>
                </a:solidFill>
              </a:rPr>
              <a:t>Шаг 1</a:t>
            </a:r>
            <a:r>
              <a:rPr lang="ru-RU" dirty="0" smtClean="0">
                <a:solidFill>
                  <a:srgbClr val="FFFF99"/>
                </a:solidFill>
              </a:rPr>
              <a:t>:</a:t>
            </a:r>
            <a:r>
              <a:rPr lang="ru-RU" dirty="0" smtClean="0">
                <a:solidFill>
                  <a:schemeClr val="bg1"/>
                </a:solidFill>
              </a:rPr>
              <a:t> Рассмотрите картинку. Попросите ребенка рассмотреть узор  на 1 ковре, второй ковер закройте экраном. Обсудите узор на 1 ковре. Попросите найти такой же узор среди заплаток. Если ребенок затрудняется сделать выбор, закройте верхний ряд «заплаток» экраном. Попросите взять карандаш и провести линию от ковра к заплатке.</a:t>
            </a:r>
          </a:p>
          <a:p>
            <a:pPr algn="just"/>
            <a:r>
              <a:rPr lang="ru-RU" u="sng" dirty="0" smtClean="0">
                <a:solidFill>
                  <a:srgbClr val="FFFF99"/>
                </a:solidFill>
              </a:rPr>
              <a:t>Шаг 2:</a:t>
            </a:r>
            <a:r>
              <a:rPr lang="ru-RU" dirty="0" smtClean="0">
                <a:solidFill>
                  <a:srgbClr val="FFFF99"/>
                </a:solidFill>
              </a:rPr>
              <a:t>  </a:t>
            </a:r>
            <a:r>
              <a:rPr lang="ru-RU" dirty="0" smtClean="0">
                <a:solidFill>
                  <a:schemeClr val="bg1"/>
                </a:solidFill>
              </a:rPr>
              <a:t>Аналогично выполните задание со 2 ковром.</a:t>
            </a:r>
            <a:endParaRPr lang="ru-RU"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25144"/>
            <a:ext cx="8229600" cy="1401019"/>
          </a:xfrm>
        </p:spPr>
        <p:txBody>
          <a:bodyPr>
            <a:normAutofit fontScale="85000" lnSpcReduction="20000"/>
          </a:bodyPr>
          <a:lstStyle/>
          <a:p>
            <a:endParaRPr lang="ru-RU" dirty="0" smtClean="0"/>
          </a:p>
          <a:p>
            <a:r>
              <a:rPr lang="ru-RU" u="sng" dirty="0" smtClean="0">
                <a:solidFill>
                  <a:srgbClr val="FFFF99"/>
                </a:solidFill>
              </a:rPr>
              <a:t>Рис. 8</a:t>
            </a:r>
          </a:p>
          <a:p>
            <a:r>
              <a:rPr lang="ru-RU" dirty="0" smtClean="0">
                <a:solidFill>
                  <a:schemeClr val="bg1"/>
                </a:solidFill>
              </a:rPr>
              <a:t>Инструкция: Помоги подобрать заплатку к коврам. Проведи дорожку .</a:t>
            </a:r>
          </a:p>
        </p:txBody>
      </p:sp>
      <p:pic>
        <p:nvPicPr>
          <p:cNvPr id="8195" name="Picture 3" descr="image1"/>
          <p:cNvPicPr>
            <a:picLocks noChangeAspect="1" noChangeArrowheads="1"/>
          </p:cNvPicPr>
          <p:nvPr/>
        </p:nvPicPr>
        <p:blipFill>
          <a:blip r:embed="rId2" cstate="print"/>
          <a:srcRect/>
          <a:stretch>
            <a:fillRect/>
          </a:stretch>
        </p:blipFill>
        <p:spPr bwMode="auto">
          <a:xfrm>
            <a:off x="2734574" y="260648"/>
            <a:ext cx="4134865" cy="4805384"/>
          </a:xfrm>
          <a:prstGeom prst="rect">
            <a:avLst/>
          </a:prstGeom>
          <a:noFill/>
          <a:ln w="9525">
            <a:solidFill>
              <a:srgbClr val="FFFF99"/>
            </a:solidFill>
            <a:miter lim="800000"/>
            <a:headEnd/>
            <a:tailEnd/>
          </a:ln>
          <a:effectLst>
            <a:glow rad="101600">
              <a:schemeClr val="accent3">
                <a:satMod val="175000"/>
                <a:alpha val="40000"/>
              </a:schemeClr>
            </a:glo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lnSpc>
                <a:spcPct val="150000"/>
              </a:lnSpc>
            </a:pPr>
            <a:r>
              <a:rPr lang="ru-RU" sz="3600" i="1" dirty="0" smtClean="0">
                <a:solidFill>
                  <a:schemeClr val="bg1"/>
                </a:solidFill>
              </a:rPr>
              <a:t>Игровые упражнения и задания на формирование координации в системе «глаз-рука» и коррекцию её недостатков.</a:t>
            </a:r>
            <a:endParaRPr lang="ru-RU" sz="3600" dirty="0" smtClean="0">
              <a:solidFill>
                <a:schemeClr val="bg1"/>
              </a:solidFill>
            </a:endParaRPr>
          </a:p>
          <a:p>
            <a:endParaRPr lang="ru-RU" dirty="0"/>
          </a:p>
        </p:txBody>
      </p:sp>
      <p:sp>
        <p:nvSpPr>
          <p:cNvPr id="4" name="Заголовок 5"/>
          <p:cNvSpPr>
            <a:spLocks noGrp="1"/>
          </p:cNvSpPr>
          <p:nvPr>
            <p:ph type="title"/>
          </p:nvPr>
        </p:nvSpPr>
        <p:spPr>
          <a:custGeom>
            <a:avLst/>
            <a:gdLst>
              <a:gd name="connsiteX0" fmla="*/ 0 w 8240486"/>
              <a:gd name="connsiteY0" fmla="*/ 0 h 544286"/>
              <a:gd name="connsiteX1" fmla="*/ 7195457 w 8240486"/>
              <a:gd name="connsiteY1" fmla="*/ 54429 h 544286"/>
              <a:gd name="connsiteX2" fmla="*/ 8240486 w 8240486"/>
              <a:gd name="connsiteY2" fmla="*/ 544286 h 544286"/>
            </a:gdLst>
            <a:ahLst/>
            <a:cxnLst>
              <a:cxn ang="0">
                <a:pos x="connsiteX0" y="connsiteY0"/>
              </a:cxn>
              <a:cxn ang="0">
                <a:pos x="connsiteX1" y="connsiteY1"/>
              </a:cxn>
              <a:cxn ang="0">
                <a:pos x="connsiteX2" y="connsiteY2"/>
              </a:cxn>
            </a:cxnLst>
            <a:rect l="l" t="t" r="r" b="b"/>
            <a:pathLst>
              <a:path w="8240486" h="544286">
                <a:moveTo>
                  <a:pt x="0" y="0"/>
                </a:moveTo>
                <a:lnTo>
                  <a:pt x="7195457" y="54429"/>
                </a:lnTo>
                <a:cubicBezTo>
                  <a:pt x="8568871" y="145143"/>
                  <a:pt x="8120743" y="449943"/>
                  <a:pt x="8240486" y="54428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ru-RU" b="1" u="sng" dirty="0" smtClean="0">
                <a:solidFill>
                  <a:srgbClr val="FFFF99"/>
                </a:solidFill>
                <a:effectLst>
                  <a:outerShdw blurRad="38100" dist="38100" dir="2700000" algn="tl">
                    <a:srgbClr val="000000">
                      <a:alpha val="43137"/>
                    </a:srgbClr>
                  </a:outerShdw>
                </a:effectLst>
              </a:rPr>
              <a:t>ТРЕТЬЕ НАПРАВЛЕНИЕ:</a:t>
            </a:r>
            <a:endParaRPr lang="ru-RU" b="1" u="sng" dirty="0">
              <a:solidFill>
                <a:srgbClr val="FFFF99"/>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57200"/>
            <a:ext cx="7886700" cy="6153665"/>
          </a:xfrm>
        </p:spPr>
        <p:txBody>
          <a:bodyPr>
            <a:normAutofit fontScale="92500"/>
          </a:bodyPr>
          <a:lstStyle/>
          <a:p>
            <a:pPr algn="just"/>
            <a:r>
              <a:rPr lang="ru-RU" dirty="0">
                <a:solidFill>
                  <a:schemeClr val="bg1"/>
                </a:solidFill>
              </a:rPr>
              <a:t>А</a:t>
            </a:r>
            <a:r>
              <a:rPr lang="ru-RU" dirty="0" smtClean="0">
                <a:solidFill>
                  <a:schemeClr val="bg1"/>
                </a:solidFill>
              </a:rPr>
              <a:t>ктуальным представляется развитие у детей адекватных способов восприятия пространства, полноценных пространственных представлений и прочных навыков ориентировки в пространстве; эта задача становится одной из важнейших в школьном обучении. </a:t>
            </a:r>
          </a:p>
          <a:p>
            <a:pPr algn="just"/>
            <a:r>
              <a:rPr lang="ru-RU" dirty="0" smtClean="0">
                <a:solidFill>
                  <a:schemeClr val="bg1"/>
                </a:solidFill>
              </a:rPr>
              <a:t>При этом одним из основных направлений решения этой задачи должно быть </a:t>
            </a:r>
            <a:r>
              <a:rPr lang="ru-RU" u="sng" dirty="0" smtClean="0">
                <a:solidFill>
                  <a:srgbClr val="FFFF99"/>
                </a:solidFill>
                <a:effectLst>
                  <a:outerShdw blurRad="38100" dist="38100" dir="2700000" algn="tl">
                    <a:srgbClr val="000000">
                      <a:alpha val="43137"/>
                    </a:srgbClr>
                  </a:outerShdw>
                </a:effectLst>
              </a:rPr>
              <a:t>формирование у детей ориентировки на микроплоскости</a:t>
            </a:r>
            <a:r>
              <a:rPr lang="ru-RU" dirty="0" smtClean="0">
                <a:solidFill>
                  <a:schemeClr val="bg1"/>
                </a:solidFill>
              </a:rPr>
              <a:t>, поскольку суть и содержание многих школьных навыков и видов деятельности, с которыми ребенок соприкоснется с самого начала обучения в школе (письмо, чтение, ручной труд, ориентировка в пространстве страницы учебника, тетради, в пространстве парты и т.п.) требует владения навыками ориентировки на микроплоскости.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u="sng" dirty="0" smtClean="0">
                <a:solidFill>
                  <a:srgbClr val="FFFF99"/>
                </a:solidFill>
                <a:effectLst>
                  <a:outerShdw blurRad="38100" dist="38100" dir="2700000" algn="tl">
                    <a:srgbClr val="000000">
                      <a:alpha val="43137"/>
                    </a:srgbClr>
                  </a:outerShdw>
                </a:effectLst>
                <a:latin typeface="+mn-lt"/>
              </a:rPr>
              <a:t>Задание 9. «Сделай, как я!» </a:t>
            </a:r>
            <a:br>
              <a:rPr lang="ru-RU" sz="4000" b="1" u="sng" dirty="0" smtClean="0">
                <a:solidFill>
                  <a:srgbClr val="FFFF99"/>
                </a:solidFill>
                <a:effectLst>
                  <a:outerShdw blurRad="38100" dist="38100" dir="2700000" algn="tl">
                    <a:srgbClr val="000000">
                      <a:alpha val="43137"/>
                    </a:srgbClr>
                  </a:outerShdw>
                </a:effectLst>
                <a:latin typeface="+mn-lt"/>
              </a:rPr>
            </a:b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628650" y="1518249"/>
            <a:ext cx="7886700" cy="5201728"/>
          </a:xfrm>
        </p:spPr>
        <p:txBody>
          <a:bodyPr>
            <a:normAutofit fontScale="92500" lnSpcReduction="10000"/>
          </a:bodyPr>
          <a:lstStyle/>
          <a:p>
            <a:r>
              <a:rPr lang="ru-RU" u="sng" dirty="0" smtClean="0">
                <a:solidFill>
                  <a:srgbClr val="FFFF99"/>
                </a:solidFill>
              </a:rPr>
              <a:t>Материал: </a:t>
            </a:r>
            <a:r>
              <a:rPr lang="ru-RU" dirty="0" smtClean="0">
                <a:solidFill>
                  <a:schemeClr val="bg1"/>
                </a:solidFill>
              </a:rPr>
              <a:t>комплект счётных палочек. </a:t>
            </a:r>
          </a:p>
          <a:p>
            <a:pPr algn="ctr"/>
            <a:r>
              <a:rPr lang="ru-RU" dirty="0" smtClean="0">
                <a:solidFill>
                  <a:srgbClr val="FFFF99"/>
                </a:solidFill>
              </a:rPr>
              <a:t>Ход выполнения задания:</a:t>
            </a:r>
            <a:endParaRPr lang="ru-RU" dirty="0" smtClean="0">
              <a:solidFill>
                <a:schemeClr val="bg1"/>
              </a:solidFill>
            </a:endParaRPr>
          </a:p>
          <a:p>
            <a:r>
              <a:rPr lang="ru-RU" u="sng" dirty="0" smtClean="0">
                <a:solidFill>
                  <a:srgbClr val="FFFF99"/>
                </a:solidFill>
              </a:rPr>
              <a:t>Шаг 1: </a:t>
            </a:r>
            <a:r>
              <a:rPr lang="ru-RU" dirty="0" smtClean="0">
                <a:solidFill>
                  <a:schemeClr val="bg1"/>
                </a:solidFill>
              </a:rPr>
              <a:t>Выложите за ширмой из заранее оговоренного количества палочек произвольную композицию, затем на 1-2 секунды </a:t>
            </a:r>
            <a:r>
              <a:rPr lang="ru-RU" dirty="0" err="1" smtClean="0">
                <a:solidFill>
                  <a:schemeClr val="bg1"/>
                </a:solidFill>
              </a:rPr>
              <a:t>покажитет</a:t>
            </a:r>
            <a:r>
              <a:rPr lang="ru-RU" dirty="0" smtClean="0">
                <a:solidFill>
                  <a:schemeClr val="bg1"/>
                </a:solidFill>
              </a:rPr>
              <a:t> её ребенку. Инструкция: «Посмотрите внимательно и постарайтесь запомнить фигуру». Затем снова закрывает. </a:t>
            </a:r>
          </a:p>
          <a:p>
            <a:r>
              <a:rPr lang="ru-RU" u="sng" dirty="0" smtClean="0">
                <a:solidFill>
                  <a:srgbClr val="FFFF99"/>
                </a:solidFill>
              </a:rPr>
              <a:t>Шаг 2: </a:t>
            </a:r>
            <a:r>
              <a:rPr lang="ru-RU" dirty="0" smtClean="0">
                <a:solidFill>
                  <a:schemeClr val="bg1"/>
                </a:solidFill>
              </a:rPr>
              <a:t>ребенок по памяти должен выложить из своих палочек точно такую же фигуру.</a:t>
            </a:r>
          </a:p>
          <a:p>
            <a:r>
              <a:rPr lang="ru-RU" u="sng" dirty="0" smtClean="0">
                <a:solidFill>
                  <a:srgbClr val="FFFF99"/>
                </a:solidFill>
              </a:rPr>
              <a:t>Шаг 3: </a:t>
            </a:r>
            <a:r>
              <a:rPr lang="ru-RU" dirty="0" smtClean="0">
                <a:solidFill>
                  <a:schemeClr val="bg1"/>
                </a:solidFill>
              </a:rPr>
              <a:t>Если задание вызывает затруднение, можно показать фигуру повторно или оставить образец.</a:t>
            </a:r>
          </a:p>
          <a:p>
            <a:r>
              <a:rPr lang="ru-RU" dirty="0" smtClean="0">
                <a:solidFill>
                  <a:schemeClr val="bg1"/>
                </a:solidFill>
              </a:rPr>
              <a:t>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sekretar.ruk2\Pictures\DSC07220.jpg"/>
          <p:cNvPicPr>
            <a:picLocks noChangeAspect="1" noChangeArrowheads="1"/>
          </p:cNvPicPr>
          <p:nvPr/>
        </p:nvPicPr>
        <p:blipFill>
          <a:blip r:embed="rId2" cstate="print"/>
          <a:srcRect/>
          <a:stretch>
            <a:fillRect/>
          </a:stretch>
        </p:blipFill>
        <p:spPr bwMode="auto">
          <a:xfrm>
            <a:off x="4777129" y="257652"/>
            <a:ext cx="3803915" cy="2852936"/>
          </a:xfrm>
          <a:prstGeom prst="rect">
            <a:avLst/>
          </a:prstGeom>
          <a:noFill/>
          <a:effectLst>
            <a:glow rad="101600">
              <a:schemeClr val="accent3">
                <a:satMod val="175000"/>
                <a:alpha val="40000"/>
              </a:schemeClr>
            </a:glow>
          </a:effectLst>
        </p:spPr>
      </p:pic>
      <p:pic>
        <p:nvPicPr>
          <p:cNvPr id="9220" name="Picture 4" descr="C:\Users\sekretar.ruk2\Pictures\1.jpg"/>
          <p:cNvPicPr>
            <a:picLocks noChangeAspect="1" noChangeArrowheads="1"/>
          </p:cNvPicPr>
          <p:nvPr/>
        </p:nvPicPr>
        <p:blipFill>
          <a:blip r:embed="rId3" cstate="print"/>
          <a:srcRect/>
          <a:stretch>
            <a:fillRect/>
          </a:stretch>
        </p:blipFill>
        <p:spPr bwMode="auto">
          <a:xfrm>
            <a:off x="179512" y="188640"/>
            <a:ext cx="2592288" cy="3456384"/>
          </a:xfrm>
          <a:prstGeom prst="rect">
            <a:avLst/>
          </a:prstGeom>
          <a:noFill/>
          <a:ln>
            <a:solidFill>
              <a:srgbClr val="FFFF99"/>
            </a:solidFill>
          </a:ln>
          <a:effectLst>
            <a:glow rad="101600">
              <a:schemeClr val="accent3">
                <a:satMod val="175000"/>
                <a:alpha val="40000"/>
              </a:schemeClr>
            </a:glow>
          </a:effectLst>
        </p:spPr>
      </p:pic>
      <p:pic>
        <p:nvPicPr>
          <p:cNvPr id="9221" name="Picture 5" descr="C:\Users\sekretar.ruk2\Pictures\2.jpg"/>
          <p:cNvPicPr>
            <a:picLocks noChangeAspect="1" noChangeArrowheads="1"/>
          </p:cNvPicPr>
          <p:nvPr/>
        </p:nvPicPr>
        <p:blipFill>
          <a:blip r:embed="rId4" cstate="print"/>
          <a:srcRect/>
          <a:stretch>
            <a:fillRect/>
          </a:stretch>
        </p:blipFill>
        <p:spPr bwMode="auto">
          <a:xfrm>
            <a:off x="1856310" y="3117721"/>
            <a:ext cx="2664296" cy="3552395"/>
          </a:xfrm>
          <a:prstGeom prst="rect">
            <a:avLst/>
          </a:prstGeom>
          <a:noFill/>
          <a:ln>
            <a:solidFill>
              <a:srgbClr val="FFFF00"/>
            </a:solidFill>
          </a:ln>
          <a:effectLst>
            <a:glow rad="63500">
              <a:schemeClr val="accent3">
                <a:satMod val="175000"/>
                <a:alpha val="40000"/>
              </a:schemeClr>
            </a:glow>
          </a:effectLst>
        </p:spPr>
      </p:pic>
      <p:pic>
        <p:nvPicPr>
          <p:cNvPr id="9222" name="Picture 6" descr="C:\Users\sekretar.ruk2\Pictures\3.jpg"/>
          <p:cNvPicPr>
            <a:picLocks noChangeAspect="1" noChangeArrowheads="1"/>
          </p:cNvPicPr>
          <p:nvPr/>
        </p:nvPicPr>
        <p:blipFill>
          <a:blip r:embed="rId5" cstate="print"/>
          <a:srcRect/>
          <a:stretch>
            <a:fillRect/>
          </a:stretch>
        </p:blipFill>
        <p:spPr bwMode="auto">
          <a:xfrm>
            <a:off x="4805735" y="4001340"/>
            <a:ext cx="3775701" cy="2520280"/>
          </a:xfrm>
          <a:prstGeom prst="rect">
            <a:avLst/>
          </a:prstGeom>
          <a:noFill/>
          <a:effectLst>
            <a:glow rad="101600">
              <a:schemeClr val="accent3">
                <a:satMod val="175000"/>
                <a:alpha val="40000"/>
              </a:schemeClr>
            </a:glo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5126"/>
            <a:ext cx="8058150" cy="1325563"/>
          </a:xfrm>
        </p:spPr>
        <p:txBody>
          <a:bodyPr>
            <a:normAutofit/>
          </a:bodyPr>
          <a:lstStyle/>
          <a:p>
            <a:pPr algn="ctr"/>
            <a:r>
              <a:rPr lang="ru-RU" sz="4000" b="1" u="sng" dirty="0" smtClean="0">
                <a:solidFill>
                  <a:srgbClr val="FFFF99"/>
                </a:solidFill>
                <a:latin typeface="+mn-lt"/>
              </a:rPr>
              <a:t>Задание 10. «Копировщики узоров»</a:t>
            </a:r>
            <a:endParaRPr lang="ru-RU" sz="4000" b="1" u="sng" dirty="0">
              <a:solidFill>
                <a:srgbClr val="FFFF99"/>
              </a:solidFill>
              <a:latin typeface="+mn-lt"/>
            </a:endParaRPr>
          </a:p>
        </p:txBody>
      </p:sp>
      <p:sp>
        <p:nvSpPr>
          <p:cNvPr id="3" name="Содержимое 2"/>
          <p:cNvSpPr>
            <a:spLocks noGrp="1"/>
          </p:cNvSpPr>
          <p:nvPr>
            <p:ph idx="1"/>
          </p:nvPr>
        </p:nvSpPr>
        <p:spPr/>
        <p:txBody>
          <a:bodyPr>
            <a:normAutofit fontScale="92500" lnSpcReduction="20000"/>
          </a:bodyPr>
          <a:lstStyle/>
          <a:p>
            <a:r>
              <a:rPr lang="ru-RU" u="sng" dirty="0" smtClean="0">
                <a:solidFill>
                  <a:srgbClr val="FFFF99"/>
                </a:solidFill>
              </a:rPr>
              <a:t>Материал</a:t>
            </a:r>
            <a:r>
              <a:rPr lang="ru-RU" dirty="0" smtClean="0">
                <a:solidFill>
                  <a:srgbClr val="FFFF99"/>
                </a:solidFill>
              </a:rPr>
              <a:t>: </a:t>
            </a:r>
            <a:r>
              <a:rPr lang="ru-RU" dirty="0" smtClean="0">
                <a:solidFill>
                  <a:schemeClr val="bg1"/>
                </a:solidFill>
              </a:rPr>
              <a:t>картинки с изображением узоров (рис. № 10)</a:t>
            </a:r>
          </a:p>
          <a:p>
            <a:pPr algn="ctr"/>
            <a:r>
              <a:rPr lang="ru-RU" dirty="0" smtClean="0">
                <a:solidFill>
                  <a:srgbClr val="FFFF99"/>
                </a:solidFill>
              </a:rPr>
              <a:t>Ход выполнения задания:</a:t>
            </a:r>
            <a:endParaRPr lang="ru-RU" dirty="0" smtClean="0">
              <a:solidFill>
                <a:schemeClr val="bg1"/>
              </a:solidFill>
            </a:endParaRPr>
          </a:p>
          <a:p>
            <a:endParaRPr lang="ru-RU" dirty="0" smtClean="0">
              <a:solidFill>
                <a:schemeClr val="bg1"/>
              </a:solidFill>
            </a:endParaRPr>
          </a:p>
          <a:p>
            <a:r>
              <a:rPr lang="ru-RU" u="sng" dirty="0" smtClean="0">
                <a:solidFill>
                  <a:srgbClr val="FFFF99"/>
                </a:solidFill>
              </a:rPr>
              <a:t>Шаг 1</a:t>
            </a:r>
            <a:r>
              <a:rPr lang="ru-RU" dirty="0" smtClean="0">
                <a:solidFill>
                  <a:srgbClr val="FFFF99"/>
                </a:solidFill>
              </a:rPr>
              <a:t>: </a:t>
            </a:r>
            <a:r>
              <a:rPr lang="ru-RU" dirty="0" smtClean="0">
                <a:solidFill>
                  <a:schemeClr val="bg1"/>
                </a:solidFill>
              </a:rPr>
              <a:t>Ребенку предлагается рассмотреть один из предложенных узоров (остальные необходимо закрыть экраном). Взрослый в пустом окошке рисует часть узора, и просит ребенка дорисовать необходимые детали.</a:t>
            </a:r>
          </a:p>
          <a:p>
            <a:endParaRPr lang="ru-RU" dirty="0" smtClean="0">
              <a:solidFill>
                <a:schemeClr val="bg1"/>
              </a:solidFill>
            </a:endParaRPr>
          </a:p>
          <a:p>
            <a:r>
              <a:rPr lang="ru-RU" u="sng" dirty="0" smtClean="0">
                <a:solidFill>
                  <a:srgbClr val="FFFF99"/>
                </a:solidFill>
              </a:rPr>
              <a:t>Шаг 2:</a:t>
            </a:r>
            <a:r>
              <a:rPr lang="ru-RU" dirty="0" smtClean="0">
                <a:solidFill>
                  <a:srgbClr val="FFFF99"/>
                </a:solidFill>
              </a:rPr>
              <a:t> </a:t>
            </a:r>
            <a:r>
              <a:rPr lang="ru-RU" dirty="0" smtClean="0">
                <a:solidFill>
                  <a:schemeClr val="bg1"/>
                </a:solidFill>
              </a:rPr>
              <a:t>Попросите срисовать полностью как можно точнее понравившийся ребенку узор.</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85184"/>
            <a:ext cx="8229600" cy="1040979"/>
          </a:xfrm>
        </p:spPr>
        <p:txBody>
          <a:bodyPr>
            <a:normAutofit/>
          </a:bodyPr>
          <a:lstStyle/>
          <a:p>
            <a:r>
              <a:rPr lang="ru-RU" u="sng" dirty="0" smtClean="0">
                <a:solidFill>
                  <a:srgbClr val="FFFF99"/>
                </a:solidFill>
              </a:rPr>
              <a:t>Рис. 10</a:t>
            </a:r>
          </a:p>
          <a:p>
            <a:r>
              <a:rPr lang="ru-RU" dirty="0" smtClean="0">
                <a:solidFill>
                  <a:schemeClr val="bg1"/>
                </a:solidFill>
              </a:rPr>
              <a:t>Инструкция: скопируй (срисуй) узор.</a:t>
            </a:r>
            <a:endParaRPr lang="ru-RU" dirty="0">
              <a:solidFill>
                <a:schemeClr val="bg1"/>
              </a:solidFill>
            </a:endParaRPr>
          </a:p>
        </p:txBody>
      </p:sp>
      <p:pic>
        <p:nvPicPr>
          <p:cNvPr id="44034" name="Picture 2" descr="image54"/>
          <p:cNvPicPr>
            <a:picLocks noChangeAspect="1" noChangeArrowheads="1"/>
          </p:cNvPicPr>
          <p:nvPr/>
        </p:nvPicPr>
        <p:blipFill>
          <a:blip r:embed="rId2" cstate="print"/>
          <a:srcRect t="38333"/>
          <a:stretch>
            <a:fillRect/>
          </a:stretch>
        </p:blipFill>
        <p:spPr bwMode="auto">
          <a:xfrm>
            <a:off x="1046073" y="764703"/>
            <a:ext cx="6550263" cy="3792257"/>
          </a:xfrm>
          <a:prstGeom prst="rect">
            <a:avLst/>
          </a:prstGeom>
          <a:noFill/>
          <a:ln w="9525">
            <a:solidFill>
              <a:srgbClr val="FFFF99"/>
            </a:solidFill>
            <a:miter lim="800000"/>
            <a:headEnd/>
            <a:tailEnd/>
          </a:ln>
          <a:effectLst>
            <a:glow rad="101600">
              <a:schemeClr val="accent3">
                <a:satMod val="175000"/>
                <a:alpha val="40000"/>
              </a:schemeClr>
            </a:glo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u="sng" dirty="0" smtClean="0">
                <a:solidFill>
                  <a:srgbClr val="FFFF99"/>
                </a:solidFill>
                <a:effectLst>
                  <a:outerShdw blurRad="38100" dist="38100" dir="2700000" algn="tl">
                    <a:srgbClr val="000000">
                      <a:alpha val="43137"/>
                    </a:srgbClr>
                  </a:outerShdw>
                </a:effectLst>
                <a:latin typeface="+mn-lt"/>
              </a:rPr>
              <a:t>Список литературы:</a:t>
            </a:r>
            <a:endParaRPr lang="ru-RU" sz="4000" b="1" u="sng"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p:txBody>
          <a:bodyPr>
            <a:normAutofit fontScale="92500" lnSpcReduction="10000"/>
          </a:bodyPr>
          <a:lstStyle/>
          <a:p>
            <a:r>
              <a:rPr lang="ru-RU" dirty="0" smtClean="0">
                <a:solidFill>
                  <a:schemeClr val="bg1"/>
                </a:solidFill>
              </a:rPr>
              <a:t>Комарова Т.П. Логопедические игры и упражнения для детей с нарушениями зрения.–М.: АСТ:Астрель, 2008 – 175с.</a:t>
            </a:r>
          </a:p>
          <a:p>
            <a:pPr lvl="0"/>
            <a:r>
              <a:rPr lang="ru-RU" dirty="0" smtClean="0">
                <a:solidFill>
                  <a:schemeClr val="bg1"/>
                </a:solidFill>
              </a:rPr>
              <a:t>Лурия А. Р. Основы нейропсихологии.  М., 2009.</a:t>
            </a:r>
          </a:p>
          <a:p>
            <a:r>
              <a:rPr lang="ru-RU" dirty="0" smtClean="0">
                <a:solidFill>
                  <a:schemeClr val="bg1"/>
                </a:solidFill>
              </a:rPr>
              <a:t>Симерницкая Э.Г. Доминантность полушарий. М., 1978.</a:t>
            </a:r>
          </a:p>
          <a:p>
            <a:pPr lvl="0"/>
            <a:r>
              <a:rPr lang="ru-RU" dirty="0" err="1" smtClean="0">
                <a:solidFill>
                  <a:schemeClr val="bg1"/>
                </a:solidFill>
              </a:rPr>
              <a:t>Ахутина</a:t>
            </a:r>
            <a:r>
              <a:rPr lang="ru-RU" dirty="0" smtClean="0">
                <a:solidFill>
                  <a:schemeClr val="bg1"/>
                </a:solidFill>
              </a:rPr>
              <a:t> </a:t>
            </a:r>
            <a:r>
              <a:rPr lang="ru-RU" dirty="0" smtClean="0">
                <a:solidFill>
                  <a:schemeClr val="bg1"/>
                </a:solidFill>
              </a:rPr>
              <a:t>Т.В., Пылаева Н.М. «Преодоление трудностей учения. Нейропсихологический подход».  СПб., 2008.</a:t>
            </a:r>
          </a:p>
          <a:p>
            <a:pPr lvl="0"/>
            <a:r>
              <a:rPr lang="ru-RU" dirty="0" smtClean="0">
                <a:solidFill>
                  <a:schemeClr val="bg1"/>
                </a:solidFill>
              </a:rPr>
              <a:t>Глозман Ж.М. Нейропсихология детского возраста. М., 2009.</a:t>
            </a:r>
          </a:p>
          <a:p>
            <a:pPr marL="0" lvl="0" indent="0">
              <a:buNone/>
            </a:pPr>
            <a:endParaRPr lang="ru-RU" dirty="0" smtClean="0"/>
          </a:p>
          <a:p>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94271"/>
            <a:ext cx="7886700" cy="5115698"/>
          </a:xfrm>
        </p:spPr>
        <p:txBody>
          <a:bodyPr>
            <a:normAutofit fontScale="92500" lnSpcReduction="10000"/>
          </a:bodyPr>
          <a:lstStyle/>
          <a:p>
            <a:pPr algn="just"/>
            <a:r>
              <a:rPr lang="ru-RU" sz="3200" dirty="0" smtClean="0">
                <a:solidFill>
                  <a:srgbClr val="FFFF99"/>
                </a:solidFill>
              </a:rPr>
              <a:t>Особое значение овладение пространственными представлениями и навыками ориентировки в пространстве имеет для младших школьников с ОВЗ. </a:t>
            </a:r>
          </a:p>
          <a:p>
            <a:pPr algn="just"/>
            <a:r>
              <a:rPr lang="ru-RU" sz="3200" dirty="0" smtClean="0">
                <a:solidFill>
                  <a:schemeClr val="bg1"/>
                </a:solidFill>
              </a:rPr>
              <a:t>Формирование пространственных представлений у детей с ограниченными возможностями здоровья  крайне осложнено. Дети этой категории испытывают существенные трудности в овладении действиями восприятия, в приобретении опыта практического преобразования пространства, при его отражении в слове и в продуктивных видах деятельности.</a:t>
            </a:r>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3501">
            <a:off x="6684408" y="5524362"/>
            <a:ext cx="1630025" cy="9341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562528"/>
          </a:xfrm>
        </p:spPr>
        <p:txBody>
          <a:bodyPr>
            <a:normAutofit/>
          </a:bodyPr>
          <a:lstStyle/>
          <a:p>
            <a:pPr algn="ctr"/>
            <a:r>
              <a:rPr lang="ru-RU" sz="2800" b="1" dirty="0" smtClean="0">
                <a:solidFill>
                  <a:srgbClr val="FFFF99"/>
                </a:solidFill>
                <a:effectLst>
                  <a:outerShdw blurRad="38100" dist="38100" dir="2700000" algn="tl">
                    <a:srgbClr val="000000">
                      <a:alpha val="43137"/>
                    </a:srgbClr>
                  </a:outerShdw>
                </a:effectLst>
                <a:latin typeface="+mn-lt"/>
              </a:rPr>
              <a:t>Наиболее типичными ошибками пространственного различения у младших школьников с ОВЗ  являются:</a:t>
            </a:r>
            <a:endParaRPr lang="ru-RU" sz="2800" b="1" dirty="0">
              <a:solidFill>
                <a:srgbClr val="FFFF99"/>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628650" y="1825624"/>
            <a:ext cx="7886700" cy="4735813"/>
          </a:xfrm>
        </p:spPr>
        <p:txBody>
          <a:bodyPr>
            <a:normAutofit fontScale="85000" lnSpcReduction="20000"/>
          </a:bodyPr>
          <a:lstStyle/>
          <a:p>
            <a:r>
              <a:rPr lang="ru-RU" dirty="0" smtClean="0"/>
              <a:t>:</a:t>
            </a:r>
          </a:p>
          <a:p>
            <a:pPr algn="just">
              <a:buNone/>
            </a:pPr>
            <a:r>
              <a:rPr lang="ru-RU" dirty="0" smtClean="0">
                <a:solidFill>
                  <a:schemeClr val="bg1"/>
                </a:solidFill>
              </a:rPr>
              <a:t>•  </a:t>
            </a:r>
            <a:r>
              <a:rPr lang="ru-RU" u="sng" dirty="0" smtClean="0">
                <a:solidFill>
                  <a:srgbClr val="FFFF99"/>
                </a:solidFill>
              </a:rPr>
              <a:t>в чтении </a:t>
            </a:r>
            <a:r>
              <a:rPr lang="ru-RU" dirty="0" smtClean="0">
                <a:solidFill>
                  <a:schemeClr val="bg1"/>
                </a:solidFill>
              </a:rPr>
              <a:t>- суженный круг различимого пространства строчек, что затрудняет переход к беглому чтению, пространственное различение сходных по форме букв и др.;</a:t>
            </a:r>
          </a:p>
          <a:p>
            <a:pPr algn="just">
              <a:buNone/>
            </a:pPr>
            <a:r>
              <a:rPr lang="ru-RU" dirty="0" smtClean="0">
                <a:solidFill>
                  <a:schemeClr val="bg1"/>
                </a:solidFill>
              </a:rPr>
              <a:t>•   </a:t>
            </a:r>
            <a:r>
              <a:rPr lang="ru-RU" u="sng" dirty="0" smtClean="0">
                <a:solidFill>
                  <a:srgbClr val="FFFF99"/>
                </a:solidFill>
              </a:rPr>
              <a:t>в письме </a:t>
            </a:r>
            <a:r>
              <a:rPr lang="ru-RU" dirty="0" smtClean="0">
                <a:solidFill>
                  <a:schemeClr val="bg1"/>
                </a:solidFill>
              </a:rPr>
              <a:t>- неумение соотнести букву и линии в тетради, т.е. ориентироваться в пространстве листа в тетради, смешение верха и низа сходных букв, зеркальные ошибки вследствие перевертывания буквенного знака в обратную сторону;</a:t>
            </a:r>
          </a:p>
          <a:p>
            <a:pPr algn="just">
              <a:buNone/>
            </a:pPr>
            <a:r>
              <a:rPr lang="ru-RU" dirty="0" smtClean="0">
                <a:solidFill>
                  <a:schemeClr val="bg1"/>
                </a:solidFill>
              </a:rPr>
              <a:t>•   </a:t>
            </a:r>
            <a:r>
              <a:rPr lang="ru-RU" u="sng" dirty="0" smtClean="0">
                <a:solidFill>
                  <a:srgbClr val="FFFF99"/>
                </a:solidFill>
              </a:rPr>
              <a:t>в математике </a:t>
            </a:r>
            <a:r>
              <a:rPr lang="ru-RU" dirty="0" smtClean="0">
                <a:solidFill>
                  <a:schemeClr val="bg1"/>
                </a:solidFill>
              </a:rPr>
              <a:t>- ошибочное написание цифр, неумение расположить симметрично запись примеров в тетради;</a:t>
            </a:r>
          </a:p>
          <a:p>
            <a:pPr algn="just">
              <a:buNone/>
            </a:pPr>
            <a:r>
              <a:rPr lang="ru-RU" dirty="0" smtClean="0">
                <a:solidFill>
                  <a:schemeClr val="bg1"/>
                </a:solidFill>
              </a:rPr>
              <a:t>• </a:t>
            </a:r>
            <a:r>
              <a:rPr lang="ru-RU" u="sng" dirty="0" smtClean="0">
                <a:solidFill>
                  <a:srgbClr val="FFFF99"/>
                </a:solidFill>
              </a:rPr>
              <a:t>в рисовании </a:t>
            </a:r>
            <a:r>
              <a:rPr lang="ru-RU" dirty="0" smtClean="0">
                <a:solidFill>
                  <a:schemeClr val="bg1"/>
                </a:solidFill>
              </a:rPr>
              <a:t>- неумение расположить рисунок в пространстве листа, трудности в овладении пропорцией в рисунке и др.</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83059"/>
            <a:ext cx="7886700" cy="1791730"/>
          </a:xfrm>
        </p:spPr>
        <p:txBody>
          <a:bodyPr>
            <a:normAutofit fontScale="90000"/>
          </a:bodyPr>
          <a:lstStyle/>
          <a:p>
            <a:pPr algn="ctr"/>
            <a:r>
              <a:rPr lang="ru-RU" sz="3600" b="1" dirty="0" smtClean="0">
                <a:solidFill>
                  <a:srgbClr val="FFFF99"/>
                </a:solidFill>
                <a:latin typeface="+mn-lt"/>
              </a:rPr>
              <a:t>Основные причины трудностей пространственного различения у детей младшего школьного возраста с ОВЗ:</a:t>
            </a:r>
            <a:endParaRPr lang="ru-RU" sz="3600" b="1" dirty="0">
              <a:solidFill>
                <a:srgbClr val="FFFF99"/>
              </a:solidFill>
              <a:latin typeface="+mn-lt"/>
            </a:endParaRPr>
          </a:p>
        </p:txBody>
      </p:sp>
      <p:sp>
        <p:nvSpPr>
          <p:cNvPr id="3" name="Содержимое 2"/>
          <p:cNvSpPr>
            <a:spLocks noGrp="1"/>
          </p:cNvSpPr>
          <p:nvPr>
            <p:ph idx="1"/>
          </p:nvPr>
        </p:nvSpPr>
        <p:spPr>
          <a:xfrm>
            <a:off x="628650" y="2347785"/>
            <a:ext cx="7886700" cy="3829178"/>
          </a:xfrm>
        </p:spPr>
        <p:txBody>
          <a:bodyPr>
            <a:normAutofit lnSpcReduction="10000"/>
          </a:bodyPr>
          <a:lstStyle/>
          <a:p>
            <a:pPr algn="just"/>
            <a:r>
              <a:rPr lang="ru-RU" dirty="0" smtClean="0">
                <a:solidFill>
                  <a:srgbClr val="FFFF99"/>
                </a:solidFill>
              </a:rPr>
              <a:t>1. </a:t>
            </a:r>
            <a:r>
              <a:rPr lang="ru-RU" dirty="0">
                <a:solidFill>
                  <a:schemeClr val="bg1"/>
                </a:solidFill>
              </a:rPr>
              <a:t>Н</a:t>
            </a:r>
            <a:r>
              <a:rPr lang="ru-RU" dirty="0" smtClean="0">
                <a:solidFill>
                  <a:schemeClr val="bg1"/>
                </a:solidFill>
              </a:rPr>
              <a:t>езавершенность процесса формирования типов совместной работы обоих полушарий головного мозга;</a:t>
            </a:r>
          </a:p>
          <a:p>
            <a:pPr algn="just"/>
            <a:r>
              <a:rPr lang="ru-RU" dirty="0" smtClean="0">
                <a:solidFill>
                  <a:srgbClr val="FFFF99"/>
                </a:solidFill>
              </a:rPr>
              <a:t>2. </a:t>
            </a:r>
            <a:r>
              <a:rPr lang="ru-RU" dirty="0">
                <a:solidFill>
                  <a:schemeClr val="bg1"/>
                </a:solidFill>
              </a:rPr>
              <a:t>О</a:t>
            </a:r>
            <a:r>
              <a:rPr lang="ru-RU" dirty="0" smtClean="0">
                <a:solidFill>
                  <a:schemeClr val="bg1"/>
                </a:solidFill>
              </a:rPr>
              <a:t>билие вновь вводимых учителем словесных обозначений пространственных признаков, которые не подкрепляются практическими действиями учеников и специальной тренировкой анализаторов на различение пространственных признаков и отношений между объектами.</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3501">
            <a:off x="6684408" y="5524362"/>
            <a:ext cx="1630025" cy="934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2450" y="185055"/>
            <a:ext cx="7837788" cy="1200329"/>
          </a:xfrm>
          <a:prstGeom prst="rect">
            <a:avLst/>
          </a:prstGeom>
          <a:noFill/>
        </p:spPr>
        <p:txBody>
          <a:bodyPr wrap="square" rtlCol="0">
            <a:spAutoFit/>
          </a:bodyPr>
          <a:lstStyle/>
          <a:p>
            <a:pPr algn="ctr"/>
            <a:r>
              <a:rPr lang="ru-RU" sz="2400" b="1" u="sng" dirty="0" smtClean="0">
                <a:solidFill>
                  <a:srgbClr val="FFFF99"/>
                </a:solidFill>
                <a:effectLst>
                  <a:outerShdw blurRad="38100" dist="38100" dir="2700000" algn="tl">
                    <a:srgbClr val="000000">
                      <a:alpha val="43137"/>
                    </a:srgbClr>
                  </a:outerShdw>
                </a:effectLst>
              </a:rPr>
              <a:t>Основные направления коррекционной работы по развитию </a:t>
            </a:r>
          </a:p>
          <a:p>
            <a:pPr algn="ctr"/>
            <a:r>
              <a:rPr lang="ru-RU" sz="2400" b="1" u="sng" dirty="0" smtClean="0">
                <a:solidFill>
                  <a:srgbClr val="FFFF99"/>
                </a:solidFill>
                <a:effectLst>
                  <a:outerShdw blurRad="38100" dist="38100" dir="2700000" algn="tl">
                    <a:srgbClr val="000000">
                      <a:alpha val="43137"/>
                    </a:srgbClr>
                  </a:outerShdw>
                </a:effectLst>
              </a:rPr>
              <a:t>оптико-пространственного гнозиса</a:t>
            </a:r>
            <a:endParaRPr lang="ru-RU" sz="2400" b="1" i="1" u="sng" dirty="0">
              <a:solidFill>
                <a:srgbClr val="FFFF99"/>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251166" y="4317517"/>
            <a:ext cx="2031979" cy="2540483"/>
          </a:xfrm>
          <a:prstGeom prst="rect">
            <a:avLst/>
          </a:prstGeom>
        </p:spPr>
      </p:pic>
      <p:sp>
        <p:nvSpPr>
          <p:cNvPr id="2" name="Номер слайда 1"/>
          <p:cNvSpPr>
            <a:spLocks noGrp="1"/>
          </p:cNvSpPr>
          <p:nvPr>
            <p:ph type="sldNum" sz="quarter" idx="12"/>
          </p:nvPr>
        </p:nvSpPr>
        <p:spPr/>
        <p:txBody>
          <a:bodyPr/>
          <a:lstStyle/>
          <a:p>
            <a:fld id="{318661BC-EEA1-47FB-B8ED-5CC55A99702A}" type="slidenum">
              <a:rPr lang="ru-RU" smtClean="0"/>
              <a:pPr/>
              <a:t>7</a:t>
            </a:fld>
            <a:endParaRPr lang="ru-RU"/>
          </a:p>
        </p:txBody>
      </p:sp>
      <p:sp>
        <p:nvSpPr>
          <p:cNvPr id="4" name="Полилиния 3"/>
          <p:cNvSpPr/>
          <p:nvPr/>
        </p:nvSpPr>
        <p:spPr>
          <a:xfrm>
            <a:off x="607340" y="1424523"/>
            <a:ext cx="8240486" cy="110979"/>
          </a:xfrm>
          <a:custGeom>
            <a:avLst/>
            <a:gdLst>
              <a:gd name="connsiteX0" fmla="*/ 0 w 8240486"/>
              <a:gd name="connsiteY0" fmla="*/ 0 h 544286"/>
              <a:gd name="connsiteX1" fmla="*/ 7195457 w 8240486"/>
              <a:gd name="connsiteY1" fmla="*/ 54429 h 544286"/>
              <a:gd name="connsiteX2" fmla="*/ 8240486 w 8240486"/>
              <a:gd name="connsiteY2" fmla="*/ 544286 h 544286"/>
            </a:gdLst>
            <a:ahLst/>
            <a:cxnLst>
              <a:cxn ang="0">
                <a:pos x="connsiteX0" y="connsiteY0"/>
              </a:cxn>
              <a:cxn ang="0">
                <a:pos x="connsiteX1" y="connsiteY1"/>
              </a:cxn>
              <a:cxn ang="0">
                <a:pos x="connsiteX2" y="connsiteY2"/>
              </a:cxn>
            </a:cxnLst>
            <a:rect l="l" t="t" r="r" b="b"/>
            <a:pathLst>
              <a:path w="8240486" h="544286">
                <a:moveTo>
                  <a:pt x="0" y="0"/>
                </a:moveTo>
                <a:lnTo>
                  <a:pt x="7195457" y="54429"/>
                </a:lnTo>
                <a:cubicBezTo>
                  <a:pt x="8568871" y="145143"/>
                  <a:pt x="8120743" y="449943"/>
                  <a:pt x="8240486" y="54428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854679" y="1570008"/>
            <a:ext cx="6771736" cy="8771632"/>
          </a:xfrm>
          <a:prstGeom prst="rect">
            <a:avLst/>
          </a:prstGeom>
          <a:noFill/>
        </p:spPr>
        <p:txBody>
          <a:bodyPr wrap="square" rtlCol="0">
            <a:spAutoFit/>
          </a:bodyPr>
          <a:lstStyle/>
          <a:p>
            <a:pPr algn="just"/>
            <a:r>
              <a:rPr lang="ru-RU" sz="2000" b="1" u="sng" dirty="0" smtClean="0">
                <a:solidFill>
                  <a:srgbClr val="FFFF99"/>
                </a:solidFill>
              </a:rPr>
              <a:t>Первое    направление</a:t>
            </a:r>
            <a:r>
              <a:rPr lang="ru-RU" sz="2000" dirty="0" smtClean="0">
                <a:solidFill>
                  <a:schemeClr val="bg1"/>
                </a:solidFill>
              </a:rPr>
              <a:t>: </a:t>
            </a:r>
            <a:r>
              <a:rPr lang="ru-RU" sz="2000" i="1" dirty="0" smtClean="0">
                <a:solidFill>
                  <a:schemeClr val="bg1"/>
                </a:solidFill>
              </a:rPr>
              <a:t>развитие умения ориентировки в схеме собственного тела, а также умения указывать местоположение предметов в пространстве относительно себя.</a:t>
            </a:r>
            <a:endParaRPr lang="ru-RU" sz="2000" dirty="0" smtClean="0">
              <a:solidFill>
                <a:schemeClr val="bg1"/>
              </a:solidFill>
            </a:endParaRPr>
          </a:p>
          <a:p>
            <a:pPr algn="just"/>
            <a:endParaRPr lang="ru-RU" sz="2000" dirty="0" smtClean="0">
              <a:solidFill>
                <a:schemeClr val="bg1"/>
              </a:solidFill>
            </a:endParaRPr>
          </a:p>
          <a:p>
            <a:pPr marL="571500" indent="-571500" algn="just"/>
            <a:r>
              <a:rPr lang="ru-RU" sz="2000" b="1" u="sng" dirty="0" smtClean="0">
                <a:solidFill>
                  <a:srgbClr val="FFFF99"/>
                </a:solidFill>
              </a:rPr>
              <a:t> Второе направление:</a:t>
            </a:r>
            <a:r>
              <a:rPr lang="ru-RU" sz="2000" b="1" dirty="0" smtClean="0">
                <a:solidFill>
                  <a:srgbClr val="FFFF99"/>
                </a:solidFill>
              </a:rPr>
              <a:t> </a:t>
            </a:r>
          </a:p>
          <a:p>
            <a:pPr marL="571500" indent="-571500" algn="just"/>
            <a:r>
              <a:rPr lang="ru-RU" sz="2000" b="1" i="1" dirty="0" smtClean="0">
                <a:solidFill>
                  <a:srgbClr val="FFFF99"/>
                </a:solidFill>
              </a:rPr>
              <a:t>  </a:t>
            </a:r>
            <a:r>
              <a:rPr lang="ru-RU" sz="2000" i="1" dirty="0" smtClean="0">
                <a:solidFill>
                  <a:schemeClr val="bg1"/>
                </a:solidFill>
              </a:rPr>
              <a:t>определение временных представлений и пространственных отношений предметов между собой, а также   преобразование в расположении предметов   относительно друг друга, выполнение рисунка по словесной инструкции или образцу.</a:t>
            </a:r>
          </a:p>
          <a:p>
            <a:pPr marL="571500" indent="-571500" algn="just"/>
            <a:endParaRPr lang="ru-RU" sz="2000" i="1" dirty="0" smtClean="0">
              <a:solidFill>
                <a:schemeClr val="bg1"/>
              </a:solidFill>
            </a:endParaRPr>
          </a:p>
          <a:p>
            <a:pPr algn="just"/>
            <a:r>
              <a:rPr lang="ru-RU" sz="2000" b="1" u="sng" dirty="0" smtClean="0">
                <a:solidFill>
                  <a:srgbClr val="FFFF99"/>
                </a:solidFill>
              </a:rPr>
              <a:t>Третье направление:</a:t>
            </a:r>
            <a:r>
              <a:rPr lang="ru-RU" sz="2000" dirty="0" smtClean="0">
                <a:solidFill>
                  <a:srgbClr val="FFFF99"/>
                </a:solidFill>
              </a:rPr>
              <a:t> </a:t>
            </a:r>
            <a:r>
              <a:rPr lang="ru-RU" sz="2000" i="1" dirty="0" smtClean="0">
                <a:solidFill>
                  <a:schemeClr val="bg1"/>
                </a:solidFill>
              </a:rPr>
              <a:t>игровые упражнения и задания на развитие координации в системе «глаз-рука» и коррекцию её недостатков.</a:t>
            </a:r>
            <a:endParaRPr lang="ru-RU" sz="2000" dirty="0" smtClean="0">
              <a:solidFill>
                <a:schemeClr val="bg1"/>
              </a:solidFill>
            </a:endParaRPr>
          </a:p>
          <a:p>
            <a:pPr algn="just">
              <a:buNone/>
            </a:pPr>
            <a:endParaRPr lang="ru-RU" sz="2000" i="1" dirty="0" smtClean="0">
              <a:solidFill>
                <a:schemeClr val="bg1"/>
              </a:solidFill>
            </a:endParaRPr>
          </a:p>
          <a:p>
            <a:pPr algn="just">
              <a:buNone/>
            </a:pPr>
            <a:endParaRPr lang="ru-RU" sz="2400" dirty="0" smtClean="0">
              <a:solidFill>
                <a:schemeClr val="bg1"/>
              </a:solidFill>
            </a:endParaRPr>
          </a:p>
          <a:p>
            <a:pPr>
              <a:buNone/>
            </a:pPr>
            <a:r>
              <a:rPr lang="ru-RU" sz="2000" i="1" dirty="0" smtClean="0">
                <a:solidFill>
                  <a:schemeClr val="bg1"/>
                </a:solidFill>
              </a:rPr>
              <a:t> </a:t>
            </a:r>
            <a:endParaRPr lang="ru-RU" sz="2000" dirty="0" smtClean="0">
              <a:solidFill>
                <a:schemeClr val="bg1"/>
              </a:solidFill>
            </a:endParaRPr>
          </a:p>
          <a:p>
            <a:endParaRPr lang="ru-RU" sz="2000" dirty="0" smtClean="0">
              <a:solidFill>
                <a:schemeClr val="bg1"/>
              </a:solidFill>
            </a:endParaRPr>
          </a:p>
          <a:p>
            <a:endParaRPr lang="ru-RU" sz="3600" dirty="0">
              <a:solidFill>
                <a:schemeClr val="bg1"/>
              </a:solidFill>
            </a:endParaRPr>
          </a:p>
          <a:p>
            <a:endParaRPr lang="ru-RU" sz="3600" dirty="0" smtClean="0">
              <a:solidFill>
                <a:schemeClr val="bg1"/>
              </a:solidFill>
            </a:endParaRPr>
          </a:p>
          <a:p>
            <a:endParaRPr lang="ru-RU" sz="3600" dirty="0">
              <a:solidFill>
                <a:schemeClr val="bg1"/>
              </a:solidFill>
            </a:endParaRPr>
          </a:p>
          <a:p>
            <a:endParaRPr lang="ru-RU" sz="3600" dirty="0" smtClean="0">
              <a:solidFill>
                <a:schemeClr val="bg1"/>
              </a:solidFill>
            </a:endParaRPr>
          </a:p>
          <a:p>
            <a:endParaRPr lang="ru-RU" sz="3600" dirty="0">
              <a:solidFill>
                <a:schemeClr val="bg1"/>
              </a:solidFill>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5963">
            <a:off x="743384" y="3429730"/>
            <a:ext cx="1616540" cy="926402"/>
          </a:xfrm>
          <a:prstGeom prst="rect">
            <a:avLst/>
          </a:prstGeom>
        </p:spPr>
      </p:pic>
    </p:spTree>
    <p:extLst>
      <p:ext uri="{BB962C8B-B14F-4D97-AF65-F5344CB8AC3E}">
        <p14:creationId xmlns:p14="http://schemas.microsoft.com/office/powerpoint/2010/main" val="11595912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03189" y="1825625"/>
            <a:ext cx="7426411" cy="4351338"/>
          </a:xfrm>
        </p:spPr>
        <p:txBody>
          <a:bodyPr>
            <a:normAutofit/>
          </a:bodyPr>
          <a:lstStyle/>
          <a:p>
            <a:pPr marL="571500" indent="-571500" algn="just">
              <a:lnSpc>
                <a:spcPct val="150000"/>
              </a:lnSpc>
            </a:pPr>
            <a:r>
              <a:rPr lang="ru-RU" sz="3200" i="1" dirty="0" smtClean="0">
                <a:solidFill>
                  <a:schemeClr val="bg1"/>
                </a:solidFill>
              </a:rPr>
              <a:t>Развитие умения ориентировки в схеме собственного тела, уметь указывать местоположение предметов в пространстве относительно себя.</a:t>
            </a:r>
            <a:endParaRPr lang="ru-RU" sz="3200" dirty="0" smtClean="0">
              <a:solidFill>
                <a:schemeClr val="bg1"/>
              </a:solidFill>
            </a:endParaRPr>
          </a:p>
          <a:p>
            <a:pPr>
              <a:lnSpc>
                <a:spcPct val="150000"/>
              </a:lnSpc>
            </a:pPr>
            <a:endParaRPr lang="ru-RU" sz="3200" dirty="0"/>
          </a:p>
        </p:txBody>
      </p:sp>
      <p:sp>
        <p:nvSpPr>
          <p:cNvPr id="6" name="Заголовок 5"/>
          <p:cNvSpPr>
            <a:spLocks noGrp="1"/>
          </p:cNvSpPr>
          <p:nvPr>
            <p:ph type="title"/>
          </p:nvPr>
        </p:nvSpPr>
        <p:spPr>
          <a:xfrm>
            <a:off x="628650" y="593123"/>
            <a:ext cx="7886700" cy="766119"/>
          </a:xfrm>
          <a:custGeom>
            <a:avLst/>
            <a:gdLst>
              <a:gd name="connsiteX0" fmla="*/ 0 w 8240486"/>
              <a:gd name="connsiteY0" fmla="*/ 0 h 544286"/>
              <a:gd name="connsiteX1" fmla="*/ 7195457 w 8240486"/>
              <a:gd name="connsiteY1" fmla="*/ 54429 h 544286"/>
              <a:gd name="connsiteX2" fmla="*/ 8240486 w 8240486"/>
              <a:gd name="connsiteY2" fmla="*/ 544286 h 544286"/>
            </a:gdLst>
            <a:ahLst/>
            <a:cxnLst>
              <a:cxn ang="0">
                <a:pos x="connsiteX0" y="connsiteY0"/>
              </a:cxn>
              <a:cxn ang="0">
                <a:pos x="connsiteX1" y="connsiteY1"/>
              </a:cxn>
              <a:cxn ang="0">
                <a:pos x="connsiteX2" y="connsiteY2"/>
              </a:cxn>
            </a:cxnLst>
            <a:rect l="l" t="t" r="r" b="b"/>
            <a:pathLst>
              <a:path w="8240486" h="544286">
                <a:moveTo>
                  <a:pt x="0" y="0"/>
                </a:moveTo>
                <a:lnTo>
                  <a:pt x="7195457" y="54429"/>
                </a:lnTo>
                <a:cubicBezTo>
                  <a:pt x="8568871" y="145143"/>
                  <a:pt x="8120743" y="449943"/>
                  <a:pt x="8240486" y="544286"/>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ru-RU" b="1" u="sng" dirty="0" smtClean="0">
                <a:solidFill>
                  <a:srgbClr val="FFFF99"/>
                </a:solidFill>
                <a:effectLst>
                  <a:outerShdw blurRad="38100" dist="38100" dir="2700000" algn="tl">
                    <a:srgbClr val="000000">
                      <a:alpha val="43137"/>
                    </a:srgbClr>
                  </a:outerShdw>
                </a:effectLst>
              </a:rPr>
              <a:t>ПЕРВОЕ НАПРАВЛЕНИЕ:</a:t>
            </a:r>
            <a:endParaRPr lang="ru-RU" b="1" u="sng" dirty="0">
              <a:solidFill>
                <a:srgbClr val="FFFF99"/>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3501">
            <a:off x="6684408" y="5524362"/>
            <a:ext cx="1630025" cy="9341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solidFill>
                  <a:srgbClr val="FFFF99"/>
                </a:solidFill>
                <a:latin typeface="+mn-lt"/>
              </a:rPr>
              <a:t>Задание 1. «Раскрась рыбок» </a:t>
            </a:r>
            <a:endParaRPr lang="ru-RU" b="1" u="sng" dirty="0">
              <a:solidFill>
                <a:srgbClr val="FFFF99"/>
              </a:solidFill>
              <a:latin typeface="+mn-lt"/>
            </a:endParaRPr>
          </a:p>
        </p:txBody>
      </p:sp>
      <p:sp>
        <p:nvSpPr>
          <p:cNvPr id="3" name="Содержимое 2"/>
          <p:cNvSpPr>
            <a:spLocks noGrp="1"/>
          </p:cNvSpPr>
          <p:nvPr>
            <p:ph idx="1"/>
          </p:nvPr>
        </p:nvSpPr>
        <p:spPr/>
        <p:txBody>
          <a:bodyPr>
            <a:normAutofit fontScale="92500" lnSpcReduction="10000"/>
          </a:bodyPr>
          <a:lstStyle/>
          <a:p>
            <a:pPr algn="just"/>
            <a:r>
              <a:rPr lang="ru-RU" u="sng" dirty="0" smtClean="0">
                <a:solidFill>
                  <a:srgbClr val="FFFF99"/>
                </a:solidFill>
              </a:rPr>
              <a:t>Материал:</a:t>
            </a:r>
            <a:r>
              <a:rPr lang="ru-RU" dirty="0" smtClean="0">
                <a:solidFill>
                  <a:srgbClr val="FFFF99"/>
                </a:solidFill>
              </a:rPr>
              <a:t> </a:t>
            </a:r>
            <a:r>
              <a:rPr lang="ru-RU" dirty="0" smtClean="0">
                <a:solidFill>
                  <a:schemeClr val="bg1"/>
                </a:solidFill>
              </a:rPr>
              <a:t>картинка с изображением рыбок, плывущих налево и направо, зеленый и синий карандаш (рис. 1).</a:t>
            </a:r>
          </a:p>
          <a:p>
            <a:pPr algn="ctr"/>
            <a:r>
              <a:rPr lang="ru-RU" dirty="0" smtClean="0">
                <a:solidFill>
                  <a:srgbClr val="FFFF99"/>
                </a:solidFill>
              </a:rPr>
              <a:t>Ход выполнения задания:</a:t>
            </a:r>
            <a:endParaRPr lang="ru-RU" dirty="0" smtClean="0">
              <a:solidFill>
                <a:schemeClr val="bg1"/>
              </a:solidFill>
            </a:endParaRPr>
          </a:p>
          <a:p>
            <a:pPr algn="just"/>
            <a:r>
              <a:rPr lang="ru-RU" u="sng" dirty="0" smtClean="0">
                <a:solidFill>
                  <a:srgbClr val="FFFF99"/>
                </a:solidFill>
                <a:effectLst>
                  <a:outerShdw blurRad="38100" dist="38100" dir="2700000" algn="tl">
                    <a:srgbClr val="000000">
                      <a:alpha val="43137"/>
                    </a:srgbClr>
                  </a:outerShdw>
                </a:effectLst>
              </a:rPr>
              <a:t>Шаг 1:</a:t>
            </a:r>
            <a:r>
              <a:rPr lang="ru-RU" dirty="0" smtClean="0">
                <a:solidFill>
                  <a:srgbClr val="FFFF99"/>
                </a:solidFill>
                <a:effectLst>
                  <a:outerShdw blurRad="38100" dist="38100" dir="2700000" algn="tl">
                    <a:srgbClr val="000000">
                      <a:alpha val="43137"/>
                    </a:srgbClr>
                  </a:outerShdw>
                </a:effectLst>
              </a:rPr>
              <a:t> </a:t>
            </a:r>
            <a:r>
              <a:rPr lang="ru-RU" dirty="0" smtClean="0">
                <a:solidFill>
                  <a:schemeClr val="bg1"/>
                </a:solidFill>
              </a:rPr>
              <a:t>Попросите ребенка показать  его правую руку. Если ребенок затрудняется ответить, помогите ему.</a:t>
            </a:r>
          </a:p>
          <a:p>
            <a:pPr algn="just"/>
            <a:r>
              <a:rPr lang="ru-RU" u="sng" dirty="0" smtClean="0">
                <a:solidFill>
                  <a:srgbClr val="FFFF99"/>
                </a:solidFill>
              </a:rPr>
              <a:t>Шаг 2:</a:t>
            </a:r>
            <a:r>
              <a:rPr lang="ru-RU" dirty="0" smtClean="0">
                <a:solidFill>
                  <a:srgbClr val="FFFF99"/>
                </a:solidFill>
              </a:rPr>
              <a:t> </a:t>
            </a:r>
            <a:r>
              <a:rPr lang="ru-RU" dirty="0" smtClean="0">
                <a:solidFill>
                  <a:schemeClr val="bg1"/>
                </a:solidFill>
              </a:rPr>
              <a:t>Положите перед ребенком картинку с изображением рыбок. Попросите показать всех рыбок, плывущих направо. Попросите взять зеленый карандаш и раскрасить их.</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f5bcf3944871a652614e69494c0aa9be8541cbc"/>
</p:tagLst>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1833</Words>
  <Application>Microsoft Macintosh PowerPoint</Application>
  <PresentationFormat>Экран (4:3)</PresentationFormat>
  <Paragraphs>162</Paragraphs>
  <Slides>34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Презентация PowerPoint</vt:lpstr>
      <vt:lpstr>Презентация PowerPoint</vt:lpstr>
      <vt:lpstr>Презентация PowerPoint</vt:lpstr>
      <vt:lpstr>Презентация PowerPoint</vt:lpstr>
      <vt:lpstr>Наиболее типичными ошибками пространственного различения у младших школьников с ОВЗ  являются:</vt:lpstr>
      <vt:lpstr>Основные причины трудностей пространственного различения у детей младшего школьного возраста с ОВЗ:</vt:lpstr>
      <vt:lpstr>Презентация PowerPoint</vt:lpstr>
      <vt:lpstr>ПЕРВОЕ НАПРАВЛЕНИЕ:</vt:lpstr>
      <vt:lpstr>Задание 1. «Раскрась рыбок» </vt:lpstr>
      <vt:lpstr>Презентация PowerPoint</vt:lpstr>
      <vt:lpstr>Презентация PowerPoint</vt:lpstr>
      <vt:lpstr>Задание 2. «Раскрась у собачки»  </vt:lpstr>
      <vt:lpstr>Презентация PowerPoint</vt:lpstr>
      <vt:lpstr>Задание 3. «Кто куда идёт (летит)?»</vt:lpstr>
      <vt:lpstr>Презентация PowerPoint</vt:lpstr>
      <vt:lpstr>ВТОРОЕ НАПРАВЛЕНИЕ:</vt:lpstr>
      <vt:lpstr>Задание 4. «Кто куда спрятался?» </vt:lpstr>
      <vt:lpstr>Презентация PowerPoint</vt:lpstr>
      <vt:lpstr>Задание 5. «Что где?»  </vt:lpstr>
      <vt:lpstr>Презентация PowerPoint</vt:lpstr>
      <vt:lpstr>Презентация PowerPoint</vt:lpstr>
      <vt:lpstr>Задание 6. «Найди сокровища»</vt:lpstr>
      <vt:lpstr>Презентация PowerPoint</vt:lpstr>
      <vt:lpstr>Презентация PowerPoint</vt:lpstr>
      <vt:lpstr>Задание 7. «Найди одинаковых обезьянок»</vt:lpstr>
      <vt:lpstr>Презентация PowerPoint</vt:lpstr>
      <vt:lpstr>Задание 8. «Найди одинаковую заплатку»</vt:lpstr>
      <vt:lpstr>Презентация PowerPoint</vt:lpstr>
      <vt:lpstr>ТРЕТЬЕ НАПРАВЛЕНИЕ:</vt:lpstr>
      <vt:lpstr>Задание 9. «Сделай, как я!»  </vt:lpstr>
      <vt:lpstr>Презентация PowerPoint</vt:lpstr>
      <vt:lpstr>Задание 10. «Копировщики узоров»</vt:lpstr>
      <vt:lpstr>Презентация PowerPoint</vt:lpstr>
      <vt:lpstr>Список литературы:</vt:lpstr>
    </vt:vector>
  </TitlesOfParts>
  <Company>DNS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 Грибан</dc:creator>
  <cp:lastModifiedBy>denis skalkin</cp:lastModifiedBy>
  <cp:revision>45</cp:revision>
  <dcterms:created xsi:type="dcterms:W3CDTF">2013-02-18T09:49:30Z</dcterms:created>
  <dcterms:modified xsi:type="dcterms:W3CDTF">2019-02-02T16:57:19Z</dcterms:modified>
</cp:coreProperties>
</file>