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7"/>
  </p:notesMasterIdLst>
  <p:sldIdLst>
    <p:sldId id="256" r:id="rId2"/>
    <p:sldId id="273" r:id="rId3"/>
    <p:sldId id="298" r:id="rId4"/>
    <p:sldId id="309" r:id="rId5"/>
    <p:sldId id="312" r:id="rId6"/>
    <p:sldId id="317" r:id="rId7"/>
    <p:sldId id="316" r:id="rId8"/>
    <p:sldId id="315" r:id="rId9"/>
    <p:sldId id="314" r:id="rId10"/>
    <p:sldId id="313" r:id="rId11"/>
    <p:sldId id="310" r:id="rId12"/>
    <p:sldId id="318" r:id="rId13"/>
    <p:sldId id="320" r:id="rId14"/>
    <p:sldId id="300" r:id="rId15"/>
    <p:sldId id="280" r:id="rId16"/>
  </p:sldIdLst>
  <p:sldSz cx="121904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3798"/>
    <a:srgbClr val="F1A9F1"/>
    <a:srgbClr val="FF33CC"/>
    <a:srgbClr val="F3C8F4"/>
    <a:srgbClr val="D971D2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62279-EF6F-40E9-933D-E0748BCB91FE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1D8BC-1BDE-4670-AC49-C8415BC4B0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58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8876" y="2514601"/>
            <a:ext cx="8914239" cy="2262781"/>
          </a:xfrm>
        </p:spPr>
        <p:txBody>
          <a:bodyPr anchor="b">
            <a:normAutofit/>
          </a:bodyPr>
          <a:lstStyle>
            <a:lvl1pPr>
              <a:defRPr sz="53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8876" y="4777380"/>
            <a:ext cx="891423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744425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4529541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52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609600"/>
            <a:ext cx="891423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4354046"/>
            <a:ext cx="891423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3244140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17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578" y="609600"/>
            <a:ext cx="8392833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4586" y="3505200"/>
            <a:ext cx="753557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4354046"/>
            <a:ext cx="891423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3244140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331" y="648005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3405" y="2905306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15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6" y="2438401"/>
            <a:ext cx="891424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181600"/>
            <a:ext cx="891424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71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578" y="609600"/>
            <a:ext cx="8392833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875" y="4343400"/>
            <a:ext cx="891424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181600"/>
            <a:ext cx="891424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331" y="648005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3405" y="2905306"/>
            <a:ext cx="609521" cy="584776"/>
          </a:xfrm>
          <a:prstGeom prst="rect">
            <a:avLst/>
          </a:prstGeom>
        </p:spPr>
        <p:txBody>
          <a:bodyPr vert="horz" lIns="91428" tIns="45714" rIns="91428" bIns="45714" rtlCol="0" anchor="ctr">
            <a:noAutofit/>
          </a:bodyPr>
          <a:lstStyle/>
          <a:p>
            <a:pPr lvl="0"/>
            <a:r>
              <a:rPr lang="en-US" sz="7999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7917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627407"/>
            <a:ext cx="891423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8875" y="4343400"/>
            <a:ext cx="891424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54" indent="0">
              <a:buFontTx/>
              <a:buNone/>
              <a:defRPr/>
            </a:lvl2pPr>
            <a:lvl3pPr marL="914309" indent="0">
              <a:buFontTx/>
              <a:buNone/>
              <a:defRPr/>
            </a:lvl3pPr>
            <a:lvl4pPr marL="1371463" indent="0">
              <a:buFontTx/>
              <a:buNone/>
              <a:defRPr/>
            </a:lvl4pPr>
            <a:lvl5pPr marL="182861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181600"/>
            <a:ext cx="891424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95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638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3602" y="627406"/>
            <a:ext cx="2207314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8875" y="627406"/>
            <a:ext cx="6476157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0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588" y="624110"/>
            <a:ext cx="891052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8875" y="2133600"/>
            <a:ext cx="891424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98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2058750"/>
            <a:ext cx="891423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3530129"/>
            <a:ext cx="891423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3244140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85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8875" y="2133600"/>
            <a:ext cx="4313302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9811" y="2126222"/>
            <a:ext cx="4313302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787783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7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8991" y="1972703"/>
            <a:ext cx="39922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8875" y="2548966"/>
            <a:ext cx="4342328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5653" y="1969475"/>
            <a:ext cx="399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024" y="2545738"/>
            <a:ext cx="4338109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744" y="787783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30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67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07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5" y="446088"/>
            <a:ext cx="3504743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189" y="446089"/>
            <a:ext cx="518092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5" y="1598613"/>
            <a:ext cx="3504743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076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8876" y="4800600"/>
            <a:ext cx="891424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8875" y="634965"/>
            <a:ext cx="891424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54" indent="0">
              <a:buNone/>
              <a:defRPr sz="1600"/>
            </a:lvl2pPr>
            <a:lvl3pPr marL="914309" indent="0">
              <a:buNone/>
              <a:defRPr sz="1600"/>
            </a:lvl3pPr>
            <a:lvl4pPr marL="1371463" indent="0">
              <a:buNone/>
              <a:defRPr sz="1600"/>
            </a:lvl4pPr>
            <a:lvl5pPr marL="1828617" indent="0">
              <a:buNone/>
              <a:defRPr sz="1600"/>
            </a:lvl5pPr>
            <a:lvl6pPr marL="2285771" indent="0">
              <a:buNone/>
              <a:defRPr sz="1600"/>
            </a:lvl6pPr>
            <a:lvl7pPr marL="2742926" indent="0">
              <a:buNone/>
              <a:defRPr sz="1600"/>
            </a:lvl7pPr>
            <a:lvl8pPr marL="3200080" indent="0">
              <a:buNone/>
              <a:defRPr sz="1600"/>
            </a:lvl8pPr>
            <a:lvl9pPr marL="3657234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8876" y="5367338"/>
            <a:ext cx="891424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54" indent="0">
              <a:buNone/>
              <a:defRPr sz="1200"/>
            </a:lvl2pPr>
            <a:lvl3pPr marL="914309" indent="0">
              <a:buNone/>
              <a:defRPr sz="1000"/>
            </a:lvl3pPr>
            <a:lvl4pPr marL="1371463" indent="0">
              <a:buNone/>
              <a:defRPr sz="900"/>
            </a:lvl4pPr>
            <a:lvl5pPr marL="1828617" indent="0">
              <a:buNone/>
              <a:defRPr sz="900"/>
            </a:lvl5pPr>
            <a:lvl6pPr marL="2285771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320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744" y="4983088"/>
            <a:ext cx="779665" cy="365125"/>
          </a:xfrm>
        </p:spPr>
        <p:txBody>
          <a:bodyPr/>
          <a:lstStyle/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494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145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18" y="-786"/>
            <a:ext cx="2356367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5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587" y="624110"/>
            <a:ext cx="891052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8875" y="2133600"/>
            <a:ext cx="89142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0264" y="6130437"/>
            <a:ext cx="1146134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88DA-E44C-4F4E-AF28-32AC57209DF4}" type="datetimeFigureOut">
              <a:rPr lang="ru-RU" smtClean="0"/>
              <a:pPr/>
              <a:t>25.12.2019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876" y="6135809"/>
            <a:ext cx="76190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744" y="787783"/>
            <a:ext cx="779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A5C0028-72D9-4C61-83DB-D09031C203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6" name="Рамка 35"/>
          <p:cNvSpPr/>
          <p:nvPr userDrawn="1"/>
        </p:nvSpPr>
        <p:spPr>
          <a:xfrm>
            <a:off x="1" y="2733"/>
            <a:ext cx="12190413" cy="6854123"/>
          </a:xfrm>
          <a:prstGeom prst="frame">
            <a:avLst>
              <a:gd name="adj1" fmla="val 2156"/>
            </a:avLst>
          </a:prstGeom>
          <a:solidFill>
            <a:srgbClr val="D971D2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575" tIns="64788" rIns="129575" bIns="64788" rtlCol="0" anchor="ctr"/>
          <a:lstStyle>
            <a:defPPr>
              <a:defRPr lang="ru-RU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7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154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66" indent="-342866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876" indent="-285721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886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040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194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349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503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657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811" indent="-228577" algn="l" defTabSz="457154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6.jpeg"/><Relationship Id="rId7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0.jpeg"/><Relationship Id="rId4" Type="http://schemas.openxmlformats.org/officeDocument/2006/relationships/image" Target="../media/image17.jpeg"/><Relationship Id="rId9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slide" Target="slide9.xml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8.jpeg"/><Relationship Id="rId5" Type="http://schemas.openxmlformats.org/officeDocument/2006/relationships/slide" Target="slide12.xml"/><Relationship Id="rId15" Type="http://schemas.openxmlformats.org/officeDocument/2006/relationships/image" Target="../media/image10.jpeg"/><Relationship Id="rId10" Type="http://schemas.openxmlformats.org/officeDocument/2006/relationships/image" Target="../media/image7.jpeg"/><Relationship Id="rId19" Type="http://schemas.openxmlformats.org/officeDocument/2006/relationships/image" Target="../media/image12.jpeg"/><Relationship Id="rId4" Type="http://schemas.openxmlformats.org/officeDocument/2006/relationships/slide" Target="slide11.xml"/><Relationship Id="rId9" Type="http://schemas.openxmlformats.org/officeDocument/2006/relationships/slide" Target="slide10.xml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9.jpeg"/><Relationship Id="rId18" Type="http://schemas.openxmlformats.org/officeDocument/2006/relationships/slide" Target="slide6.xml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12" Type="http://schemas.openxmlformats.org/officeDocument/2006/relationships/slide" Target="slide5.xml"/><Relationship Id="rId17" Type="http://schemas.openxmlformats.org/officeDocument/2006/relationships/image" Target="../media/image11.jpeg"/><Relationship Id="rId2" Type="http://schemas.openxmlformats.org/officeDocument/2006/relationships/slide" Target="slide8.xml"/><Relationship Id="rId16" Type="http://schemas.openxmlformats.org/officeDocument/2006/relationships/slide" Target="slide4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image" Target="../media/image8.jpeg"/><Relationship Id="rId5" Type="http://schemas.openxmlformats.org/officeDocument/2006/relationships/image" Target="../media/image5.jpeg"/><Relationship Id="rId15" Type="http://schemas.openxmlformats.org/officeDocument/2006/relationships/image" Target="../media/image10.jpeg"/><Relationship Id="rId10" Type="http://schemas.openxmlformats.org/officeDocument/2006/relationships/slide" Target="slide11.xml"/><Relationship Id="rId19" Type="http://schemas.openxmlformats.org/officeDocument/2006/relationships/image" Target="../media/image12.jpeg"/><Relationship Id="rId4" Type="http://schemas.openxmlformats.org/officeDocument/2006/relationships/slide" Target="slide12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604" y="1571612"/>
            <a:ext cx="1135864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AF379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«Что</a:t>
            </a:r>
            <a:r>
              <a:rPr lang="en-US" sz="5400" b="1" spc="50" dirty="0" smtClean="0">
                <a:ln w="11430"/>
                <a:solidFill>
                  <a:srgbClr val="AF379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5400" b="1" spc="50" dirty="0" smtClean="0">
                <a:ln w="11430"/>
                <a:solidFill>
                  <a:srgbClr val="AF379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растёт на подоконнике?»</a:t>
            </a:r>
            <a:endParaRPr lang="ru-RU" sz="5400" b="1" spc="50" dirty="0">
              <a:ln w="11430"/>
              <a:solidFill>
                <a:srgbClr val="AF3798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10952990" y="6000768"/>
            <a:ext cx="857256" cy="571504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кумент 5">
            <a:hlinkClick r:id="" action="ppaction://noaction" highlightClick="1"/>
          </p:cNvPr>
          <p:cNvSpPr/>
          <p:nvPr/>
        </p:nvSpPr>
        <p:spPr>
          <a:xfrm>
            <a:off x="308728" y="5857892"/>
            <a:ext cx="642942" cy="714380"/>
          </a:xfrm>
          <a:prstGeom prst="actionButtonDocument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426576" y="2705530"/>
            <a:ext cx="2285968" cy="3082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918" y="2857496"/>
            <a:ext cx="2449982" cy="32605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4166380" y="2500306"/>
            <a:ext cx="4004872" cy="2119299"/>
            <a:chOff x="4166380" y="2500306"/>
            <a:chExt cx="4004872" cy="2119299"/>
          </a:xfrm>
        </p:grpSpPr>
        <p:pic>
          <p:nvPicPr>
            <p:cNvPr id="16386" name="Picture 2" descr="http://cdn1.smartvectorpics.com/images/imagesbase/svp/wi/window-with-plants-free-vector-755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66380" y="2500306"/>
              <a:ext cx="2143140" cy="2119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2" descr="http://cdn1.smartvectorpics.com/images/imagesbase/svp/wi/window-with-plants-free-vector-755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5206" y="2500306"/>
              <a:ext cx="2076046" cy="211929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038751" y="5347452"/>
            <a:ext cx="8914239" cy="11262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Роот</a:t>
            </a:r>
            <a:r>
              <a:rPr lang="ru-RU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Павловна, учитель начальных классов, МБНОУ «Гимназии №44» </a:t>
            </a:r>
            <a:endParaRPr lang="ru-RU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6908" y="1142984"/>
            <a:ext cx="3643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ФИАЛКА.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Родина фиалки– </a:t>
            </a:r>
          </a:p>
          <a:p>
            <a:r>
              <a:rPr lang="ru-RU" sz="2800" dirty="0" smtClean="0">
                <a:latin typeface="Comic Sans MS" pitchFamily="66" charset="0"/>
              </a:rPr>
              <a:t>Восточная Африка. Является самым популярным растением. Требует тщательного ухода. Имеет более двух десятков сортов разной окраски.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6908" y="1142984"/>
            <a:ext cx="36433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ГЕРАНЬ.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Родина герани – </a:t>
            </a:r>
          </a:p>
          <a:p>
            <a:r>
              <a:rPr lang="ru-RU" sz="2800" dirty="0" smtClean="0">
                <a:latin typeface="Comic Sans MS" pitchFamily="66" charset="0"/>
              </a:rPr>
              <a:t>Южная Африка и Индия . Её также называют журавельником. Листья укрыты нежными волосками, а соцветие бывает разного цвета.  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16" name="Стрелка вправо 15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6908" y="1142984"/>
            <a:ext cx="36433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КАКТУС.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Родина кактусов – </a:t>
            </a:r>
          </a:p>
          <a:p>
            <a:r>
              <a:rPr lang="ru-RU" sz="2800" dirty="0" smtClean="0">
                <a:latin typeface="Comic Sans MS" pitchFamily="66" charset="0"/>
              </a:rPr>
              <a:t>далёкие пустыни. Это многолетнее растение. Оно запасает и надолго сохраняет в себе влагу. Существует более 3000 видов кактусов.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-облако 13"/>
          <p:cNvSpPr/>
          <p:nvPr/>
        </p:nvSpPr>
        <p:spPr>
          <a:xfrm>
            <a:off x="2023240" y="214290"/>
            <a:ext cx="3643338" cy="1714536"/>
          </a:xfrm>
          <a:prstGeom prst="cloudCallout">
            <a:avLst>
              <a:gd name="adj1" fmla="val -65218"/>
              <a:gd name="adj2" fmla="val -1553"/>
            </a:avLst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5809454" y="214290"/>
            <a:ext cx="3643338" cy="1714512"/>
          </a:xfrm>
          <a:prstGeom prst="cloudCallout">
            <a:avLst>
              <a:gd name="adj1" fmla="val 68380"/>
              <a:gd name="adj2" fmla="val 48681"/>
            </a:avLst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441831">
            <a:off x="9971162" y="916152"/>
            <a:ext cx="2227357" cy="300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91338" y="428604"/>
            <a:ext cx="2073830" cy="275930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380430" y="428604"/>
            <a:ext cx="29289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Ребята, а такие растения вы знаете?</a:t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51736" y="1928802"/>
            <a:ext cx="27146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алоэ (столетник)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0760" y="2214554"/>
            <a:ext cx="2857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традесканция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38280" y="221455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бальзамин</a:t>
            </a:r>
            <a:endParaRPr lang="ru-RU" sz="2800" b="1" dirty="0">
              <a:latin typeface="Comic Sans MS" pitchFamily="66" charset="0"/>
            </a:endParaRPr>
          </a:p>
        </p:txBody>
      </p:sp>
      <p:pic>
        <p:nvPicPr>
          <p:cNvPr id="7" name="Picture 2" descr="http://www.glav-dacha.ru/wp-content/uploads/2015/10/V-arbuznykh-semechkakh-mnogo-mineralov-vitaminov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094546" y="3214686"/>
            <a:ext cx="2907965" cy="3303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379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http://semena-site.ru/wp-content/uploads/2013/04/semena6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52132" y="3214686"/>
            <a:ext cx="3000395" cy="3309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379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http://www.portal-kbr.ru/upload/normal/krasnodar-kuplyu_maslichnuyu_semechku__obem_lyuboy__38084.jpe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809718" y="3214686"/>
            <a:ext cx="2856155" cy="3242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F3798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6380958" y="428604"/>
            <a:ext cx="2714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Чтобы узнать- нажмите на растение.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290" y="-357214"/>
            <a:ext cx="5095074" cy="13573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Отгадайте кроссворд</a:t>
            </a:r>
            <a:br>
              <a:rPr lang="ru-RU" sz="40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700" spc="50" dirty="0" smtClean="0">
                <a:ln w="11430"/>
                <a:latin typeface="Comic Sans MS" pitchFamily="66" charset="0"/>
              </a:rPr>
              <a:t>(клик в любом месте)</a:t>
            </a:r>
            <a:endParaRPr lang="ru-RU" sz="4000" spc="50" dirty="0">
              <a:ln w="11430"/>
              <a:latin typeface="Comic Sans MS" pitchFamily="66" charset="0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>
            <a:off x="6952463" y="1787500"/>
            <a:ext cx="714380" cy="4572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16" name="AutoShape 8"/>
          <p:cNvSpPr>
            <a:spLocks noChangeArrowheads="1"/>
          </p:cNvSpPr>
          <p:nvPr/>
        </p:nvSpPr>
        <p:spPr bwMode="auto">
          <a:xfrm>
            <a:off x="7088096" y="1330300"/>
            <a:ext cx="609521" cy="4572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17" name="AutoShape 9"/>
          <p:cNvSpPr>
            <a:spLocks noChangeArrowheads="1"/>
          </p:cNvSpPr>
          <p:nvPr/>
        </p:nvSpPr>
        <p:spPr bwMode="auto">
          <a:xfrm>
            <a:off x="6478576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18" name="AutoShape 10"/>
          <p:cNvSpPr>
            <a:spLocks noChangeArrowheads="1"/>
          </p:cNvSpPr>
          <p:nvPr/>
        </p:nvSpPr>
        <p:spPr bwMode="auto">
          <a:xfrm>
            <a:off x="5869055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259534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45420" name="AutoShape 12"/>
          <p:cNvSpPr>
            <a:spLocks noChangeArrowheads="1"/>
          </p:cNvSpPr>
          <p:nvPr/>
        </p:nvSpPr>
        <p:spPr bwMode="auto">
          <a:xfrm>
            <a:off x="4650014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45421" name="AutoShape 13"/>
          <p:cNvSpPr>
            <a:spLocks noChangeArrowheads="1"/>
          </p:cNvSpPr>
          <p:nvPr/>
        </p:nvSpPr>
        <p:spPr bwMode="auto">
          <a:xfrm>
            <a:off x="4040493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45422" name="AutoShape 14"/>
          <p:cNvSpPr>
            <a:spLocks noChangeArrowheads="1"/>
          </p:cNvSpPr>
          <p:nvPr/>
        </p:nvSpPr>
        <p:spPr bwMode="auto">
          <a:xfrm>
            <a:off x="3430973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>
            <a:off x="2821452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45424" name="AutoShape 16"/>
          <p:cNvSpPr>
            <a:spLocks noChangeArrowheads="1"/>
          </p:cNvSpPr>
          <p:nvPr/>
        </p:nvSpPr>
        <p:spPr bwMode="auto">
          <a:xfrm>
            <a:off x="2211931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45425" name="AutoShape 17"/>
          <p:cNvSpPr>
            <a:spLocks noChangeArrowheads="1"/>
          </p:cNvSpPr>
          <p:nvPr/>
        </p:nvSpPr>
        <p:spPr bwMode="auto">
          <a:xfrm>
            <a:off x="1602411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26" name="AutoShape 18"/>
          <p:cNvSpPr>
            <a:spLocks noChangeArrowheads="1"/>
          </p:cNvSpPr>
          <p:nvPr/>
        </p:nvSpPr>
        <p:spPr bwMode="auto">
          <a:xfrm>
            <a:off x="992890" y="13303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>
              <a:latin typeface="Comic Sans MS" pitchFamily="66" charset="0"/>
            </a:endParaRPr>
          </a:p>
        </p:txBody>
      </p:sp>
      <p:sp>
        <p:nvSpPr>
          <p:cNvPr id="145427" name="AutoShape 19"/>
          <p:cNvSpPr>
            <a:spLocks noChangeArrowheads="1"/>
          </p:cNvSpPr>
          <p:nvPr/>
        </p:nvSpPr>
        <p:spPr bwMode="auto">
          <a:xfrm>
            <a:off x="9526179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28" name="AutoShape 20"/>
          <p:cNvSpPr>
            <a:spLocks noChangeArrowheads="1"/>
          </p:cNvSpPr>
          <p:nvPr/>
        </p:nvSpPr>
        <p:spPr bwMode="auto">
          <a:xfrm>
            <a:off x="8916658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29" name="AutoShape 21"/>
          <p:cNvSpPr>
            <a:spLocks noChangeArrowheads="1"/>
          </p:cNvSpPr>
          <p:nvPr/>
        </p:nvSpPr>
        <p:spPr bwMode="auto">
          <a:xfrm>
            <a:off x="8307138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30" name="AutoShape 22"/>
          <p:cNvSpPr>
            <a:spLocks noChangeArrowheads="1"/>
          </p:cNvSpPr>
          <p:nvPr/>
        </p:nvSpPr>
        <p:spPr bwMode="auto">
          <a:xfrm>
            <a:off x="7666842" y="1787500"/>
            <a:ext cx="642942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31" name="AutoShape 23"/>
          <p:cNvSpPr>
            <a:spLocks noChangeArrowheads="1"/>
          </p:cNvSpPr>
          <p:nvPr/>
        </p:nvSpPr>
        <p:spPr bwMode="auto">
          <a:xfrm>
            <a:off x="5869055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145432" name="AutoShape 24"/>
          <p:cNvSpPr>
            <a:spLocks noChangeArrowheads="1"/>
          </p:cNvSpPr>
          <p:nvPr/>
        </p:nvSpPr>
        <p:spPr bwMode="auto">
          <a:xfrm>
            <a:off x="6478576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33" name="AutoShape 25"/>
          <p:cNvSpPr>
            <a:spLocks noChangeArrowheads="1"/>
          </p:cNvSpPr>
          <p:nvPr/>
        </p:nvSpPr>
        <p:spPr bwMode="auto">
          <a:xfrm>
            <a:off x="11354741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34" name="AutoShape 26"/>
          <p:cNvSpPr>
            <a:spLocks noChangeArrowheads="1"/>
          </p:cNvSpPr>
          <p:nvPr/>
        </p:nvSpPr>
        <p:spPr bwMode="auto">
          <a:xfrm>
            <a:off x="10745220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145435" name="AutoShape 27"/>
          <p:cNvSpPr>
            <a:spLocks noChangeArrowheads="1"/>
          </p:cNvSpPr>
          <p:nvPr/>
        </p:nvSpPr>
        <p:spPr bwMode="auto">
          <a:xfrm>
            <a:off x="10135700" y="17875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000" dirty="0">
              <a:latin typeface="Comic Sans MS" pitchFamily="66" charset="0"/>
            </a:endParaRPr>
          </a:p>
        </p:txBody>
      </p:sp>
      <p:sp>
        <p:nvSpPr>
          <p:cNvPr id="145436" name="AutoShape 28"/>
          <p:cNvSpPr>
            <a:spLocks noChangeArrowheads="1"/>
          </p:cNvSpPr>
          <p:nvPr/>
        </p:nvSpPr>
        <p:spPr bwMode="auto">
          <a:xfrm>
            <a:off x="8916658" y="873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37" name="AutoShape 29"/>
          <p:cNvSpPr>
            <a:spLocks noChangeArrowheads="1"/>
          </p:cNvSpPr>
          <p:nvPr/>
        </p:nvSpPr>
        <p:spPr bwMode="auto">
          <a:xfrm>
            <a:off x="8307138" y="873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38" name="AutoShape 30"/>
          <p:cNvSpPr>
            <a:spLocks noChangeArrowheads="1"/>
          </p:cNvSpPr>
          <p:nvPr/>
        </p:nvSpPr>
        <p:spPr bwMode="auto">
          <a:xfrm>
            <a:off x="7697617" y="873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39" name="AutoShape 31"/>
          <p:cNvSpPr>
            <a:spLocks noChangeArrowheads="1"/>
          </p:cNvSpPr>
          <p:nvPr/>
        </p:nvSpPr>
        <p:spPr bwMode="auto">
          <a:xfrm>
            <a:off x="5259534" y="873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0" name="AutoShape 32"/>
          <p:cNvSpPr>
            <a:spLocks noChangeArrowheads="1"/>
          </p:cNvSpPr>
          <p:nvPr/>
        </p:nvSpPr>
        <p:spPr bwMode="auto">
          <a:xfrm>
            <a:off x="5869055" y="873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1" name="AutoShape 33"/>
          <p:cNvSpPr>
            <a:spLocks noChangeArrowheads="1"/>
          </p:cNvSpPr>
          <p:nvPr/>
        </p:nvSpPr>
        <p:spPr bwMode="auto">
          <a:xfrm>
            <a:off x="6478576" y="873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2" name="AutoShape 34"/>
          <p:cNvSpPr>
            <a:spLocks noChangeArrowheads="1"/>
          </p:cNvSpPr>
          <p:nvPr/>
        </p:nvSpPr>
        <p:spPr bwMode="auto">
          <a:xfrm>
            <a:off x="7088096" y="873100"/>
            <a:ext cx="609521" cy="4572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3" name="AutoShape 35"/>
          <p:cNvSpPr>
            <a:spLocks noChangeArrowheads="1"/>
          </p:cNvSpPr>
          <p:nvPr/>
        </p:nvSpPr>
        <p:spPr bwMode="auto">
          <a:xfrm>
            <a:off x="7697617" y="2701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4" name="AutoShape 36"/>
          <p:cNvSpPr>
            <a:spLocks noChangeArrowheads="1"/>
          </p:cNvSpPr>
          <p:nvPr/>
        </p:nvSpPr>
        <p:spPr bwMode="auto">
          <a:xfrm>
            <a:off x="9526179" y="415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5" name="AutoShape 37"/>
          <p:cNvSpPr>
            <a:spLocks noChangeArrowheads="1"/>
          </p:cNvSpPr>
          <p:nvPr/>
        </p:nvSpPr>
        <p:spPr bwMode="auto">
          <a:xfrm>
            <a:off x="8916658" y="415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6" name="AutoShape 38"/>
          <p:cNvSpPr>
            <a:spLocks noChangeArrowheads="1"/>
          </p:cNvSpPr>
          <p:nvPr/>
        </p:nvSpPr>
        <p:spPr bwMode="auto">
          <a:xfrm>
            <a:off x="8307138" y="415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7" name="AutoShape 39"/>
          <p:cNvSpPr>
            <a:spLocks noChangeArrowheads="1"/>
          </p:cNvSpPr>
          <p:nvPr/>
        </p:nvSpPr>
        <p:spPr bwMode="auto">
          <a:xfrm>
            <a:off x="7697617" y="415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8" name="AutoShape 40"/>
          <p:cNvSpPr>
            <a:spLocks noChangeArrowheads="1"/>
          </p:cNvSpPr>
          <p:nvPr/>
        </p:nvSpPr>
        <p:spPr bwMode="auto">
          <a:xfrm>
            <a:off x="7088096" y="415900"/>
            <a:ext cx="609521" cy="4572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49" name="AutoShape 41"/>
          <p:cNvSpPr>
            <a:spLocks noChangeArrowheads="1"/>
          </p:cNvSpPr>
          <p:nvPr/>
        </p:nvSpPr>
        <p:spPr bwMode="auto">
          <a:xfrm>
            <a:off x="7088096" y="2701900"/>
            <a:ext cx="609521" cy="4572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0" name="AutoShape 42"/>
          <p:cNvSpPr>
            <a:spLocks noChangeArrowheads="1"/>
          </p:cNvSpPr>
          <p:nvPr/>
        </p:nvSpPr>
        <p:spPr bwMode="auto">
          <a:xfrm>
            <a:off x="8916658" y="22447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1" name="AutoShape 43"/>
          <p:cNvSpPr>
            <a:spLocks noChangeArrowheads="1"/>
          </p:cNvSpPr>
          <p:nvPr/>
        </p:nvSpPr>
        <p:spPr bwMode="auto">
          <a:xfrm>
            <a:off x="8307138" y="22447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2" name="AutoShape 44"/>
          <p:cNvSpPr>
            <a:spLocks noChangeArrowheads="1"/>
          </p:cNvSpPr>
          <p:nvPr/>
        </p:nvSpPr>
        <p:spPr bwMode="auto">
          <a:xfrm>
            <a:off x="7697617" y="22447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3" name="AutoShape 45"/>
          <p:cNvSpPr>
            <a:spLocks noChangeArrowheads="1"/>
          </p:cNvSpPr>
          <p:nvPr/>
        </p:nvSpPr>
        <p:spPr bwMode="auto">
          <a:xfrm>
            <a:off x="5869055" y="22447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4" name="AutoShape 46"/>
          <p:cNvSpPr>
            <a:spLocks noChangeArrowheads="1"/>
          </p:cNvSpPr>
          <p:nvPr/>
        </p:nvSpPr>
        <p:spPr bwMode="auto">
          <a:xfrm>
            <a:off x="6478576" y="22447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5" name="AutoShape 47"/>
          <p:cNvSpPr>
            <a:spLocks noChangeArrowheads="1"/>
          </p:cNvSpPr>
          <p:nvPr/>
        </p:nvSpPr>
        <p:spPr bwMode="auto">
          <a:xfrm>
            <a:off x="7088096" y="2244700"/>
            <a:ext cx="609521" cy="4572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6" name="AutoShape 48"/>
          <p:cNvSpPr>
            <a:spLocks noChangeArrowheads="1"/>
          </p:cNvSpPr>
          <p:nvPr/>
        </p:nvSpPr>
        <p:spPr bwMode="auto">
          <a:xfrm>
            <a:off x="5869055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7" name="AutoShape 49"/>
          <p:cNvSpPr>
            <a:spLocks noChangeArrowheads="1"/>
          </p:cNvSpPr>
          <p:nvPr/>
        </p:nvSpPr>
        <p:spPr bwMode="auto">
          <a:xfrm>
            <a:off x="5259534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8" name="AutoShape 50"/>
          <p:cNvSpPr>
            <a:spLocks noChangeArrowheads="1"/>
          </p:cNvSpPr>
          <p:nvPr/>
        </p:nvSpPr>
        <p:spPr bwMode="auto">
          <a:xfrm>
            <a:off x="5259534" y="2701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59" name="AutoShape 51"/>
          <p:cNvSpPr>
            <a:spLocks noChangeArrowheads="1"/>
          </p:cNvSpPr>
          <p:nvPr/>
        </p:nvSpPr>
        <p:spPr bwMode="auto">
          <a:xfrm>
            <a:off x="5869055" y="2701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0" name="AutoShape 52"/>
          <p:cNvSpPr>
            <a:spLocks noChangeArrowheads="1"/>
          </p:cNvSpPr>
          <p:nvPr/>
        </p:nvSpPr>
        <p:spPr bwMode="auto">
          <a:xfrm>
            <a:off x="6478576" y="2701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1" name="AutoShape 53"/>
          <p:cNvSpPr>
            <a:spLocks noChangeArrowheads="1"/>
          </p:cNvSpPr>
          <p:nvPr/>
        </p:nvSpPr>
        <p:spPr bwMode="auto">
          <a:xfrm>
            <a:off x="8307138" y="27019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2" name="AutoShape 54"/>
          <p:cNvSpPr>
            <a:spLocks noChangeArrowheads="1"/>
          </p:cNvSpPr>
          <p:nvPr/>
        </p:nvSpPr>
        <p:spPr bwMode="auto">
          <a:xfrm>
            <a:off x="7088096" y="3159100"/>
            <a:ext cx="609521" cy="457200"/>
          </a:xfrm>
          <a:prstGeom prst="bevel">
            <a:avLst>
              <a:gd name="adj" fmla="val 125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3" name="AutoShape 55"/>
          <p:cNvSpPr>
            <a:spLocks noChangeArrowheads="1"/>
          </p:cNvSpPr>
          <p:nvPr/>
        </p:nvSpPr>
        <p:spPr bwMode="auto">
          <a:xfrm>
            <a:off x="8307138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4" name="AutoShape 56"/>
          <p:cNvSpPr>
            <a:spLocks noChangeArrowheads="1"/>
          </p:cNvSpPr>
          <p:nvPr/>
        </p:nvSpPr>
        <p:spPr bwMode="auto">
          <a:xfrm>
            <a:off x="7697617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5" name="AutoShape 57"/>
          <p:cNvSpPr>
            <a:spLocks noChangeArrowheads="1"/>
          </p:cNvSpPr>
          <p:nvPr/>
        </p:nvSpPr>
        <p:spPr bwMode="auto">
          <a:xfrm>
            <a:off x="6478576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6" name="AutoShape 58"/>
          <p:cNvSpPr>
            <a:spLocks noChangeArrowheads="1"/>
          </p:cNvSpPr>
          <p:nvPr/>
        </p:nvSpPr>
        <p:spPr bwMode="auto">
          <a:xfrm>
            <a:off x="10135700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7" name="AutoShape 59"/>
          <p:cNvSpPr>
            <a:spLocks noChangeArrowheads="1"/>
          </p:cNvSpPr>
          <p:nvPr/>
        </p:nvSpPr>
        <p:spPr bwMode="auto">
          <a:xfrm>
            <a:off x="9526179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8" name="AutoShape 60"/>
          <p:cNvSpPr>
            <a:spLocks noChangeArrowheads="1"/>
          </p:cNvSpPr>
          <p:nvPr/>
        </p:nvSpPr>
        <p:spPr bwMode="auto">
          <a:xfrm>
            <a:off x="8916658" y="3159100"/>
            <a:ext cx="609521" cy="457200"/>
          </a:xfrm>
          <a:prstGeom prst="bevel">
            <a:avLst>
              <a:gd name="adj" fmla="val 125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469" name="Text Box 61"/>
          <p:cNvSpPr txBox="1">
            <a:spLocks noChangeArrowheads="1"/>
          </p:cNvSpPr>
          <p:nvPr/>
        </p:nvSpPr>
        <p:spPr bwMode="auto">
          <a:xfrm>
            <a:off x="7189683" y="339701"/>
            <a:ext cx="406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к 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5470" name="Text Box 62"/>
          <p:cNvSpPr txBox="1">
            <a:spLocks noChangeArrowheads="1"/>
          </p:cNvSpPr>
          <p:nvPr/>
        </p:nvSpPr>
        <p:spPr bwMode="auto">
          <a:xfrm>
            <a:off x="7799204" y="339701"/>
            <a:ext cx="4063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а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471" name="Text Box 63"/>
          <p:cNvSpPr txBox="1">
            <a:spLocks noChangeArrowheads="1"/>
          </p:cNvSpPr>
          <p:nvPr/>
        </p:nvSpPr>
        <p:spPr bwMode="auto">
          <a:xfrm>
            <a:off x="8408725" y="339701"/>
            <a:ext cx="4063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л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472" name="Text Box 64"/>
          <p:cNvSpPr txBox="1">
            <a:spLocks noChangeArrowheads="1"/>
          </p:cNvSpPr>
          <p:nvPr/>
        </p:nvSpPr>
        <p:spPr bwMode="auto">
          <a:xfrm>
            <a:off x="9018245" y="339701"/>
            <a:ext cx="4063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л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473" name="Text Box 65"/>
          <p:cNvSpPr txBox="1">
            <a:spLocks noChangeArrowheads="1"/>
          </p:cNvSpPr>
          <p:nvPr/>
        </p:nvSpPr>
        <p:spPr bwMode="auto">
          <a:xfrm>
            <a:off x="9627766" y="339701"/>
            <a:ext cx="40634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а 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476" name="Text Box 68"/>
          <p:cNvSpPr txBox="1">
            <a:spLocks noChangeArrowheads="1"/>
          </p:cNvSpPr>
          <p:nvPr/>
        </p:nvSpPr>
        <p:spPr bwMode="auto">
          <a:xfrm>
            <a:off x="5259534" y="7969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б</a:t>
            </a:r>
          </a:p>
        </p:txBody>
      </p:sp>
      <p:sp>
        <p:nvSpPr>
          <p:cNvPr id="145477" name="Text Box 69"/>
          <p:cNvSpPr txBox="1">
            <a:spLocks noChangeArrowheads="1"/>
          </p:cNvSpPr>
          <p:nvPr/>
        </p:nvSpPr>
        <p:spPr bwMode="auto">
          <a:xfrm>
            <a:off x="5869055" y="7969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е</a:t>
            </a:r>
          </a:p>
        </p:txBody>
      </p:sp>
      <p:sp>
        <p:nvSpPr>
          <p:cNvPr id="145478" name="Text Box 70"/>
          <p:cNvSpPr txBox="1">
            <a:spLocks noChangeArrowheads="1"/>
          </p:cNvSpPr>
          <p:nvPr/>
        </p:nvSpPr>
        <p:spPr bwMode="auto">
          <a:xfrm>
            <a:off x="6580163" y="796901"/>
            <a:ext cx="4063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г</a:t>
            </a:r>
          </a:p>
        </p:txBody>
      </p:sp>
      <p:sp>
        <p:nvSpPr>
          <p:cNvPr id="145479" name="Text Box 71"/>
          <p:cNvSpPr txBox="1">
            <a:spLocks noChangeArrowheads="1"/>
          </p:cNvSpPr>
          <p:nvPr/>
        </p:nvSpPr>
        <p:spPr bwMode="auto">
          <a:xfrm>
            <a:off x="7088096" y="796901"/>
            <a:ext cx="578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о 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5480" name="Text Box 72"/>
          <p:cNvSpPr txBox="1">
            <a:spLocks noChangeArrowheads="1"/>
          </p:cNvSpPr>
          <p:nvPr/>
        </p:nvSpPr>
        <p:spPr bwMode="auto">
          <a:xfrm>
            <a:off x="7697617" y="796901"/>
            <a:ext cx="5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н</a:t>
            </a:r>
          </a:p>
        </p:txBody>
      </p:sp>
      <p:sp>
        <p:nvSpPr>
          <p:cNvPr id="145481" name="Text Box 73"/>
          <p:cNvSpPr txBox="1">
            <a:spLocks noChangeArrowheads="1"/>
          </p:cNvSpPr>
          <p:nvPr/>
        </p:nvSpPr>
        <p:spPr bwMode="auto">
          <a:xfrm>
            <a:off x="8307138" y="796901"/>
            <a:ext cx="5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и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482" name="Text Box 74"/>
          <p:cNvSpPr txBox="1">
            <a:spLocks noChangeArrowheads="1"/>
          </p:cNvSpPr>
          <p:nvPr/>
        </p:nvSpPr>
        <p:spPr bwMode="auto">
          <a:xfrm>
            <a:off x="8916659" y="796901"/>
            <a:ext cx="812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 я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483" name="Text Box 75"/>
          <p:cNvSpPr txBox="1">
            <a:spLocks noChangeArrowheads="1"/>
          </p:cNvSpPr>
          <p:nvPr/>
        </p:nvSpPr>
        <p:spPr bwMode="auto">
          <a:xfrm>
            <a:off x="992890" y="12541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г</a:t>
            </a:r>
          </a:p>
        </p:txBody>
      </p:sp>
      <p:sp>
        <p:nvSpPr>
          <p:cNvPr id="145484" name="Text Box 76"/>
          <p:cNvSpPr txBox="1">
            <a:spLocks noChangeArrowheads="1"/>
          </p:cNvSpPr>
          <p:nvPr/>
        </p:nvSpPr>
        <p:spPr bwMode="auto">
          <a:xfrm>
            <a:off x="1602411" y="12541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и</a:t>
            </a:r>
          </a:p>
        </p:txBody>
      </p:sp>
      <p:sp>
        <p:nvSpPr>
          <p:cNvPr id="145485" name="Text Box 77"/>
          <p:cNvSpPr txBox="1">
            <a:spLocks noChangeArrowheads="1"/>
          </p:cNvSpPr>
          <p:nvPr/>
        </p:nvSpPr>
        <p:spPr bwMode="auto">
          <a:xfrm>
            <a:off x="2211932" y="12541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п</a:t>
            </a:r>
          </a:p>
        </p:txBody>
      </p:sp>
      <p:sp>
        <p:nvSpPr>
          <p:cNvPr id="145486" name="Text Box 78"/>
          <p:cNvSpPr txBox="1">
            <a:spLocks noChangeArrowheads="1"/>
          </p:cNvSpPr>
          <p:nvPr/>
        </p:nvSpPr>
        <p:spPr bwMode="auto">
          <a:xfrm>
            <a:off x="2821452" y="1254101"/>
            <a:ext cx="812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п</a:t>
            </a:r>
          </a:p>
        </p:txBody>
      </p:sp>
      <p:sp>
        <p:nvSpPr>
          <p:cNvPr id="145487" name="Text Box 79"/>
          <p:cNvSpPr txBox="1">
            <a:spLocks noChangeArrowheads="1"/>
          </p:cNvSpPr>
          <p:nvPr/>
        </p:nvSpPr>
        <p:spPr bwMode="auto">
          <a:xfrm>
            <a:off x="3430973" y="1254101"/>
            <a:ext cx="812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е</a:t>
            </a:r>
          </a:p>
        </p:txBody>
      </p:sp>
      <p:sp>
        <p:nvSpPr>
          <p:cNvPr id="145488" name="Text Box 80"/>
          <p:cNvSpPr txBox="1">
            <a:spLocks noChangeArrowheads="1"/>
          </p:cNvSpPr>
          <p:nvPr/>
        </p:nvSpPr>
        <p:spPr bwMode="auto">
          <a:xfrm>
            <a:off x="4142080" y="12541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а</a:t>
            </a:r>
          </a:p>
        </p:txBody>
      </p:sp>
      <p:sp>
        <p:nvSpPr>
          <p:cNvPr id="145489" name="Text Box 81"/>
          <p:cNvSpPr txBox="1">
            <a:spLocks noChangeArrowheads="1"/>
          </p:cNvSpPr>
          <p:nvPr/>
        </p:nvSpPr>
        <p:spPr bwMode="auto">
          <a:xfrm>
            <a:off x="4650014" y="12541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с</a:t>
            </a:r>
          </a:p>
        </p:txBody>
      </p:sp>
      <p:sp>
        <p:nvSpPr>
          <p:cNvPr id="145490" name="Text Box 82"/>
          <p:cNvSpPr txBox="1">
            <a:spLocks noChangeArrowheads="1"/>
          </p:cNvSpPr>
          <p:nvPr/>
        </p:nvSpPr>
        <p:spPr bwMode="auto">
          <a:xfrm>
            <a:off x="5361122" y="1254101"/>
            <a:ext cx="812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т</a:t>
            </a:r>
          </a:p>
        </p:txBody>
      </p:sp>
      <p:sp>
        <p:nvSpPr>
          <p:cNvPr id="145491" name="Text Box 83"/>
          <p:cNvSpPr txBox="1">
            <a:spLocks noChangeArrowheads="1"/>
          </p:cNvSpPr>
          <p:nvPr/>
        </p:nvSpPr>
        <p:spPr bwMode="auto">
          <a:xfrm>
            <a:off x="5869055" y="1254101"/>
            <a:ext cx="5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р</a:t>
            </a:r>
          </a:p>
        </p:txBody>
      </p:sp>
      <p:sp>
        <p:nvSpPr>
          <p:cNvPr id="145492" name="Text Box 84"/>
          <p:cNvSpPr txBox="1">
            <a:spLocks noChangeArrowheads="1"/>
          </p:cNvSpPr>
          <p:nvPr/>
        </p:nvSpPr>
        <p:spPr bwMode="auto">
          <a:xfrm>
            <a:off x="6580163" y="1254101"/>
            <a:ext cx="5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Comic Sans MS" pitchFamily="66" charset="0"/>
              </a:rPr>
              <a:t>у</a:t>
            </a:r>
          </a:p>
        </p:txBody>
      </p:sp>
      <p:sp>
        <p:nvSpPr>
          <p:cNvPr id="145493" name="Text Box 85"/>
          <p:cNvSpPr txBox="1">
            <a:spLocks noChangeArrowheads="1"/>
          </p:cNvSpPr>
          <p:nvPr/>
        </p:nvSpPr>
        <p:spPr bwMode="auto">
          <a:xfrm>
            <a:off x="7088096" y="12541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м 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5494" name="Text Box 86"/>
          <p:cNvSpPr txBox="1">
            <a:spLocks noChangeArrowheads="1"/>
          </p:cNvSpPr>
          <p:nvPr/>
        </p:nvSpPr>
        <p:spPr bwMode="auto">
          <a:xfrm>
            <a:off x="5869055" y="17113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с</a:t>
            </a:r>
          </a:p>
        </p:txBody>
      </p:sp>
      <p:sp>
        <p:nvSpPr>
          <p:cNvPr id="145495" name="Text Box 87"/>
          <p:cNvSpPr txBox="1">
            <a:spLocks noChangeArrowheads="1"/>
          </p:cNvSpPr>
          <p:nvPr/>
        </p:nvSpPr>
        <p:spPr bwMode="auto">
          <a:xfrm>
            <a:off x="6478576" y="17113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а</a:t>
            </a:r>
          </a:p>
        </p:txBody>
      </p:sp>
      <p:sp>
        <p:nvSpPr>
          <p:cNvPr id="145496" name="Text Box 88"/>
          <p:cNvSpPr txBox="1">
            <a:spLocks noChangeArrowheads="1"/>
          </p:cNvSpPr>
          <p:nvPr/>
        </p:nvSpPr>
        <p:spPr bwMode="auto">
          <a:xfrm>
            <a:off x="7088097" y="1711301"/>
            <a:ext cx="578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 smtClean="0">
                <a:solidFill>
                  <a:srgbClr val="FFFF00"/>
                </a:solidFill>
                <a:latin typeface="Comic Sans MS" pitchFamily="66" charset="0"/>
              </a:rPr>
              <a:t>н</a:t>
            </a: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5497" name="Text Box 89"/>
          <p:cNvSpPr txBox="1">
            <a:spLocks noChangeArrowheads="1"/>
          </p:cNvSpPr>
          <p:nvPr/>
        </p:nvSpPr>
        <p:spPr bwMode="auto">
          <a:xfrm>
            <a:off x="7697617" y="17113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с</a:t>
            </a:r>
          </a:p>
        </p:txBody>
      </p:sp>
      <p:sp>
        <p:nvSpPr>
          <p:cNvPr id="145498" name="Text Box 90"/>
          <p:cNvSpPr txBox="1">
            <a:spLocks noChangeArrowheads="1"/>
          </p:cNvSpPr>
          <p:nvPr/>
        </p:nvSpPr>
        <p:spPr bwMode="auto">
          <a:xfrm>
            <a:off x="8307138" y="17113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е</a:t>
            </a:r>
          </a:p>
        </p:txBody>
      </p:sp>
      <p:sp>
        <p:nvSpPr>
          <p:cNvPr id="145499" name="Text Box 91"/>
          <p:cNvSpPr txBox="1">
            <a:spLocks noChangeArrowheads="1"/>
          </p:cNvSpPr>
          <p:nvPr/>
        </p:nvSpPr>
        <p:spPr bwMode="auto">
          <a:xfrm>
            <a:off x="8916659" y="1711301"/>
            <a:ext cx="91428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latin typeface="Comic Sans MS" pitchFamily="66" charset="0"/>
              </a:rPr>
              <a:t> в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500" name="Text Box 92"/>
          <p:cNvSpPr txBox="1">
            <a:spLocks noChangeArrowheads="1"/>
          </p:cNvSpPr>
          <p:nvPr/>
        </p:nvSpPr>
        <p:spPr bwMode="auto">
          <a:xfrm>
            <a:off x="9526179" y="1711301"/>
            <a:ext cx="5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latin typeface="Comic Sans MS" pitchFamily="66" charset="0"/>
              </a:rPr>
              <a:t>ь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501" name="Text Box 93"/>
          <p:cNvSpPr txBox="1">
            <a:spLocks noChangeArrowheads="1"/>
          </p:cNvSpPr>
          <p:nvPr/>
        </p:nvSpPr>
        <p:spPr bwMode="auto">
          <a:xfrm>
            <a:off x="10135700" y="1711301"/>
            <a:ext cx="6029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е</a:t>
            </a:r>
          </a:p>
        </p:txBody>
      </p:sp>
      <p:sp>
        <p:nvSpPr>
          <p:cNvPr id="145502" name="Text Box 94"/>
          <p:cNvSpPr txBox="1">
            <a:spLocks noChangeArrowheads="1"/>
          </p:cNvSpPr>
          <p:nvPr/>
        </p:nvSpPr>
        <p:spPr bwMode="auto">
          <a:xfrm>
            <a:off x="10745221" y="1711301"/>
            <a:ext cx="5649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latin typeface="Comic Sans MS" pitchFamily="66" charset="0"/>
              </a:rPr>
              <a:t>р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503" name="Text Box 95"/>
          <p:cNvSpPr txBox="1">
            <a:spLocks noChangeArrowheads="1"/>
          </p:cNvSpPr>
          <p:nvPr/>
        </p:nvSpPr>
        <p:spPr bwMode="auto">
          <a:xfrm>
            <a:off x="11354741" y="1711301"/>
            <a:ext cx="5269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а</a:t>
            </a:r>
          </a:p>
        </p:txBody>
      </p:sp>
      <p:sp>
        <p:nvSpPr>
          <p:cNvPr id="145504" name="Text Box 96"/>
          <p:cNvSpPr txBox="1">
            <a:spLocks noChangeArrowheads="1"/>
          </p:cNvSpPr>
          <p:nvPr/>
        </p:nvSpPr>
        <p:spPr bwMode="auto">
          <a:xfrm>
            <a:off x="5869056" y="21685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latin typeface="Comic Sans MS" pitchFamily="66" charset="0"/>
              </a:rPr>
              <a:t>ф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505" name="Text Box 97"/>
          <p:cNvSpPr txBox="1">
            <a:spLocks noChangeArrowheads="1"/>
          </p:cNvSpPr>
          <p:nvPr/>
        </p:nvSpPr>
        <p:spPr bwMode="auto">
          <a:xfrm>
            <a:off x="6580163" y="2168501"/>
            <a:ext cx="5079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и</a:t>
            </a:r>
          </a:p>
        </p:txBody>
      </p:sp>
      <p:sp>
        <p:nvSpPr>
          <p:cNvPr id="145506" name="Text Box 98"/>
          <p:cNvSpPr txBox="1">
            <a:spLocks noChangeArrowheads="1"/>
          </p:cNvSpPr>
          <p:nvPr/>
        </p:nvSpPr>
        <p:spPr bwMode="auto">
          <a:xfrm>
            <a:off x="7088097" y="2168501"/>
            <a:ext cx="5787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а 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5507" name="Text Box 99"/>
          <p:cNvSpPr txBox="1">
            <a:spLocks noChangeArrowheads="1"/>
          </p:cNvSpPr>
          <p:nvPr/>
        </p:nvSpPr>
        <p:spPr bwMode="auto">
          <a:xfrm>
            <a:off x="7697617" y="21685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л</a:t>
            </a:r>
          </a:p>
        </p:txBody>
      </p:sp>
      <p:sp>
        <p:nvSpPr>
          <p:cNvPr id="145508" name="Text Box 100"/>
          <p:cNvSpPr txBox="1">
            <a:spLocks noChangeArrowheads="1"/>
          </p:cNvSpPr>
          <p:nvPr/>
        </p:nvSpPr>
        <p:spPr bwMode="auto">
          <a:xfrm>
            <a:off x="8408725" y="2168501"/>
            <a:ext cx="472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к</a:t>
            </a:r>
          </a:p>
        </p:txBody>
      </p:sp>
      <p:sp>
        <p:nvSpPr>
          <p:cNvPr id="145509" name="Text Box 101"/>
          <p:cNvSpPr txBox="1">
            <a:spLocks noChangeArrowheads="1"/>
          </p:cNvSpPr>
          <p:nvPr/>
        </p:nvSpPr>
        <p:spPr bwMode="auto">
          <a:xfrm>
            <a:off x="9018245" y="21685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а</a:t>
            </a:r>
          </a:p>
        </p:txBody>
      </p:sp>
      <p:sp>
        <p:nvSpPr>
          <p:cNvPr id="145510" name="Text Box 102"/>
          <p:cNvSpPr txBox="1">
            <a:spLocks noChangeArrowheads="1"/>
          </p:cNvSpPr>
          <p:nvPr/>
        </p:nvSpPr>
        <p:spPr bwMode="auto">
          <a:xfrm>
            <a:off x="5259534" y="26257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к</a:t>
            </a:r>
          </a:p>
        </p:txBody>
      </p:sp>
      <p:sp>
        <p:nvSpPr>
          <p:cNvPr id="145511" name="Text Box 103"/>
          <p:cNvSpPr txBox="1">
            <a:spLocks noChangeArrowheads="1"/>
          </p:cNvSpPr>
          <p:nvPr/>
        </p:nvSpPr>
        <p:spPr bwMode="auto">
          <a:xfrm>
            <a:off x="5869055" y="26257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а</a:t>
            </a:r>
          </a:p>
        </p:txBody>
      </p:sp>
      <p:sp>
        <p:nvSpPr>
          <p:cNvPr id="145512" name="Text Box 104"/>
          <p:cNvSpPr txBox="1">
            <a:spLocks noChangeArrowheads="1"/>
          </p:cNvSpPr>
          <p:nvPr/>
        </p:nvSpPr>
        <p:spPr bwMode="auto">
          <a:xfrm>
            <a:off x="6478576" y="26257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к</a:t>
            </a:r>
          </a:p>
        </p:txBody>
      </p:sp>
      <p:sp>
        <p:nvSpPr>
          <p:cNvPr id="145513" name="Text Box 105"/>
          <p:cNvSpPr txBox="1">
            <a:spLocks noChangeArrowheads="1"/>
          </p:cNvSpPr>
          <p:nvPr/>
        </p:nvSpPr>
        <p:spPr bwMode="auto">
          <a:xfrm>
            <a:off x="7166776" y="2625701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т 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5514" name="Text Box 106"/>
          <p:cNvSpPr txBox="1">
            <a:spLocks noChangeArrowheads="1"/>
          </p:cNvSpPr>
          <p:nvPr/>
        </p:nvSpPr>
        <p:spPr bwMode="auto">
          <a:xfrm>
            <a:off x="7697617" y="26257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у</a:t>
            </a:r>
          </a:p>
        </p:txBody>
      </p:sp>
      <p:sp>
        <p:nvSpPr>
          <p:cNvPr id="145515" name="Text Box 107"/>
          <p:cNvSpPr txBox="1">
            <a:spLocks noChangeArrowheads="1"/>
          </p:cNvSpPr>
          <p:nvPr/>
        </p:nvSpPr>
        <p:spPr bwMode="auto">
          <a:xfrm>
            <a:off x="8307138" y="26257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с</a:t>
            </a:r>
          </a:p>
        </p:txBody>
      </p:sp>
      <p:sp>
        <p:nvSpPr>
          <p:cNvPr id="145516" name="Text Box 108"/>
          <p:cNvSpPr txBox="1">
            <a:spLocks noChangeArrowheads="1"/>
          </p:cNvSpPr>
          <p:nvPr/>
        </p:nvSpPr>
        <p:spPr bwMode="auto">
          <a:xfrm>
            <a:off x="5259535" y="3082901"/>
            <a:ext cx="62135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err="1">
                <a:latin typeface="Comic Sans MS" pitchFamily="66" charset="0"/>
              </a:rPr>
              <a:t>д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517" name="Text Box 109"/>
          <p:cNvSpPr txBox="1">
            <a:spLocks noChangeArrowheads="1"/>
          </p:cNvSpPr>
          <p:nvPr/>
        </p:nvSpPr>
        <p:spPr bwMode="auto">
          <a:xfrm>
            <a:off x="5869056" y="3082901"/>
            <a:ext cx="7111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е</a:t>
            </a:r>
          </a:p>
        </p:txBody>
      </p:sp>
      <p:sp>
        <p:nvSpPr>
          <p:cNvPr id="145518" name="Text Box 110"/>
          <p:cNvSpPr txBox="1">
            <a:spLocks noChangeArrowheads="1"/>
          </p:cNvSpPr>
          <p:nvPr/>
        </p:nvSpPr>
        <p:spPr bwMode="auto">
          <a:xfrm>
            <a:off x="6478576" y="3082901"/>
            <a:ext cx="609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к</a:t>
            </a:r>
          </a:p>
        </p:txBody>
      </p:sp>
      <p:sp>
        <p:nvSpPr>
          <p:cNvPr id="145519" name="Text Box 111"/>
          <p:cNvSpPr txBox="1">
            <a:spLocks noChangeArrowheads="1"/>
          </p:cNvSpPr>
          <p:nvPr/>
        </p:nvSpPr>
        <p:spPr bwMode="auto">
          <a:xfrm>
            <a:off x="7166776" y="3082901"/>
            <a:ext cx="5715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smtClean="0">
                <a:solidFill>
                  <a:srgbClr val="FFFF00"/>
                </a:solidFill>
                <a:latin typeface="Comic Sans MS" pitchFamily="66" charset="0"/>
              </a:rPr>
              <a:t>а </a:t>
            </a:r>
            <a:endParaRPr lang="ru-RU" sz="32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145520" name="Text Box 112"/>
          <p:cNvSpPr txBox="1">
            <a:spLocks noChangeArrowheads="1"/>
          </p:cNvSpPr>
          <p:nvPr/>
        </p:nvSpPr>
        <p:spPr bwMode="auto">
          <a:xfrm>
            <a:off x="7697617" y="3082901"/>
            <a:ext cx="68360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б</a:t>
            </a:r>
          </a:p>
        </p:txBody>
      </p:sp>
      <p:sp>
        <p:nvSpPr>
          <p:cNvPr id="145521" name="Text Box 113"/>
          <p:cNvSpPr txBox="1">
            <a:spLocks noChangeArrowheads="1"/>
          </p:cNvSpPr>
          <p:nvPr/>
        </p:nvSpPr>
        <p:spPr bwMode="auto">
          <a:xfrm>
            <a:off x="8381223" y="3082901"/>
            <a:ext cx="5000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3200" b="1" dirty="0" err="1">
                <a:latin typeface="Comic Sans MS" pitchFamily="66" charset="0"/>
              </a:rPr>
              <a:t>р</a:t>
            </a:r>
            <a:endParaRPr lang="ru-RU" sz="3200" b="1" dirty="0">
              <a:latin typeface="Comic Sans MS" pitchFamily="66" charset="0"/>
            </a:endParaRPr>
          </a:p>
        </p:txBody>
      </p:sp>
      <p:sp>
        <p:nvSpPr>
          <p:cNvPr id="145522" name="Text Box 114"/>
          <p:cNvSpPr txBox="1">
            <a:spLocks noChangeArrowheads="1"/>
          </p:cNvSpPr>
          <p:nvPr/>
        </p:nvSpPr>
        <p:spPr bwMode="auto">
          <a:xfrm>
            <a:off x="9018245" y="3143249"/>
            <a:ext cx="4345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и</a:t>
            </a:r>
          </a:p>
        </p:txBody>
      </p:sp>
      <p:sp>
        <p:nvSpPr>
          <p:cNvPr id="145523" name="Text Box 115"/>
          <p:cNvSpPr txBox="1">
            <a:spLocks noChangeArrowheads="1"/>
          </p:cNvSpPr>
          <p:nvPr/>
        </p:nvSpPr>
        <p:spPr bwMode="auto">
          <a:xfrm>
            <a:off x="9526179" y="3082901"/>
            <a:ext cx="6409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с</a:t>
            </a:r>
          </a:p>
        </p:txBody>
      </p:sp>
      <p:sp>
        <p:nvSpPr>
          <p:cNvPr id="145524" name="Text Box 116"/>
          <p:cNvSpPr txBox="1">
            <a:spLocks noChangeArrowheads="1"/>
          </p:cNvSpPr>
          <p:nvPr/>
        </p:nvSpPr>
        <p:spPr bwMode="auto">
          <a:xfrm>
            <a:off x="10135701" y="3082901"/>
            <a:ext cx="531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Comic Sans MS" pitchFamily="66" charset="0"/>
              </a:rPr>
              <a:t>т</a:t>
            </a:r>
          </a:p>
        </p:txBody>
      </p:sp>
      <p:sp>
        <p:nvSpPr>
          <p:cNvPr id="145525" name="AutoShape 117"/>
          <p:cNvSpPr>
            <a:spLocks noChangeArrowheads="1"/>
          </p:cNvSpPr>
          <p:nvPr/>
        </p:nvSpPr>
        <p:spPr bwMode="auto">
          <a:xfrm>
            <a:off x="281782" y="1406500"/>
            <a:ext cx="609521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CC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526" name="AutoShape 118"/>
          <p:cNvSpPr>
            <a:spLocks noChangeArrowheads="1"/>
          </p:cNvSpPr>
          <p:nvPr/>
        </p:nvSpPr>
        <p:spPr bwMode="auto">
          <a:xfrm>
            <a:off x="4446840" y="3311500"/>
            <a:ext cx="609521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CC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527" name="AutoShape 119"/>
          <p:cNvSpPr>
            <a:spLocks noChangeArrowheads="1"/>
          </p:cNvSpPr>
          <p:nvPr/>
        </p:nvSpPr>
        <p:spPr bwMode="auto">
          <a:xfrm>
            <a:off x="4548427" y="2778100"/>
            <a:ext cx="609521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CC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528" name="AutoShape 120"/>
          <p:cNvSpPr>
            <a:spLocks noChangeArrowheads="1"/>
          </p:cNvSpPr>
          <p:nvPr/>
        </p:nvSpPr>
        <p:spPr bwMode="auto">
          <a:xfrm>
            <a:off x="5056361" y="2320900"/>
            <a:ext cx="609521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CC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529" name="AutoShape 121"/>
          <p:cNvSpPr>
            <a:spLocks noChangeArrowheads="1"/>
          </p:cNvSpPr>
          <p:nvPr/>
        </p:nvSpPr>
        <p:spPr bwMode="auto">
          <a:xfrm>
            <a:off x="4954774" y="1863700"/>
            <a:ext cx="609521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CC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530" name="AutoShape 122"/>
          <p:cNvSpPr>
            <a:spLocks noChangeArrowheads="1"/>
          </p:cNvSpPr>
          <p:nvPr/>
        </p:nvSpPr>
        <p:spPr bwMode="auto">
          <a:xfrm>
            <a:off x="4446840" y="949300"/>
            <a:ext cx="609521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CC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sp>
        <p:nvSpPr>
          <p:cNvPr id="145531" name="AutoShape 123"/>
          <p:cNvSpPr>
            <a:spLocks noChangeArrowheads="1"/>
          </p:cNvSpPr>
          <p:nvPr/>
        </p:nvSpPr>
        <p:spPr bwMode="auto">
          <a:xfrm>
            <a:off x="6072229" y="415900"/>
            <a:ext cx="609521" cy="3048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33CC"/>
          </a:solidFill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just"/>
            <a:endParaRPr lang="ru-RU" sz="2000">
              <a:latin typeface="Comic Sans MS" pitchFamily="66" charset="0"/>
            </a:endParaRPr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36030" y="2819399"/>
            <a:ext cx="3587473" cy="3587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71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7363" name="Picture 1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605" y="2786058"/>
            <a:ext cx="3571899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71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878" name="Picture 5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65918" y="2285992"/>
            <a:ext cx="3214710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71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879" name="Picture 5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3042" y="2285992"/>
            <a:ext cx="3500462" cy="42148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71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0" descr="Glimmer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80166" y="2786058"/>
            <a:ext cx="3643338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71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7876" name="Picture 52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80166" y="2535385"/>
            <a:ext cx="3644617" cy="3644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71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какткс дек.jpg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08728" y="3446400"/>
            <a:ext cx="4000528" cy="3054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71D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6" name="Выноска-облако 125"/>
          <p:cNvSpPr/>
          <p:nvPr/>
        </p:nvSpPr>
        <p:spPr>
          <a:xfrm>
            <a:off x="4380694" y="3643314"/>
            <a:ext cx="5357850" cy="2928958"/>
          </a:xfrm>
          <a:prstGeom prst="cloudCallout">
            <a:avLst>
              <a:gd name="adj1" fmla="val 53531"/>
              <a:gd name="adj2" fmla="val -16269"/>
            </a:avLst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Растения, которые растут в комнате, называют комнатными.</a:t>
            </a:r>
            <a:endParaRPr lang="ru-RU" sz="32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27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441831">
            <a:off x="9727560" y="3573619"/>
            <a:ext cx="2471084" cy="3331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Стрелка вправо 127">
            <a:hlinkClick r:id="" action="ppaction://hlinkshowjump?jump=nextslide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500"/>
                                        <p:tgtEl>
                                          <p:spTgt spid="145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4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500"/>
                                        <p:tgtEl>
                                          <p:spTgt spid="145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5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5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5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500"/>
                                        <p:tgtEl>
                                          <p:spTgt spid="145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5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5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5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5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4" dur="5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500"/>
                                        <p:tgtEl>
                                          <p:spTgt spid="14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0" dur="500"/>
                                        <p:tgtEl>
                                          <p:spTgt spid="145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145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14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500"/>
                                        <p:tgtEl>
                                          <p:spTgt spid="14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2" dur="500"/>
                                        <p:tgtEl>
                                          <p:spTgt spid="14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500"/>
                                        <p:tgtEl>
                                          <p:spTgt spid="14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8" dur="500"/>
                                        <p:tgtEl>
                                          <p:spTgt spid="145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1" dur="500"/>
                                        <p:tgtEl>
                                          <p:spTgt spid="1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500"/>
                                        <p:tgtEl>
                                          <p:spTgt spid="14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7" dur="500"/>
                                        <p:tgtEl>
                                          <p:spTgt spid="145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0" dur="500"/>
                                        <p:tgtEl>
                                          <p:spTgt spid="14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3" dur="500"/>
                                        <p:tgtEl>
                                          <p:spTgt spid="145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6" dur="500"/>
                                        <p:tgtEl>
                                          <p:spTgt spid="14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500"/>
                                        <p:tgtEl>
                                          <p:spTgt spid="14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500"/>
                                        <p:tgtEl>
                                          <p:spTgt spid="145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5" dur="500"/>
                                        <p:tgtEl>
                                          <p:spTgt spid="145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8" dur="500"/>
                                        <p:tgtEl>
                                          <p:spTgt spid="14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1" dur="500"/>
                                        <p:tgtEl>
                                          <p:spTgt spid="145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4" dur="500"/>
                                        <p:tgtEl>
                                          <p:spTgt spid="145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7" dur="500"/>
                                        <p:tgtEl>
                                          <p:spTgt spid="145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0" dur="500"/>
                                        <p:tgtEl>
                                          <p:spTgt spid="145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3" dur="500"/>
                                        <p:tgtEl>
                                          <p:spTgt spid="14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6" dur="500"/>
                                        <p:tgtEl>
                                          <p:spTgt spid="145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14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45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45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5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145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5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145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45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45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5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1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4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4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4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4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14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4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4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4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4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14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4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4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45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45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4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45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4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14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14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4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14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14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145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4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14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145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14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4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14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4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1454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14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14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1454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14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14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145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4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4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45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4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45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14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145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4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4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14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1000"/>
                                        <p:tgtEl>
                                          <p:spTgt spid="77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5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4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45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14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145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145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145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4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4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45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14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4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145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45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145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45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14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145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14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4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14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145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14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14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145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14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14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455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500"/>
                            </p:stCondLst>
                            <p:childTnLst>
                              <p:par>
                                <p:cTn id="3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1000"/>
                                        <p:tgtEl>
                                          <p:spTgt spid="77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500"/>
                            </p:stCondLst>
                            <p:childTnLst>
                              <p:par>
                                <p:cTn id="3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4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14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14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455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14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14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45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1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145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1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1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145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14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14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145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14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14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145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500"/>
                            </p:stCondLst>
                            <p:childTnLst>
                              <p:par>
                                <p:cTn id="4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500"/>
                            </p:stCondLst>
                            <p:childTnLst>
                              <p:par>
                                <p:cTn id="4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14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145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14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145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45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145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145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145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145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145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145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145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145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4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14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14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145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500"/>
                            </p:stCondLst>
                            <p:childTnLst>
                              <p:par>
                                <p:cTn id="4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1000"/>
                                        <p:tgtEl>
                                          <p:spTgt spid="77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00"/>
                            </p:stCondLst>
                            <p:childTnLst>
                              <p:par>
                                <p:cTn id="4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14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4" fill="hold">
                      <p:stCondLst>
                        <p:cond delay="indefinite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9" fill="hold">
                      <p:stCondLst>
                        <p:cond delay="indefinite"/>
                      </p:stCondLst>
                      <p:childTnLst>
                        <p:par>
                          <p:cTn id="490" fill="hold">
                            <p:stCondLst>
                              <p:cond delay="0"/>
                            </p:stCondLst>
                            <p:childTnLst>
                              <p:par>
                                <p:cTn id="4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145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145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14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14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14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145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145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145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1455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145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145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4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145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145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145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45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45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14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145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145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4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14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14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14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14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14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145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500"/>
                            </p:stCondLst>
                            <p:childTnLst>
                              <p:par>
                                <p:cTn id="5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 animBg="1"/>
      <p:bldP spid="145416" grpId="0" animBg="1"/>
      <p:bldP spid="145417" grpId="0" animBg="1"/>
      <p:bldP spid="145418" grpId="0" animBg="1"/>
      <p:bldP spid="145419" grpId="0" animBg="1"/>
      <p:bldP spid="145420" grpId="0" animBg="1"/>
      <p:bldP spid="145421" grpId="0" animBg="1"/>
      <p:bldP spid="145422" grpId="0" animBg="1"/>
      <p:bldP spid="145423" grpId="0" animBg="1"/>
      <p:bldP spid="145424" grpId="0" animBg="1"/>
      <p:bldP spid="145425" grpId="0" animBg="1"/>
      <p:bldP spid="145426" grpId="0" animBg="1"/>
      <p:bldP spid="145427" grpId="0" animBg="1"/>
      <p:bldP spid="145428" grpId="0" animBg="1"/>
      <p:bldP spid="145429" grpId="0" animBg="1"/>
      <p:bldP spid="145430" grpId="0" animBg="1"/>
      <p:bldP spid="145431" grpId="0" animBg="1"/>
      <p:bldP spid="145432" grpId="0" animBg="1"/>
      <p:bldP spid="145433" grpId="0" animBg="1"/>
      <p:bldP spid="145434" grpId="0" animBg="1"/>
      <p:bldP spid="145435" grpId="0" animBg="1"/>
      <p:bldP spid="145436" grpId="0" animBg="1"/>
      <p:bldP spid="145437" grpId="0" animBg="1"/>
      <p:bldP spid="145438" grpId="0" animBg="1"/>
      <p:bldP spid="145439" grpId="0" animBg="1"/>
      <p:bldP spid="145440" grpId="0" animBg="1"/>
      <p:bldP spid="145441" grpId="0" animBg="1"/>
      <p:bldP spid="145442" grpId="0" animBg="1"/>
      <p:bldP spid="145443" grpId="0" animBg="1"/>
      <p:bldP spid="145444" grpId="0" animBg="1"/>
      <p:bldP spid="145445" grpId="0" animBg="1"/>
      <p:bldP spid="145446" grpId="0" animBg="1"/>
      <p:bldP spid="145447" grpId="0" animBg="1"/>
      <p:bldP spid="145448" grpId="0" animBg="1"/>
      <p:bldP spid="145449" grpId="0" animBg="1"/>
      <p:bldP spid="145450" grpId="0" animBg="1"/>
      <p:bldP spid="145451" grpId="0" animBg="1"/>
      <p:bldP spid="145452" grpId="0" animBg="1"/>
      <p:bldP spid="145453" grpId="0" animBg="1"/>
      <p:bldP spid="145454" grpId="0" animBg="1"/>
      <p:bldP spid="145455" grpId="0" animBg="1"/>
      <p:bldP spid="145456" grpId="0" animBg="1"/>
      <p:bldP spid="145457" grpId="0" animBg="1"/>
      <p:bldP spid="145458" grpId="0" animBg="1"/>
      <p:bldP spid="145459" grpId="0" animBg="1"/>
      <p:bldP spid="145460" grpId="0" animBg="1"/>
      <p:bldP spid="145461" grpId="0" animBg="1"/>
      <p:bldP spid="145462" grpId="0" animBg="1"/>
      <p:bldP spid="145463" grpId="0" animBg="1"/>
      <p:bldP spid="145464" grpId="0" animBg="1"/>
      <p:bldP spid="145465" grpId="0" animBg="1"/>
      <p:bldP spid="145466" grpId="0" animBg="1"/>
      <p:bldP spid="145467" grpId="0" animBg="1"/>
      <p:bldP spid="145468" grpId="0" animBg="1"/>
      <p:bldP spid="145469" grpId="0"/>
      <p:bldP spid="145470" grpId="0"/>
      <p:bldP spid="145472" grpId="0"/>
      <p:bldP spid="145473" grpId="0"/>
      <p:bldP spid="145476" grpId="0"/>
      <p:bldP spid="145478" grpId="0"/>
      <p:bldP spid="145481" grpId="0"/>
      <p:bldP spid="145482" grpId="0"/>
      <p:bldP spid="145483" grpId="0"/>
      <p:bldP spid="145486" grpId="0"/>
      <p:bldP spid="145491" grpId="0"/>
      <p:bldP spid="145492" grpId="0"/>
      <p:bldP spid="145493" grpId="0"/>
      <p:bldP spid="145494" grpId="0"/>
      <p:bldP spid="145498" grpId="0"/>
      <p:bldP spid="145499" grpId="0"/>
      <p:bldP spid="145500" grpId="0"/>
      <p:bldP spid="145510" grpId="0"/>
      <p:bldP spid="145514" grpId="0"/>
      <p:bldP spid="145516" grpId="0"/>
      <p:bldP spid="145519" grpId="0"/>
      <p:bldP spid="145520" grpId="0"/>
      <p:bldP spid="145521" grpId="0"/>
      <p:bldP spid="145522" grpId="0"/>
      <p:bldP spid="145525" grpId="0" animBg="1"/>
      <p:bldP spid="145526" grpId="0" animBg="1"/>
      <p:bldP spid="145527" grpId="0" animBg="1"/>
      <p:bldP spid="145528" grpId="0" animBg="1"/>
      <p:bldP spid="145529" grpId="0" animBg="1"/>
      <p:bldP spid="145530" grpId="0" animBg="1"/>
      <p:bldP spid="145531" grpId="0" animBg="1"/>
      <p:bldP spid="1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множение 7">
            <a:hlinkClick r:id="" action="ppaction://hlinkshowjump?jump=endshow"/>
          </p:cNvPr>
          <p:cNvSpPr/>
          <p:nvPr/>
        </p:nvSpPr>
        <p:spPr>
          <a:xfrm>
            <a:off x="11095866" y="214290"/>
            <a:ext cx="785818" cy="785818"/>
          </a:xfrm>
          <a:prstGeom prst="mathMultiply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726" y="476672"/>
            <a:ext cx="8028384" cy="6021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10952990" y="357166"/>
            <a:ext cx="857256" cy="571504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214554"/>
            <a:ext cx="3286148" cy="43733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/>
          <p:cNvGrpSpPr/>
          <p:nvPr/>
        </p:nvGrpSpPr>
        <p:grpSpPr>
          <a:xfrm>
            <a:off x="3166248" y="1000108"/>
            <a:ext cx="5429288" cy="2857520"/>
            <a:chOff x="3166248" y="1000108"/>
            <a:chExt cx="5429288" cy="2857520"/>
          </a:xfrm>
        </p:grpSpPr>
        <p:sp>
          <p:nvSpPr>
            <p:cNvPr id="9" name="Выноска-облако 8"/>
            <p:cNvSpPr/>
            <p:nvPr/>
          </p:nvSpPr>
          <p:spPr>
            <a:xfrm>
              <a:off x="3166248" y="1000108"/>
              <a:ext cx="5429288" cy="2857520"/>
            </a:xfrm>
            <a:prstGeom prst="cloudCallout">
              <a:avLst>
                <a:gd name="adj1" fmla="val -66008"/>
                <a:gd name="adj2" fmla="val 29514"/>
              </a:avLst>
            </a:prstGeom>
            <a:solidFill>
              <a:srgbClr val="F1A9F1"/>
            </a:solidFill>
            <a:ln>
              <a:solidFill>
                <a:srgbClr val="AF3798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23438" y="1428736"/>
              <a:ext cx="478634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Ребята, а вы знаете,</a:t>
              </a:r>
            </a:p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 какие растения растут у нас в классе, дома?</a:t>
              </a:r>
            </a:p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Как называют такие растения?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12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441831">
            <a:off x="8834313" y="2775500"/>
            <a:ext cx="2901863" cy="39126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Группа 12"/>
          <p:cNvGrpSpPr/>
          <p:nvPr/>
        </p:nvGrpSpPr>
        <p:grpSpPr>
          <a:xfrm flipH="1">
            <a:off x="1951802" y="642918"/>
            <a:ext cx="6357982" cy="3357586"/>
            <a:chOff x="4815653" y="2828920"/>
            <a:chExt cx="6116540" cy="3200423"/>
          </a:xfrm>
        </p:grpSpPr>
        <p:sp>
          <p:nvSpPr>
            <p:cNvPr id="14" name="Выноска-облако 13"/>
            <p:cNvSpPr/>
            <p:nvPr/>
          </p:nvSpPr>
          <p:spPr>
            <a:xfrm>
              <a:off x="4815653" y="2828920"/>
              <a:ext cx="6116540" cy="3200423"/>
            </a:xfrm>
            <a:prstGeom prst="cloudCallout">
              <a:avLst>
                <a:gd name="adj1" fmla="val -60470"/>
                <a:gd name="adj2" fmla="val 50589"/>
              </a:avLst>
            </a:prstGeom>
            <a:solidFill>
              <a:srgbClr val="F1A9F1"/>
            </a:solidFill>
            <a:ln>
              <a:solidFill>
                <a:srgbClr val="AF3798"/>
              </a:solidFill>
            </a:ln>
            <a:scene3d>
              <a:camera prst="orthographicFront"/>
              <a:lightRig rig="threePt" dir="t"/>
            </a:scene3d>
            <a:sp3d>
              <a:bevelT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65454" y="3400424"/>
              <a:ext cx="5016937" cy="1797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omic Sans MS" pitchFamily="66" charset="0"/>
                </a:rPr>
                <a:t>Такие растения называют комнатные . У каждого есть своё название. Предлагаю познакомиться с некоторыми из них. </a:t>
              </a:r>
              <a:endPara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09256" y="614364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жми на вопрос</a:t>
            </a:r>
            <a:endParaRPr lang="ru-RU" sz="2400" dirty="0"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rId4" action="ppaction://hlinksldjump"/>
            <a:hlinkHover r:id="rId5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6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7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8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9" action="ppaction://hlinksldjump"/>
            <a:hlinkHover r:id="rId9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10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4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Выноска-облако 13"/>
          <p:cNvSpPr/>
          <p:nvPr/>
        </p:nvSpPr>
        <p:spPr>
          <a:xfrm>
            <a:off x="8095470" y="714356"/>
            <a:ext cx="3714776" cy="2143140"/>
          </a:xfrm>
          <a:prstGeom prst="cloudCallout">
            <a:avLst>
              <a:gd name="adj1" fmla="val -16288"/>
              <a:gd name="adj2" fmla="val 97964"/>
            </a:avLst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6908" y="1142984"/>
            <a:ext cx="3643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Наводи мышью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 на любой цветок.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3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 rot="441831">
            <a:off x="9049775" y="2955889"/>
            <a:ext cx="2901863" cy="3912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Click r:id="" action="ppaction://hlinkshowjump?jump=nextslide"/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8346" y="1142984"/>
            <a:ext cx="35719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КАЛЛА.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Родина </a:t>
            </a:r>
            <a:r>
              <a:rPr lang="ru-RU" sz="2800" dirty="0" err="1" smtClean="0">
                <a:latin typeface="Comic Sans MS" pitchFamily="66" charset="0"/>
              </a:rPr>
              <a:t>каллы</a:t>
            </a:r>
            <a:r>
              <a:rPr lang="ru-RU" sz="2800" dirty="0" smtClean="0">
                <a:latin typeface="Comic Sans MS" pitchFamily="66" charset="0"/>
              </a:rPr>
              <a:t> – </a:t>
            </a:r>
          </a:p>
          <a:p>
            <a:r>
              <a:rPr lang="ru-RU" sz="2800" dirty="0" smtClean="0">
                <a:latin typeface="Comic Sans MS" pitchFamily="66" charset="0"/>
              </a:rPr>
              <a:t>Южная Африка . Это растение имеет крупные листья, а цветы похожи на кораблики.</a:t>
            </a:r>
            <a:r>
              <a:rPr lang="ru-RU" sz="2800" dirty="0" smtClean="0">
                <a:solidFill>
                  <a:srgbClr val="000000"/>
                </a:solidFill>
                <a:latin typeface="Helvetica Neue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Comic Sans MS" pitchFamily="66" charset="0"/>
              </a:rPr>
              <a:t>Каллы</a:t>
            </a:r>
            <a:r>
              <a:rPr lang="ru-RU" sz="2800" dirty="0" smtClean="0">
                <a:solidFill>
                  <a:srgbClr val="000000"/>
                </a:solidFill>
                <a:latin typeface="Comic Sans MS" pitchFamily="66" charset="0"/>
              </a:rPr>
              <a:t> предпочитают прохладу и обильный полив.</a:t>
            </a:r>
            <a:endParaRPr lang="ru-RU" sz="2800" dirty="0" smtClean="0">
              <a:latin typeface="Comic Sans MS" pitchFamily="66" charset="0"/>
            </a:endParaRP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9784" y="1142984"/>
            <a:ext cx="350046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ПЛЮЩ.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Родина плюща - Юго-Восточная Азия, Средиземноморье, Центральная Европа. Плющ – травянистая  </a:t>
            </a:r>
          </a:p>
          <a:p>
            <a:r>
              <a:rPr lang="ru-RU" sz="2800" dirty="0" smtClean="0">
                <a:latin typeface="Comic Sans MS" pitchFamily="66" charset="0"/>
              </a:rPr>
              <a:t>теневыносливая лиана. 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9784" y="1142984"/>
            <a:ext cx="371477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ДЕКАБРИСТ.</a:t>
            </a:r>
          </a:p>
          <a:p>
            <a:pPr algn="ctr"/>
            <a:r>
              <a:rPr lang="ru-RU" sz="2800" b="1" dirty="0" smtClean="0">
                <a:latin typeface="Comic Sans MS" pitchFamily="66" charset="0"/>
              </a:rPr>
              <a:t>(ЗИГОКАКТУС)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b="1" dirty="0" smtClean="0">
                <a:latin typeface="Comic Sans MS" pitchFamily="66" charset="0"/>
              </a:rPr>
              <a:t> </a:t>
            </a:r>
            <a:r>
              <a:rPr lang="ru-RU" sz="2800" dirty="0" smtClean="0">
                <a:latin typeface="Comic Sans MS" pitchFamily="66" charset="0"/>
              </a:rPr>
              <a:t>Получил своё интересное название, благодаря началу своего периода цветения. Его цветки распускаются в декабре.</a:t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800" b="1" dirty="0" smtClean="0">
                <a:latin typeface="Comic Sans MS" pitchFamily="66" charset="0"/>
              </a:rPr>
              <a:t/>
            </a:r>
            <a:br>
              <a:rPr lang="ru-RU" sz="2800" b="1" dirty="0" smtClean="0">
                <a:latin typeface="Comic Sans MS" pitchFamily="66" charset="0"/>
              </a:rPr>
            </a:br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09784" y="1142984"/>
            <a:ext cx="3500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САНСЕВЬЕРА.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Родина </a:t>
            </a:r>
            <a:r>
              <a:rPr lang="ru-RU" sz="2800" dirty="0" err="1" smtClean="0">
                <a:latin typeface="Comic Sans MS" pitchFamily="66" charset="0"/>
              </a:rPr>
              <a:t>сансевьеры</a:t>
            </a:r>
            <a:r>
              <a:rPr lang="ru-RU" sz="2800" dirty="0" smtClean="0">
                <a:latin typeface="Comic Sans MS" pitchFamily="66" charset="0"/>
              </a:rPr>
              <a:t> – Африка. У этого растения есть другое название «щучий хвост».Это растение очень любит свет.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6908" y="1142984"/>
            <a:ext cx="36433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ГИППЕАСТРУМ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Родина этого растения  – Америка. В переводе название цветка означает «кавалер со звездой»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13" name="Стрелка вправо 12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>
            <a:hlinkClick r:id="rId2" action="ppaction://hlinksldjump"/>
            <a:hlinkHover r:id="rId2" action="ppaction://hlinksldjump"/>
          </p:cNvPr>
          <p:cNvSpPr/>
          <p:nvPr/>
        </p:nvSpPr>
        <p:spPr>
          <a:xfrm>
            <a:off x="380166" y="2357430"/>
            <a:ext cx="2428892" cy="2000264"/>
          </a:xfrm>
          <a:prstGeom prst="roundRect">
            <a:avLst/>
          </a:prstGeom>
          <a:blipFill>
            <a:blip r:embed="rId3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hlinkHover r:id="rId4" action="ppaction://hlinksldjump"/>
          </p:cNvPr>
          <p:cNvSpPr/>
          <p:nvPr/>
        </p:nvSpPr>
        <p:spPr>
          <a:xfrm>
            <a:off x="380166" y="214290"/>
            <a:ext cx="2428892" cy="2000264"/>
          </a:xfrm>
          <a:prstGeom prst="roundRect">
            <a:avLst/>
          </a:prstGeom>
          <a:blipFill dpi="0" rotWithShape="1">
            <a:blip r:embed="rId5"/>
            <a:srcRect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hlinkHover r:id="rId6" action="ppaction://hlinksldjump"/>
          </p:cNvPr>
          <p:cNvSpPr/>
          <p:nvPr/>
        </p:nvSpPr>
        <p:spPr>
          <a:xfrm>
            <a:off x="380166" y="4500570"/>
            <a:ext cx="2428892" cy="2000264"/>
          </a:xfrm>
          <a:prstGeom prst="roundRect">
            <a:avLst/>
          </a:prstGeom>
          <a:blipFill dpi="0" rotWithShape="1">
            <a:blip r:embed="rId7"/>
            <a:srcRect/>
            <a:stretch>
              <a:fillRect r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hlinkClick r:id="rId8" action="ppaction://hlinksldjump"/>
            <a:hlinkHover r:id="rId8" action="ppaction://hlinksldjump"/>
          </p:cNvPr>
          <p:cNvSpPr/>
          <p:nvPr/>
        </p:nvSpPr>
        <p:spPr>
          <a:xfrm>
            <a:off x="2951934" y="4500570"/>
            <a:ext cx="2428892" cy="2000264"/>
          </a:xfrm>
          <a:prstGeom prst="roundRect">
            <a:avLst/>
          </a:prstGeom>
          <a:blipFill>
            <a:blip r:embed="rId9"/>
            <a:stretch>
              <a:fillRect l="1000"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hlinkHover r:id="rId10" action="ppaction://hlinksldjump"/>
          </p:cNvPr>
          <p:cNvSpPr/>
          <p:nvPr/>
        </p:nvSpPr>
        <p:spPr>
          <a:xfrm>
            <a:off x="5523702" y="4500570"/>
            <a:ext cx="2428892" cy="2000264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>
            <a:hlinkHover r:id="rId12" action="ppaction://hlinksldjump"/>
          </p:cNvPr>
          <p:cNvSpPr/>
          <p:nvPr/>
        </p:nvSpPr>
        <p:spPr>
          <a:xfrm>
            <a:off x="5523702" y="214290"/>
            <a:ext cx="2428892" cy="2000264"/>
          </a:xfrm>
          <a:prstGeom prst="roundRect">
            <a:avLst/>
          </a:prstGeom>
          <a:blipFill>
            <a:blip r:embed="rId13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hlinkHover r:id="rId14" action="ppaction://hlinksldjump"/>
          </p:cNvPr>
          <p:cNvSpPr/>
          <p:nvPr/>
        </p:nvSpPr>
        <p:spPr>
          <a:xfrm>
            <a:off x="2951934" y="2357430"/>
            <a:ext cx="2428892" cy="2000264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>
            <a:hlinkHover r:id="rId16" action="ppaction://hlinksldjump"/>
          </p:cNvPr>
          <p:cNvSpPr/>
          <p:nvPr/>
        </p:nvSpPr>
        <p:spPr>
          <a:xfrm>
            <a:off x="3023372" y="214290"/>
            <a:ext cx="2428892" cy="2000264"/>
          </a:xfrm>
          <a:prstGeom prst="round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>
            <a:hlinkHover r:id="rId18" action="ppaction://hlinksldjump"/>
          </p:cNvPr>
          <p:cNvSpPr/>
          <p:nvPr/>
        </p:nvSpPr>
        <p:spPr>
          <a:xfrm>
            <a:off x="5523702" y="2357430"/>
            <a:ext cx="2428892" cy="2000264"/>
          </a:xfrm>
          <a:prstGeom prst="roundRect">
            <a:avLst/>
          </a:prstGeom>
          <a:blipFill>
            <a:blip r:embed="rId19"/>
            <a:stretch>
              <a:fillRect/>
            </a:stretch>
          </a:blip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нутый угол 13"/>
          <p:cNvSpPr/>
          <p:nvPr/>
        </p:nvSpPr>
        <p:spPr>
          <a:xfrm>
            <a:off x="8166908" y="1071546"/>
            <a:ext cx="3714776" cy="5286412"/>
          </a:xfrm>
          <a:prstGeom prst="foldedCorner">
            <a:avLst/>
          </a:prstGeom>
          <a:solidFill>
            <a:srgbClr val="F3C8F4"/>
          </a:solidFill>
          <a:ln>
            <a:solidFill>
              <a:srgbClr val="AF3798"/>
            </a:solidFill>
          </a:ln>
          <a:effectLst>
            <a:glow rad="101600">
              <a:srgbClr val="D971D2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6908" y="1142984"/>
            <a:ext cx="364333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mic Sans MS" pitchFamily="66" charset="0"/>
              </a:rPr>
              <a:t>БЕГОНИЯ.</a:t>
            </a:r>
          </a:p>
          <a:p>
            <a:pPr algn="ctr"/>
            <a:endParaRPr lang="ru-RU" sz="2800" b="1" dirty="0" smtClean="0">
              <a:latin typeface="Comic Sans MS" pitchFamily="66" charset="0"/>
            </a:endParaRPr>
          </a:p>
          <a:p>
            <a:r>
              <a:rPr lang="ru-RU" sz="2800" dirty="0" smtClean="0">
                <a:latin typeface="Comic Sans MS" pitchFamily="66" charset="0"/>
              </a:rPr>
              <a:t>Родина бегоний – </a:t>
            </a:r>
          </a:p>
          <a:p>
            <a:r>
              <a:rPr lang="ru-RU" sz="2800" dirty="0" smtClean="0">
                <a:latin typeface="Comic Sans MS" pitchFamily="66" charset="0"/>
              </a:rPr>
              <a:t>влажные леса жарких стран. Форма, размер и окраска листьев очень разнообразны. Цветки растения красивые. </a:t>
            </a:r>
          </a:p>
          <a:p>
            <a:pPr algn="ctr"/>
            <a:r>
              <a:rPr lang="ru-RU" sz="2800" dirty="0" smtClean="0">
                <a:latin typeface="Comic Sans MS" pitchFamily="66" charset="0"/>
              </a:rPr>
              <a:t>  </a:t>
            </a:r>
          </a:p>
          <a:p>
            <a:endParaRPr lang="ru-RU" sz="2800" dirty="0">
              <a:latin typeface="Comic Sans MS" pitchFamily="66" charset="0"/>
            </a:endParaRPr>
          </a:p>
        </p:txBody>
      </p:sp>
      <p:sp>
        <p:nvSpPr>
          <p:cNvPr id="16" name="Стрелка вправо 15">
            <a:hlinkClick r:id="rId20" action="ppaction://hlinksldjump"/>
          </p:cNvPr>
          <p:cNvSpPr/>
          <p:nvPr/>
        </p:nvSpPr>
        <p:spPr>
          <a:xfrm>
            <a:off x="10919742" y="307726"/>
            <a:ext cx="864096" cy="503939"/>
          </a:xfrm>
          <a:prstGeom prst="rightArrow">
            <a:avLst/>
          </a:prstGeom>
          <a:solidFill>
            <a:srgbClr val="F1A9F1"/>
          </a:solidFill>
          <a:ln>
            <a:solidFill>
              <a:srgbClr val="AF3798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926</TotalTime>
  <Words>375</Words>
  <Application>Microsoft Office PowerPoint</Application>
  <PresentationFormat>Произвольный</PresentationFormat>
  <Paragraphs>115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Century Gothic</vt:lpstr>
      <vt:lpstr>Comic Sans MS</vt:lpstr>
      <vt:lpstr>Helvetica Neue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Отгадайте кроссворд (клик в любом месте)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Никифорова Наталья</dc:creator>
  <cp:lastModifiedBy>ученик</cp:lastModifiedBy>
  <cp:revision>92</cp:revision>
  <dcterms:created xsi:type="dcterms:W3CDTF">2016-11-12T11:46:30Z</dcterms:created>
  <dcterms:modified xsi:type="dcterms:W3CDTF">2019-12-25T09:41:17Z</dcterms:modified>
</cp:coreProperties>
</file>