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55" r:id="rId2"/>
    <p:sldMasterId id="2147483767" r:id="rId3"/>
    <p:sldMasterId id="2147483779" r:id="rId4"/>
    <p:sldMasterId id="2147483791" r:id="rId5"/>
    <p:sldMasterId id="2147483803" r:id="rId6"/>
  </p:sldMasterIdLst>
  <p:notesMasterIdLst>
    <p:notesMasterId r:id="rId58"/>
  </p:notesMasterIdLst>
  <p:sldIdLst>
    <p:sldId id="256" r:id="rId7"/>
    <p:sldId id="284" r:id="rId8"/>
    <p:sldId id="279" r:id="rId9"/>
    <p:sldId id="257" r:id="rId10"/>
    <p:sldId id="278" r:id="rId11"/>
    <p:sldId id="258" r:id="rId12"/>
    <p:sldId id="265" r:id="rId13"/>
    <p:sldId id="259" r:id="rId14"/>
    <p:sldId id="305" r:id="rId15"/>
    <p:sldId id="262" r:id="rId16"/>
    <p:sldId id="263" r:id="rId17"/>
    <p:sldId id="271" r:id="rId18"/>
    <p:sldId id="261" r:id="rId19"/>
    <p:sldId id="264" r:id="rId20"/>
    <p:sldId id="266" r:id="rId21"/>
    <p:sldId id="268" r:id="rId22"/>
    <p:sldId id="300" r:id="rId23"/>
    <p:sldId id="306" r:id="rId24"/>
    <p:sldId id="285" r:id="rId25"/>
    <p:sldId id="269" r:id="rId26"/>
    <p:sldId id="274" r:id="rId27"/>
    <p:sldId id="282" r:id="rId28"/>
    <p:sldId id="308" r:id="rId29"/>
    <p:sldId id="283" r:id="rId30"/>
    <p:sldId id="294" r:id="rId31"/>
    <p:sldId id="299" r:id="rId32"/>
    <p:sldId id="287" r:id="rId33"/>
    <p:sldId id="290" r:id="rId34"/>
    <p:sldId id="295" r:id="rId35"/>
    <p:sldId id="296" r:id="rId36"/>
    <p:sldId id="297" r:id="rId37"/>
    <p:sldId id="298" r:id="rId38"/>
    <p:sldId id="301" r:id="rId39"/>
    <p:sldId id="302" r:id="rId40"/>
    <p:sldId id="304" r:id="rId41"/>
    <p:sldId id="286" r:id="rId42"/>
    <p:sldId id="292" r:id="rId43"/>
    <p:sldId id="289" r:id="rId44"/>
    <p:sldId id="307" r:id="rId45"/>
    <p:sldId id="315" r:id="rId46"/>
    <p:sldId id="272" r:id="rId47"/>
    <p:sldId id="273" r:id="rId48"/>
    <p:sldId id="314" r:id="rId49"/>
    <p:sldId id="281" r:id="rId50"/>
    <p:sldId id="309" r:id="rId51"/>
    <p:sldId id="313" r:id="rId52"/>
    <p:sldId id="303" r:id="rId53"/>
    <p:sldId id="280" r:id="rId54"/>
    <p:sldId id="293" r:id="rId55"/>
    <p:sldId id="310" r:id="rId56"/>
    <p:sldId id="311" r:id="rId5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2" autoAdjust="0"/>
    <p:restoredTop sz="94660"/>
  </p:normalViewPr>
  <p:slideViewPr>
    <p:cSldViewPr snapToGrid="0">
      <p:cViewPr varScale="1">
        <p:scale>
          <a:sx n="84" d="100"/>
          <a:sy n="84" d="100"/>
        </p:scale>
        <p:origin x="-187"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E4C25-4A40-4763-AF59-C310CCD30C9F}" type="datetimeFigureOut">
              <a:rPr lang="ru-RU" smtClean="0"/>
              <a:pPr/>
              <a:t>06.05.2021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43E269-A85A-43BD-8BA1-FDB45424854D}" type="slidenum">
              <a:rPr lang="ru-RU" smtClean="0"/>
              <a:pPr/>
              <a:t>‹#›</a:t>
            </a:fld>
            <a:endParaRPr lang="ru-RU"/>
          </a:p>
        </p:txBody>
      </p:sp>
    </p:spTree>
    <p:extLst>
      <p:ext uri="{BB962C8B-B14F-4D97-AF65-F5344CB8AC3E}">
        <p14:creationId xmlns:p14="http://schemas.microsoft.com/office/powerpoint/2010/main" val="1184178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C43E269-A85A-43BD-8BA1-FDB45424854D}" type="slidenum">
              <a:rPr lang="ru-RU" smtClean="0"/>
              <a:pPr/>
              <a:t>8</a:t>
            </a:fld>
            <a:endParaRPr lang="ru-RU"/>
          </a:p>
        </p:txBody>
      </p:sp>
    </p:spTree>
    <p:extLst>
      <p:ext uri="{BB962C8B-B14F-4D97-AF65-F5344CB8AC3E}">
        <p14:creationId xmlns:p14="http://schemas.microsoft.com/office/powerpoint/2010/main" val="4140299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C43E269-A85A-43BD-8BA1-FDB45424854D}" type="slidenum">
              <a:rPr lang="ru-RU" smtClean="0"/>
              <a:pPr/>
              <a:t>36</a:t>
            </a:fld>
            <a:endParaRPr lang="ru-RU"/>
          </a:p>
        </p:txBody>
      </p:sp>
    </p:spTree>
    <p:extLst>
      <p:ext uri="{BB962C8B-B14F-4D97-AF65-F5344CB8AC3E}">
        <p14:creationId xmlns:p14="http://schemas.microsoft.com/office/powerpoint/2010/main" val="2449340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C5E75F-CA32-47E5-849D-6E9A6EBA9904}" type="slidenum">
              <a:rPr lang="ru-RU" smtClean="0"/>
              <a:pPr/>
              <a:t>‹#›</a:t>
            </a:fld>
            <a:endParaRPr lang="ru-RU"/>
          </a:p>
        </p:txBody>
      </p:sp>
    </p:spTree>
    <p:extLst>
      <p:ext uri="{BB962C8B-B14F-4D97-AF65-F5344CB8AC3E}">
        <p14:creationId xmlns:p14="http://schemas.microsoft.com/office/powerpoint/2010/main" val="354887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C5E75F-CA32-47E5-849D-6E9A6EBA9904}" type="slidenum">
              <a:rPr lang="ru-RU" smtClean="0"/>
              <a:pPr/>
              <a:t>‹#›</a:t>
            </a:fld>
            <a:endParaRPr lang="ru-RU"/>
          </a:p>
        </p:txBody>
      </p:sp>
    </p:spTree>
    <p:extLst>
      <p:ext uri="{BB962C8B-B14F-4D97-AF65-F5344CB8AC3E}">
        <p14:creationId xmlns:p14="http://schemas.microsoft.com/office/powerpoint/2010/main" val="1128464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C5E75F-CA32-47E5-849D-6E9A6EBA9904}" type="slidenum">
              <a:rPr lang="ru-RU" smtClean="0"/>
              <a:pPr/>
              <a:t>‹#›</a:t>
            </a:fld>
            <a:endParaRPr lang="ru-RU"/>
          </a:p>
        </p:txBody>
      </p:sp>
    </p:spTree>
    <p:extLst>
      <p:ext uri="{BB962C8B-B14F-4D97-AF65-F5344CB8AC3E}">
        <p14:creationId xmlns:p14="http://schemas.microsoft.com/office/powerpoint/2010/main" val="1129531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5E75F-CA32-47E5-849D-6E9A6EBA9904}" type="slidenum">
              <a:rPr lang="ru-RU" smtClean="0"/>
              <a:pPr/>
              <a:t>‹#›</a:t>
            </a:fld>
            <a:endParaRPr lang="ru-RU"/>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5E75F-CA32-47E5-849D-6E9A6EBA9904}" type="slidenum">
              <a:rPr lang="ru-RU" smtClean="0"/>
              <a:pPr/>
              <a:t>‹#›</a:t>
            </a:fld>
            <a:endParaRPr lang="ru-RU"/>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6C5E75F-CA32-47E5-849D-6E9A6EBA9904}" type="slidenum">
              <a:rPr lang="ru-RU" smtClean="0"/>
              <a:pPr/>
              <a:t>‹#›</a:t>
            </a:fld>
            <a:endParaRPr lang="ru-RU"/>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4947821" y="457207"/>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16003"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C5E75F-CA32-47E5-849D-6E9A6EBA9904}" type="slidenum">
              <a:rPr lang="ru-RU" smtClean="0"/>
              <a:pPr/>
              <a:t>‹#›</a:t>
            </a:fld>
            <a:endParaRPr lang="ru-RU"/>
          </a:p>
        </p:txBody>
      </p:sp>
      <p:cxnSp>
        <p:nvCxnSpPr>
          <p:cNvPr id="10" name="Straight Connector 9"/>
          <p:cNvCxnSpPr/>
          <p:nvPr/>
        </p:nvCxnSpPr>
        <p:spPr>
          <a:xfrm rot="5400000">
            <a:off x="2871259" y="2514339"/>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C5E75F-CA32-47E5-849D-6E9A6EBA9904}" type="slidenum">
              <a:rPr lang="ru-RU" smtClean="0"/>
              <a:pPr/>
              <a:t>‹#›</a:t>
            </a:fld>
            <a:endParaRPr lang="ru-RU"/>
          </a:p>
        </p:txBody>
      </p:sp>
    </p:spTree>
    <p:extLst>
      <p:ext uri="{BB962C8B-B14F-4D97-AF65-F5344CB8AC3E}">
        <p14:creationId xmlns:p14="http://schemas.microsoft.com/office/powerpoint/2010/main" val="769305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8"/>
            <a:ext cx="24384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5E75F-CA32-47E5-849D-6E9A6EBA9904}" type="slidenum">
              <a:rPr lang="ru-RU" smtClean="0"/>
              <a:pPr/>
              <a:t>‹#›</a:t>
            </a:fld>
            <a:endParaRPr lang="ru-RU"/>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5E75F-CA32-47E5-849D-6E9A6EBA9904}" type="slidenum">
              <a:rPr lang="ru-RU" smtClean="0"/>
              <a:pPr/>
              <a:t>‹#›</a:t>
            </a:fld>
            <a:endParaRPr lang="ru-RU"/>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6C5E75F-CA32-47E5-849D-6E9A6EBA9904}" type="slidenum">
              <a:rPr lang="ru-RU" smtClean="0"/>
              <a:pPr/>
              <a:t>‹#›</a:t>
            </a:fld>
            <a:endParaRPr lang="ru-RU"/>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4"/>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C5E75F-CA32-47E5-849D-6E9A6EBA9904}" type="slidenum">
              <a:rPr lang="ru-RU" smtClean="0"/>
              <a:pPr/>
              <a:t>‹#›</a:t>
            </a:fld>
            <a:endParaRPr lang="ru-RU"/>
          </a:p>
        </p:txBody>
      </p:sp>
    </p:spTree>
    <p:extLst>
      <p:ext uri="{BB962C8B-B14F-4D97-AF65-F5344CB8AC3E}">
        <p14:creationId xmlns:p14="http://schemas.microsoft.com/office/powerpoint/2010/main" val="2261656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4947821" y="457205"/>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16003"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C5E75F-CA32-47E5-849D-6E9A6EBA9904}" type="slidenum">
              <a:rPr lang="ru-RU" smtClean="0"/>
              <a:pPr/>
              <a:t>‹#›</a:t>
            </a:fld>
            <a:endParaRPr lang="ru-RU"/>
          </a:p>
        </p:txBody>
      </p:sp>
      <p:cxnSp>
        <p:nvCxnSpPr>
          <p:cNvPr id="10" name="Straight Connector 9"/>
          <p:cNvCxnSpPr/>
          <p:nvPr/>
        </p:nvCxnSpPr>
        <p:spPr>
          <a:xfrm rot="5400000">
            <a:off x="2871259" y="2514338"/>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6"/>
            <a:ext cx="24384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5E75F-CA32-47E5-849D-6E9A6EBA9904}" type="slidenum">
              <a:rPr lang="ru-RU" smtClean="0"/>
              <a:pPr/>
              <a:t>‹#›</a:t>
            </a:fld>
            <a:endParaRPr lang="ru-RU"/>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5E75F-CA32-47E5-849D-6E9A6EBA9904}" type="slidenum">
              <a:rPr lang="ru-RU" smtClean="0"/>
              <a:pPr/>
              <a:t>‹#›</a:t>
            </a:fld>
            <a:endParaRPr lang="ru-RU"/>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6C5E75F-CA32-47E5-849D-6E9A6EBA9904}" type="slidenum">
              <a:rPr lang="ru-RU" smtClean="0"/>
              <a:pPr/>
              <a:t>‹#›</a:t>
            </a:fld>
            <a:endParaRPr lang="ru-RU"/>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C5E75F-CA32-47E5-849D-6E9A6EBA9904}" type="slidenum">
              <a:rPr lang="ru-RU" smtClean="0"/>
              <a:pPr/>
              <a:t>‹#›</a:t>
            </a:fld>
            <a:endParaRPr lang="ru-RU"/>
          </a:p>
        </p:txBody>
      </p:sp>
    </p:spTree>
    <p:extLst>
      <p:ext uri="{BB962C8B-B14F-4D97-AF65-F5344CB8AC3E}">
        <p14:creationId xmlns:p14="http://schemas.microsoft.com/office/powerpoint/2010/main" val="7457172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C5E75F-CA32-47E5-849D-6E9A6EBA9904}" type="slidenum">
              <a:rPr lang="ru-RU" smtClean="0"/>
              <a:pPr/>
              <a:t>‹#›</a:t>
            </a:fld>
            <a:endParaRPr lang="ru-RU"/>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5E75F-CA32-47E5-849D-6E9A6EBA9904}" type="slidenum">
              <a:rPr lang="ru-RU" smtClean="0"/>
              <a:pPr/>
              <a:t>‹#›</a:t>
            </a:fld>
            <a:endParaRPr lang="ru-RU"/>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5E75F-CA32-47E5-849D-6E9A6EBA9904}" type="slidenum">
              <a:rPr lang="ru-RU" smtClean="0"/>
              <a:pPr/>
              <a:t>‹#›</a:t>
            </a:fld>
            <a:endParaRPr lang="ru-RU"/>
          </a:p>
        </p:txBody>
      </p:sp>
      <p:sp>
        <p:nvSpPr>
          <p:cNvPr id="8" name="Content Placeholder 7"/>
          <p:cNvSpPr>
            <a:spLocks noGrp="1"/>
          </p:cNvSpPr>
          <p:nvPr>
            <p:ph sz="quarter" idx="13"/>
          </p:nvPr>
        </p:nvSpPr>
        <p:spPr>
          <a:xfrm>
            <a:off x="812800" y="1600200"/>
            <a:ext cx="105664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812800" y="274638"/>
            <a:ext cx="105664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812800" y="274638"/>
            <a:ext cx="105664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12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6400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6C5E75F-CA32-47E5-849D-6E9A6EBA9904}" type="slidenum">
              <a:rPr lang="ru-RU" smtClean="0"/>
              <a:pPr/>
              <a:t>‹#›</a:t>
            </a:fld>
            <a:endParaRPr lang="ru-RU"/>
          </a:p>
        </p:txBody>
      </p:sp>
    </p:spTree>
    <p:extLst>
      <p:ext uri="{BB962C8B-B14F-4D97-AF65-F5344CB8AC3E}">
        <p14:creationId xmlns:p14="http://schemas.microsoft.com/office/powerpoint/2010/main" val="9129830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816864" y="1447800"/>
            <a:ext cx="39624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a:xfrm>
            <a:off x="812800" y="1447800"/>
            <a:ext cx="39624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26C5E75F-CA32-47E5-849D-6E9A6EBA9904}" type="slidenum">
              <a:rPr lang="ru-RU" smtClean="0"/>
              <a:pPr/>
              <a:t>‹#›</a:t>
            </a:fld>
            <a:endParaRPr lang="ru-RU"/>
          </a:p>
        </p:txBody>
      </p:sp>
      <p:sp>
        <p:nvSpPr>
          <p:cNvPr id="9" name="Подзаголовок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10566400" y="6416676"/>
            <a:ext cx="1016000" cy="365125"/>
          </a:xfrm>
        </p:spPr>
        <p:txBody>
          <a:bodyPr/>
          <a:lstStyle/>
          <a:p>
            <a:fld id="{26C5E75F-CA32-47E5-849D-6E9A6EBA990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6C5E75F-CA32-47E5-849D-6E9A6EBA9904}" type="slidenum">
              <a:rPr lang="ru-RU" smtClean="0"/>
              <a:pPr/>
              <a:t>‹#›</a:t>
            </a:fld>
            <a:endParaRPr lang="ru-RU"/>
          </a:p>
        </p:txBody>
      </p:sp>
    </p:spTree>
    <p:extLst>
      <p:ext uri="{BB962C8B-B14F-4D97-AF65-F5344CB8AC3E}">
        <p14:creationId xmlns:p14="http://schemas.microsoft.com/office/powerpoint/2010/main" val="16185359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C5E75F-CA32-47E5-849D-6E9A6EBA990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6C5E75F-CA32-47E5-849D-6E9A6EBA9904}" type="slidenum">
              <a:rPr lang="ru-RU" smtClean="0"/>
              <a:pPr/>
              <a:t>‹#›</a:t>
            </a:fld>
            <a:endParaRPr lang="ru-RU"/>
          </a:p>
        </p:txBody>
      </p:sp>
    </p:spTree>
    <p:extLst>
      <p:ext uri="{BB962C8B-B14F-4D97-AF65-F5344CB8AC3E}">
        <p14:creationId xmlns:p14="http://schemas.microsoft.com/office/powerpoint/2010/main" val="467366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C5E75F-CA32-47E5-849D-6E9A6EBA9904}" type="slidenum">
              <a:rPr lang="ru-RU" smtClean="0"/>
              <a:pPr/>
              <a:t>‹#›</a:t>
            </a:fld>
            <a:endParaRPr lang="ru-RU"/>
          </a:p>
        </p:txBody>
      </p:sp>
    </p:spTree>
    <p:extLst>
      <p:ext uri="{BB962C8B-B14F-4D97-AF65-F5344CB8AC3E}">
        <p14:creationId xmlns:p14="http://schemas.microsoft.com/office/powerpoint/2010/main" val="364123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A1CE181-532C-4276-9C70-13CA046E7E52}" type="datetimeFigureOut">
              <a:rPr lang="ru-RU" smtClean="0"/>
              <a:pPr/>
              <a:t>06.05.2021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C5E75F-CA32-47E5-849D-6E9A6EBA9904}" type="slidenum">
              <a:rPr lang="ru-RU" smtClean="0"/>
              <a:pPr/>
              <a:t>‹#›</a:t>
            </a:fld>
            <a:endParaRPr lang="ru-RU"/>
          </a:p>
        </p:txBody>
      </p:sp>
    </p:spTree>
    <p:extLst>
      <p:ext uri="{BB962C8B-B14F-4D97-AF65-F5344CB8AC3E}">
        <p14:creationId xmlns:p14="http://schemas.microsoft.com/office/powerpoint/2010/main" val="3358963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CE181-532C-4276-9C70-13CA046E7E52}" type="datetimeFigureOut">
              <a:rPr lang="ru-RU" smtClean="0"/>
              <a:pPr/>
              <a:t>06.05.2021</a:t>
            </a:fld>
            <a:endParaRPr lang="ru-RU"/>
          </a:p>
        </p:txBody>
      </p:sp>
      <p:sp>
        <p:nvSpPr>
          <p:cNvPr id="5" name="Нижний колонтитул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5E75F-CA32-47E5-849D-6E9A6EBA9904}" type="slidenum">
              <a:rPr lang="ru-RU" smtClean="0"/>
              <a:pPr/>
              <a:t>‹#›</a:t>
            </a:fld>
            <a:endParaRPr lang="ru-RU"/>
          </a:p>
        </p:txBody>
      </p:sp>
    </p:spTree>
    <p:extLst>
      <p:ext uri="{BB962C8B-B14F-4D97-AF65-F5344CB8AC3E}">
        <p14:creationId xmlns:p14="http://schemas.microsoft.com/office/powerpoint/2010/main" val="24271967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31200" y="6208783"/>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A1CE181-532C-4276-9C70-13CA046E7E52}" type="datetimeFigureOut">
              <a:rPr lang="ru-RU" smtClean="0"/>
              <a:pPr/>
              <a:t>06.05.2021</a:t>
            </a:fld>
            <a:endParaRPr lang="ru-RU"/>
          </a:p>
        </p:txBody>
      </p:sp>
      <p:sp>
        <p:nvSpPr>
          <p:cNvPr id="5" name="Footer Placeholder 4"/>
          <p:cNvSpPr>
            <a:spLocks noGrp="1"/>
          </p:cNvSpPr>
          <p:nvPr>
            <p:ph type="ftr" sz="quarter" idx="3"/>
          </p:nvPr>
        </p:nvSpPr>
        <p:spPr>
          <a:xfrm>
            <a:off x="1015999" y="6208783"/>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10160000" y="5687575"/>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6C5E75F-CA32-47E5-849D-6E9A6EBA9904}" type="slidenum">
              <a:rPr lang="ru-RU" smtClean="0"/>
              <a:pPr/>
              <a:t>‹#›</a:t>
            </a:fld>
            <a:endParaRPr lang="ru-RU"/>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31200" y="6208781"/>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A1CE181-532C-4276-9C70-13CA046E7E52}" type="datetimeFigureOut">
              <a:rPr lang="ru-RU" smtClean="0"/>
              <a:pPr/>
              <a:t>06.05.2021</a:t>
            </a:fld>
            <a:endParaRPr lang="ru-RU"/>
          </a:p>
        </p:txBody>
      </p:sp>
      <p:sp>
        <p:nvSpPr>
          <p:cNvPr id="5" name="Footer Placeholder 4"/>
          <p:cNvSpPr>
            <a:spLocks noGrp="1"/>
          </p:cNvSpPr>
          <p:nvPr>
            <p:ph type="ftr" sz="quarter" idx="3"/>
          </p:nvPr>
        </p:nvSpPr>
        <p:spPr>
          <a:xfrm>
            <a:off x="1015999" y="6208781"/>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10160000" y="5687573"/>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6C5E75F-CA32-47E5-849D-6E9A6EBA9904}" type="slidenum">
              <a:rPr lang="ru-RU" smtClean="0"/>
              <a:pPr/>
              <a:t>‹#›</a:t>
            </a:fld>
            <a:endParaRPr lang="ru-RU"/>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A1CE181-532C-4276-9C70-13CA046E7E52}" type="datetimeFigureOut">
              <a:rPr lang="ru-RU" smtClean="0"/>
              <a:pPr/>
              <a:t>06.05.2021</a:t>
            </a:fld>
            <a:endParaRPr lang="ru-RU"/>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6C5E75F-CA32-47E5-849D-6E9A6EBA9904}" type="slidenum">
              <a:rPr lang="ru-RU" smtClean="0"/>
              <a:pPr/>
              <a:t>‹#›</a:t>
            </a:fld>
            <a:endParaRPr lang="ru-RU"/>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12192000" cy="6858000"/>
          </a:xfrm>
          <a:prstGeom prst="rect">
            <a:avLst/>
          </a:prstGeom>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DA1CE181-532C-4276-9C70-13CA046E7E52}" type="datetimeFigureOut">
              <a:rPr lang="ru-RU" smtClean="0"/>
              <a:pPr/>
              <a:t>06.05.2021</a:t>
            </a:fld>
            <a:endParaRPr lang="ru-RU"/>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tx1"/>
                </a:solidFill>
              </a:defRPr>
            </a:lvl1pPr>
          </a:lstStyle>
          <a:p>
            <a:fld id="{26C5E75F-CA32-47E5-849D-6E9A6EBA9904}"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A1CE181-532C-4276-9C70-13CA046E7E52}" type="datetimeFigureOut">
              <a:rPr lang="ru-RU" smtClean="0"/>
              <a:pPr/>
              <a:t>06.05.2021</a:t>
            </a:fld>
            <a:endParaRPr lang="ru-RU"/>
          </a:p>
        </p:txBody>
      </p:sp>
      <p:sp>
        <p:nvSpPr>
          <p:cNvPr id="3" name="Нижний колонтитул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C5E75F-CA32-47E5-849D-6E9A6EBA9904}"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57.xml"/><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58025" y="4058733"/>
            <a:ext cx="9542353" cy="1946787"/>
          </a:xfrm>
        </p:spPr>
        <p:txBody>
          <a:bodyPr>
            <a:normAutofit/>
          </a:bodyPr>
          <a:lstStyle/>
          <a:p>
            <a:r>
              <a:rPr lang="ru-RU" dirty="0" smtClean="0"/>
              <a:t>Педагог-психолог МАУДО «МЦДОД» г. Оренбурга </a:t>
            </a:r>
          </a:p>
          <a:p>
            <a:r>
              <a:rPr lang="ru-RU" dirty="0" smtClean="0"/>
              <a:t>Пономаренко Елена </a:t>
            </a:r>
            <a:r>
              <a:rPr lang="ru-RU" dirty="0" err="1" smtClean="0"/>
              <a:t>Салаватовна</a:t>
            </a:r>
            <a:endParaRPr lang="ru-RU" dirty="0" smtClean="0"/>
          </a:p>
        </p:txBody>
      </p:sp>
      <p:sp>
        <p:nvSpPr>
          <p:cNvPr id="2" name="Заголовок 1"/>
          <p:cNvSpPr>
            <a:spLocks noGrp="1"/>
          </p:cNvSpPr>
          <p:nvPr>
            <p:ph type="ctrTitle"/>
          </p:nvPr>
        </p:nvSpPr>
        <p:spPr>
          <a:xfrm>
            <a:off x="1321805" y="986833"/>
            <a:ext cx="9596675" cy="2860895"/>
          </a:xfrm>
        </p:spPr>
        <p:txBody>
          <a:bodyPr>
            <a:normAutofit/>
          </a:bodyPr>
          <a:lstStyle/>
          <a:p>
            <a:r>
              <a:rPr lang="ru-RU" sz="4400" dirty="0" smtClean="0">
                <a:solidFill>
                  <a:srgbClr val="FF0000"/>
                </a:solidFill>
              </a:rPr>
              <a:t>Профилактика жестокого обращения с детьми</a:t>
            </a:r>
            <a:r>
              <a:rPr lang="ru-RU" sz="4400" smtClean="0">
                <a:solidFill>
                  <a:srgbClr val="FF0000"/>
                </a:solidFill>
              </a:rPr>
              <a:t/>
            </a:r>
            <a:br>
              <a:rPr lang="ru-RU" sz="4400" smtClean="0">
                <a:solidFill>
                  <a:srgbClr val="FF0000"/>
                </a:solidFill>
              </a:rPr>
            </a:br>
            <a:endParaRPr lang="ru-RU" sz="4400" dirty="0">
              <a:solidFill>
                <a:srgbClr val="FF0000"/>
              </a:solidFill>
            </a:endParaRPr>
          </a:p>
        </p:txBody>
      </p:sp>
    </p:spTree>
    <p:extLst>
      <p:ext uri="{BB962C8B-B14F-4D97-AF65-F5344CB8AC3E}">
        <p14:creationId xmlns:p14="http://schemas.microsoft.com/office/powerpoint/2010/main" val="228725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b="1" dirty="0" smtClean="0">
                <a:solidFill>
                  <a:srgbClr val="FF0000"/>
                </a:solidFill>
              </a:rPr>
              <a:t>Сексуальное насилие</a:t>
            </a:r>
            <a:endParaRPr lang="ru-RU" sz="4400" b="1" dirty="0">
              <a:solidFill>
                <a:srgbClr val="FF0000"/>
              </a:solidFill>
            </a:endParaRPr>
          </a:p>
        </p:txBody>
      </p:sp>
      <p:sp>
        <p:nvSpPr>
          <p:cNvPr id="3" name="Объект 2"/>
          <p:cNvSpPr>
            <a:spLocks noGrp="1"/>
          </p:cNvSpPr>
          <p:nvPr>
            <p:ph idx="1"/>
          </p:nvPr>
        </p:nvSpPr>
        <p:spPr>
          <a:xfrm>
            <a:off x="1052215" y="525106"/>
            <a:ext cx="10058400" cy="4653481"/>
          </a:xfrm>
        </p:spPr>
        <p:txBody>
          <a:bodyPr>
            <a:noAutofit/>
          </a:bodyPr>
          <a:lstStyle/>
          <a:p>
            <a:pPr marL="0" indent="0" algn="just">
              <a:buNone/>
            </a:pPr>
            <a:r>
              <a:rPr lang="ru-RU" sz="3600" dirty="0" smtClean="0"/>
              <a:t>В самом общем виде </a:t>
            </a:r>
            <a:r>
              <a:rPr lang="ru-RU" sz="3600" b="1" dirty="0" smtClean="0"/>
              <a:t>сексуальным посягательством или насилием в отношении детей </a:t>
            </a:r>
            <a:r>
              <a:rPr lang="ru-RU" sz="3600" dirty="0" smtClean="0"/>
              <a:t>(</a:t>
            </a:r>
            <a:r>
              <a:rPr lang="ru-RU" sz="3600" dirty="0" err="1" smtClean="0"/>
              <a:t>child</a:t>
            </a:r>
            <a:r>
              <a:rPr lang="ru-RU" sz="3600" dirty="0" smtClean="0"/>
              <a:t> </a:t>
            </a:r>
            <a:r>
              <a:rPr lang="ru-RU" sz="3600" dirty="0" err="1" smtClean="0"/>
              <a:t>sexual</a:t>
            </a:r>
            <a:r>
              <a:rPr lang="ru-RU" sz="3600" dirty="0" smtClean="0"/>
              <a:t> </a:t>
            </a:r>
            <a:r>
              <a:rPr lang="ru-RU" sz="3600" dirty="0" err="1" smtClean="0"/>
              <a:t>abuse</a:t>
            </a:r>
            <a:r>
              <a:rPr lang="ru-RU" sz="3600" dirty="0" smtClean="0"/>
              <a:t>) называется «вовлечение зависимых, незрелых детей и подростков в сексуальную активность, которую они не полностью осознают, на которую они не могут дать информированное согласие или которая нарушает социальные (общественные) табу на семейные роли»</a:t>
            </a:r>
            <a:endParaRPr lang="ru-RU" sz="3600" dirty="0"/>
          </a:p>
        </p:txBody>
      </p:sp>
    </p:spTree>
    <p:extLst>
      <p:ext uri="{BB962C8B-B14F-4D97-AF65-F5344CB8AC3E}">
        <p14:creationId xmlns:p14="http://schemas.microsoft.com/office/powerpoint/2010/main" val="333935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31"/>
            <a:ext cx="10515600" cy="721291"/>
          </a:xfrm>
        </p:spPr>
        <p:txBody>
          <a:bodyPr>
            <a:normAutofit/>
          </a:bodyPr>
          <a:lstStyle/>
          <a:p>
            <a:pPr algn="ctr"/>
            <a:r>
              <a:rPr lang="ru-RU" b="1" dirty="0" smtClean="0">
                <a:solidFill>
                  <a:srgbClr val="FF0000"/>
                </a:solidFill>
              </a:rPr>
              <a:t>Неконтактные формы сексуального насилия</a:t>
            </a:r>
            <a:endParaRPr lang="ru-RU" b="1" dirty="0">
              <a:solidFill>
                <a:srgbClr val="FF0000"/>
              </a:solidFill>
            </a:endParaRPr>
          </a:p>
        </p:txBody>
      </p:sp>
      <p:sp>
        <p:nvSpPr>
          <p:cNvPr id="3" name="Объект 2"/>
          <p:cNvSpPr>
            <a:spLocks noGrp="1"/>
          </p:cNvSpPr>
          <p:nvPr>
            <p:ph idx="1"/>
          </p:nvPr>
        </p:nvSpPr>
        <p:spPr>
          <a:xfrm>
            <a:off x="774825" y="1360242"/>
            <a:ext cx="10515600" cy="5497763"/>
          </a:xfrm>
        </p:spPr>
        <p:txBody>
          <a:bodyPr>
            <a:noAutofit/>
          </a:bodyPr>
          <a:lstStyle/>
          <a:p>
            <a:pPr marL="0" indent="0" algn="ctr">
              <a:buNone/>
            </a:pPr>
            <a:r>
              <a:rPr lang="ru-RU" sz="2400" b="1" dirty="0" smtClean="0">
                <a:solidFill>
                  <a:srgbClr val="FF0000"/>
                </a:solidFill>
              </a:rPr>
              <a:t> </a:t>
            </a:r>
            <a:r>
              <a:rPr lang="ru-RU" sz="2400" b="1" dirty="0">
                <a:solidFill>
                  <a:srgbClr val="FF0000"/>
                </a:solidFill>
              </a:rPr>
              <a:t>(часто с этого начинается насилие)</a:t>
            </a:r>
          </a:p>
          <a:p>
            <a:r>
              <a:rPr lang="ru-RU" sz="2400" dirty="0"/>
              <a:t>Ласки, ощупывание, целование и в том числе тайное прикосновение к интимным частям тела ребенка;</a:t>
            </a:r>
          </a:p>
          <a:p>
            <a:r>
              <a:rPr lang="ru-RU" sz="2400" dirty="0"/>
              <a:t>Рассматривание половых органов ребенка;</a:t>
            </a:r>
          </a:p>
          <a:p>
            <a:r>
              <a:rPr lang="ru-RU" sz="2400" dirty="0"/>
              <a:t>Эксгибиционизм (демонстрация обнаженных гениталий, груди или ягодиц перед ребенком);</a:t>
            </a:r>
          </a:p>
          <a:p>
            <a:r>
              <a:rPr lang="ru-RU" sz="2400" dirty="0" err="1"/>
              <a:t>Вуайеризм</a:t>
            </a:r>
            <a:r>
              <a:rPr lang="ru-RU" sz="2400" dirty="0"/>
              <a:t> (подглядывание за ребенком в момент купания, переодевания или пребывания в туалете, а также принуждение ребенка к раздеванию);</a:t>
            </a:r>
          </a:p>
          <a:p>
            <a:r>
              <a:rPr lang="ru-RU" sz="2400" dirty="0"/>
              <a:t>Притеснение ребенка смущающими взглядами, сексуальными высказываниями;</a:t>
            </a:r>
          </a:p>
          <a:p>
            <a:r>
              <a:rPr lang="ru-RU" sz="2400" dirty="0"/>
              <a:t>Порнография (принуждение ребенка рассматривать порнографические снимки);</a:t>
            </a:r>
          </a:p>
          <a:p>
            <a:r>
              <a:rPr lang="ru-RU" sz="2400" dirty="0"/>
              <a:t>Мастурбация в присутствии ребенка.</a:t>
            </a:r>
          </a:p>
          <a:p>
            <a:pPr marL="0" indent="0">
              <a:buNone/>
            </a:pPr>
            <a:endParaRPr lang="ru-RU" sz="3600" dirty="0"/>
          </a:p>
        </p:txBody>
      </p:sp>
    </p:spTree>
    <p:extLst>
      <p:ext uri="{BB962C8B-B14F-4D97-AF65-F5344CB8AC3E}">
        <p14:creationId xmlns:p14="http://schemas.microsoft.com/office/powerpoint/2010/main" val="3974059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Контактным формы </a:t>
            </a:r>
            <a:r>
              <a:rPr lang="ru-RU" b="1" dirty="0">
                <a:solidFill>
                  <a:srgbClr val="FF0000"/>
                </a:solidFill>
              </a:rPr>
              <a:t>сексуального </a:t>
            </a:r>
            <a:r>
              <a:rPr lang="ru-RU" b="1" dirty="0" smtClean="0">
                <a:solidFill>
                  <a:srgbClr val="FF0000"/>
                </a:solidFill>
              </a:rPr>
              <a:t>насилия и </a:t>
            </a:r>
            <a:r>
              <a:rPr lang="ru-RU" b="1" dirty="0">
                <a:solidFill>
                  <a:srgbClr val="FF0000"/>
                </a:solidFill>
              </a:rPr>
              <a:t>использования </a:t>
            </a:r>
            <a:r>
              <a:rPr lang="ru-RU" b="1" dirty="0" smtClean="0">
                <a:solidFill>
                  <a:srgbClr val="FF0000"/>
                </a:solidFill>
              </a:rPr>
              <a:t> </a:t>
            </a:r>
            <a:endParaRPr lang="ru-RU" dirty="0"/>
          </a:p>
        </p:txBody>
      </p:sp>
      <p:sp>
        <p:nvSpPr>
          <p:cNvPr id="3" name="Объект 2"/>
          <p:cNvSpPr>
            <a:spLocks noGrp="1"/>
          </p:cNvSpPr>
          <p:nvPr>
            <p:ph idx="1"/>
          </p:nvPr>
        </p:nvSpPr>
        <p:spPr/>
        <p:txBody>
          <a:bodyPr>
            <a:normAutofit fontScale="92500" lnSpcReduction="10000"/>
          </a:bodyPr>
          <a:lstStyle/>
          <a:p>
            <a:r>
              <a:rPr lang="ru-RU" dirty="0" smtClean="0"/>
              <a:t>Трение </a:t>
            </a:r>
            <a:r>
              <a:rPr lang="ru-RU" dirty="0"/>
              <a:t>пениса о тело ребенка;</a:t>
            </a:r>
          </a:p>
          <a:p>
            <a:r>
              <a:rPr lang="ru-RU" dirty="0"/>
              <a:t>Принуждение ребенка к мастурбации в присутствии взрослого;</a:t>
            </a:r>
          </a:p>
          <a:p>
            <a:r>
              <a:rPr lang="ru-RU" dirty="0"/>
              <a:t>Принуждение ребенка к манипуляции гениталиями взрослого;</a:t>
            </a:r>
          </a:p>
          <a:p>
            <a:r>
              <a:rPr lang="ru-RU" dirty="0"/>
              <a:t>Ощупывание гениталий ребенка или манипулирование ими;</a:t>
            </a:r>
          </a:p>
          <a:p>
            <a:r>
              <a:rPr lang="ru-RU" dirty="0"/>
              <a:t>Подражание половому сношению с помощью пальца;</a:t>
            </a:r>
          </a:p>
          <a:p>
            <a:r>
              <a:rPr lang="ru-RU" dirty="0"/>
              <a:t>Разные формы </a:t>
            </a:r>
            <a:r>
              <a:rPr lang="ru-RU" dirty="0" err="1"/>
              <a:t>инцестных</a:t>
            </a:r>
            <a:r>
              <a:rPr lang="ru-RU" dirty="0"/>
              <a:t> </a:t>
            </a:r>
            <a:r>
              <a:rPr lang="ru-RU" dirty="0" smtClean="0"/>
              <a:t>отношений; </a:t>
            </a:r>
            <a:endParaRPr lang="ru-RU" dirty="0"/>
          </a:p>
          <a:p>
            <a:r>
              <a:rPr lang="ru-RU" dirty="0"/>
              <a:t>Изнасилование (вагинальное половое сношение с ребенком; половое сношение с ребенком через анальное отверстие; половое сношение через рот ребенка);</a:t>
            </a:r>
          </a:p>
          <a:p>
            <a:r>
              <a:rPr lang="ru-RU" dirty="0"/>
              <a:t>Принудительная проституция.</a:t>
            </a:r>
          </a:p>
          <a:p>
            <a:endParaRPr lang="ru-RU" dirty="0"/>
          </a:p>
        </p:txBody>
      </p:sp>
    </p:spTree>
    <p:extLst>
      <p:ext uri="{BB962C8B-B14F-4D97-AF65-F5344CB8AC3E}">
        <p14:creationId xmlns:p14="http://schemas.microsoft.com/office/powerpoint/2010/main" val="2229241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76987"/>
            <a:ext cx="10515600" cy="855407"/>
          </a:xfrm>
        </p:spPr>
        <p:txBody>
          <a:bodyPr>
            <a:normAutofit/>
          </a:bodyPr>
          <a:lstStyle/>
          <a:p>
            <a:pPr algn="ctr"/>
            <a:r>
              <a:rPr lang="ru-RU" sz="4000" b="1" dirty="0" smtClean="0">
                <a:solidFill>
                  <a:srgbClr val="FF0000"/>
                </a:solidFill>
              </a:rPr>
              <a:t>Семь групп признаков сексуального насилия</a:t>
            </a:r>
            <a:endParaRPr lang="ru-RU" sz="4000" b="1" dirty="0">
              <a:solidFill>
                <a:srgbClr val="FF0000"/>
              </a:solidFill>
            </a:endParaRPr>
          </a:p>
        </p:txBody>
      </p:sp>
      <p:sp>
        <p:nvSpPr>
          <p:cNvPr id="3" name="Объект 2"/>
          <p:cNvSpPr>
            <a:spLocks noGrp="1"/>
          </p:cNvSpPr>
          <p:nvPr>
            <p:ph idx="1"/>
          </p:nvPr>
        </p:nvSpPr>
        <p:spPr>
          <a:xfrm>
            <a:off x="838200" y="1165127"/>
            <a:ext cx="10515600" cy="5692877"/>
          </a:xfrm>
        </p:spPr>
        <p:txBody>
          <a:bodyPr>
            <a:normAutofit fontScale="62500" lnSpcReduction="20000"/>
          </a:bodyPr>
          <a:lstStyle/>
          <a:p>
            <a:r>
              <a:rPr lang="ru-RU" sz="3100" b="1" dirty="0" smtClean="0"/>
              <a:t>Аффективные нарушения</a:t>
            </a:r>
            <a:r>
              <a:rPr lang="ru-RU" sz="3100" dirty="0" smtClean="0"/>
              <a:t>: вина, стыд (стремление полностью закрыть одеждой тело, даже если в этом нет необходимости), тревога, страх (ночные кошмары), подавленность, злоба, беспричинные нервно-психические расстройства. </a:t>
            </a:r>
          </a:p>
          <a:p>
            <a:r>
              <a:rPr lang="ru-RU" sz="3100" b="1" dirty="0" smtClean="0"/>
              <a:t>Физические нарушения</a:t>
            </a:r>
            <a:r>
              <a:rPr lang="ru-RU" sz="3100" dirty="0" smtClean="0"/>
              <a:t>: генитальные повреждения, беременность, ЗППП (заболевания, передающиеся половым путем), соматические жалобы (например, головная боль, боли в животе, </a:t>
            </a:r>
            <a:r>
              <a:rPr lang="ru-RU" sz="3100" dirty="0" err="1" smtClean="0"/>
              <a:t>энурез</a:t>
            </a:r>
            <a:r>
              <a:rPr lang="ru-RU" sz="3100" dirty="0" smtClean="0"/>
              <a:t>, ипохондрия или </a:t>
            </a:r>
            <a:r>
              <a:rPr lang="ru-RU" sz="3100" dirty="0" err="1" smtClean="0"/>
              <a:t>аппатия</a:t>
            </a:r>
            <a:r>
              <a:rPr lang="ru-RU" sz="3100" dirty="0" smtClean="0"/>
              <a:t>), расстройства сна и аппетита. </a:t>
            </a:r>
          </a:p>
          <a:p>
            <a:r>
              <a:rPr lang="ru-RU" sz="3100" b="1" dirty="0" smtClean="0"/>
              <a:t>Когнитивные нарушения</a:t>
            </a:r>
            <a:r>
              <a:rPr lang="ru-RU" sz="3100" dirty="0" smtClean="0"/>
              <a:t>: расстройства внимания, нарушения концентрации памяти, внимания, восприятия. </a:t>
            </a:r>
          </a:p>
          <a:p>
            <a:r>
              <a:rPr lang="ru-RU" sz="3100" b="1" dirty="0" smtClean="0"/>
              <a:t>Поведенческие симптомы</a:t>
            </a:r>
            <a:r>
              <a:rPr lang="ru-RU" sz="3100" dirty="0" smtClean="0"/>
              <a:t>: изменение ролевого поведения (берет на себя функции родителя</a:t>
            </a:r>
            <a:r>
              <a:rPr lang="ru-RU" sz="3100" dirty="0"/>
              <a:t>), </a:t>
            </a:r>
            <a:r>
              <a:rPr lang="ru-RU" sz="3100" dirty="0" smtClean="0"/>
              <a:t>регрессивное поведение (поведение, свойственное более раннему возрасту), побеги </a:t>
            </a:r>
            <a:r>
              <a:rPr lang="ru-RU" sz="3100" dirty="0"/>
              <a:t>из </a:t>
            </a:r>
            <a:r>
              <a:rPr lang="ru-RU" sz="3100" dirty="0" smtClean="0"/>
              <a:t>дома, «</a:t>
            </a:r>
            <a:r>
              <a:rPr lang="ru-RU" sz="3100" dirty="0"/>
              <a:t>выход </a:t>
            </a:r>
            <a:r>
              <a:rPr lang="ru-RU" sz="3100" dirty="0" smtClean="0"/>
              <a:t>агрессии наружу» (агрессивное и жестокое поведение, воровство, </a:t>
            </a:r>
            <a:r>
              <a:rPr lang="ru-RU" sz="3100" dirty="0" err="1" smtClean="0"/>
              <a:t>аддиктивное</a:t>
            </a:r>
            <a:r>
              <a:rPr lang="ru-RU" sz="3100" dirty="0" smtClean="0"/>
              <a:t> поведение), избегание, повторение ситуаций, вызвавших сексуальные посягательства. </a:t>
            </a:r>
          </a:p>
          <a:p>
            <a:r>
              <a:rPr lang="ru-RU" sz="3100" b="1" dirty="0" err="1" smtClean="0"/>
              <a:t>Самодеструктивное</a:t>
            </a:r>
            <a:r>
              <a:rPr lang="ru-RU" sz="3100" b="1" dirty="0" smtClean="0"/>
              <a:t> поведение</a:t>
            </a:r>
            <a:r>
              <a:rPr lang="ru-RU" sz="3100" dirty="0" smtClean="0"/>
              <a:t>: самокалечение, суицидные мысли и попытки, беспорядочные половые связи. </a:t>
            </a:r>
          </a:p>
          <a:p>
            <a:r>
              <a:rPr lang="ru-RU" sz="3100" b="1" dirty="0" smtClean="0"/>
              <a:t>Психопатология</a:t>
            </a:r>
            <a:r>
              <a:rPr lang="ru-RU" sz="3100" dirty="0" smtClean="0"/>
              <a:t>: неврозы, расстройства характера, множественность личности, психотические черты. </a:t>
            </a:r>
          </a:p>
          <a:p>
            <a:r>
              <a:rPr lang="ru-RU" sz="3100" b="1" dirty="0" err="1" smtClean="0"/>
              <a:t>Сексуализация</a:t>
            </a:r>
            <a:r>
              <a:rPr lang="ru-RU" sz="3100" b="1" dirty="0" smtClean="0"/>
              <a:t> поведения</a:t>
            </a:r>
            <a:r>
              <a:rPr lang="ru-RU" sz="3100" dirty="0" smtClean="0"/>
              <a:t>: учащение мастурбации, повторение сексуальных действий с другими, нетипичные для данного возраста сексуальные знания.</a:t>
            </a:r>
          </a:p>
          <a:p>
            <a:r>
              <a:rPr lang="ru-RU" sz="3100" dirty="0" smtClean="0"/>
              <a:t>Важно помнить, что, как бы ребенок ни был против сексуальных отношений, если инцест длится значительное время и протекает без физического насилия, ребенок, кроме негативных </a:t>
            </a:r>
            <a:r>
              <a:rPr lang="ru-RU" sz="3100" b="1" dirty="0" smtClean="0"/>
              <a:t>чувств к насильнику</a:t>
            </a:r>
            <a:r>
              <a:rPr lang="ru-RU" sz="3100" dirty="0" smtClean="0"/>
              <a:t>, </a:t>
            </a:r>
            <a:r>
              <a:rPr lang="ru-RU" sz="3100" b="1" dirty="0" smtClean="0"/>
              <a:t>испытывает и позитивные</a:t>
            </a:r>
            <a:r>
              <a:rPr lang="ru-RU" sz="3100" dirty="0" smtClean="0"/>
              <a:t>, что значительно интенсифицирует последствия.</a:t>
            </a:r>
            <a:endParaRPr lang="ru-RU" sz="3100" dirty="0"/>
          </a:p>
        </p:txBody>
      </p:sp>
    </p:spTree>
    <p:extLst>
      <p:ext uri="{BB962C8B-B14F-4D97-AF65-F5344CB8AC3E}">
        <p14:creationId xmlns:p14="http://schemas.microsoft.com/office/powerpoint/2010/main" val="1576816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Признаки сексуального насилия в семье</a:t>
            </a:r>
            <a:endParaRPr lang="ru-RU" b="1" dirty="0">
              <a:solidFill>
                <a:srgbClr val="FF0000"/>
              </a:solidFill>
            </a:endParaRPr>
          </a:p>
        </p:txBody>
      </p:sp>
      <p:sp>
        <p:nvSpPr>
          <p:cNvPr id="3" name="Объект 2"/>
          <p:cNvSpPr>
            <a:spLocks noGrp="1"/>
          </p:cNvSpPr>
          <p:nvPr>
            <p:ph idx="1"/>
          </p:nvPr>
        </p:nvSpPr>
        <p:spPr/>
        <p:txBody>
          <a:bodyPr>
            <a:normAutofit/>
          </a:bodyPr>
          <a:lstStyle/>
          <a:p>
            <a:r>
              <a:rPr lang="ru-RU" dirty="0" smtClean="0"/>
              <a:t>Закрытость семьи, при наличии тесных связей между ее членами. Семья оказывается изолированной от других, так как в ней есть тайна, которая не должна выйти наружу. Насильник прилагает много усилий для того, чтобы скрыть сексуальные отношения с ребенком, и с этой целью старается всячески контролировать отношения других членов семьи между собой и внешним миром. </a:t>
            </a:r>
          </a:p>
          <a:p>
            <a:r>
              <a:rPr lang="ru-RU" dirty="0" err="1" smtClean="0"/>
              <a:t>Дистанцированность</a:t>
            </a:r>
            <a:r>
              <a:rPr lang="ru-RU" dirty="0" smtClean="0"/>
              <a:t> в отношениях между матерью и дочерью, которая обусловлена тем, что взрослый принуждает ребенка скрывать отношения с ним от других членов семьи, прежде всего от матери.</a:t>
            </a:r>
            <a:endParaRPr lang="ru-RU" dirty="0"/>
          </a:p>
        </p:txBody>
      </p:sp>
    </p:spTree>
    <p:extLst>
      <p:ext uri="{BB962C8B-B14F-4D97-AF65-F5344CB8AC3E}">
        <p14:creationId xmlns:p14="http://schemas.microsoft.com/office/powerpoint/2010/main" val="184542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55128" y="120687"/>
            <a:ext cx="7668285" cy="2855783"/>
          </a:xfrm>
        </p:spPr>
        <p:txBody>
          <a:bodyPr>
            <a:noAutofit/>
          </a:bodyPr>
          <a:lstStyle/>
          <a:p>
            <a:pPr algn="r"/>
            <a:r>
              <a:rPr lang="ru-RU" sz="6000" b="1" dirty="0" smtClean="0">
                <a:solidFill>
                  <a:srgbClr val="FF0000"/>
                </a:solidFill>
              </a:rPr>
              <a:t>Психологическое или эмоциональное </a:t>
            </a:r>
            <a:br>
              <a:rPr lang="ru-RU" sz="6000" b="1" dirty="0" smtClean="0">
                <a:solidFill>
                  <a:srgbClr val="FF0000"/>
                </a:solidFill>
              </a:rPr>
            </a:br>
            <a:r>
              <a:rPr lang="ru-RU" sz="6000" b="1" dirty="0" smtClean="0">
                <a:solidFill>
                  <a:srgbClr val="FF0000"/>
                </a:solidFill>
              </a:rPr>
              <a:t>насилие</a:t>
            </a:r>
            <a:endParaRPr lang="ru-RU" sz="6000" b="1" dirty="0">
              <a:solidFill>
                <a:srgbClr val="FF0000"/>
              </a:solidFill>
            </a:endParaRPr>
          </a:p>
        </p:txBody>
      </p:sp>
      <p:sp>
        <p:nvSpPr>
          <p:cNvPr id="3" name="Объект 2"/>
          <p:cNvSpPr>
            <a:spLocks noGrp="1"/>
          </p:cNvSpPr>
          <p:nvPr>
            <p:ph idx="1"/>
          </p:nvPr>
        </p:nvSpPr>
        <p:spPr>
          <a:xfrm>
            <a:off x="761893" y="3726490"/>
            <a:ext cx="10515600" cy="2597486"/>
          </a:xfrm>
        </p:spPr>
        <p:txBody>
          <a:bodyPr>
            <a:normAutofit lnSpcReduction="10000"/>
          </a:bodyPr>
          <a:lstStyle/>
          <a:p>
            <a:pPr marL="0" indent="0" algn="just">
              <a:buNone/>
            </a:pPr>
            <a:r>
              <a:rPr lang="ru-RU" dirty="0" smtClean="0"/>
              <a:t>В самом общем виде под психологическим или эмоциональным насилием понимается неспособность родителя или другого лица, заботящегося о ребенке, «обеспечить подходящую для ребенка доброжелательную атмосферу; оно включает действия, оказывающие неблагоприятное влияние на эмоциональное здоровье и развитие ребенка:» (цит. по [Насилие и его влияние на здоровье, 2003]). По своей сути психологическое насилие является нарушением межличностных отношений.</a:t>
            </a:r>
            <a:endParaRPr lang="ru-RU" dirty="0"/>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049" y="1"/>
            <a:ext cx="3505353" cy="372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479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94969"/>
            <a:ext cx="10515600" cy="1076632"/>
          </a:xfrm>
        </p:spPr>
        <p:txBody>
          <a:bodyPr>
            <a:normAutofit fontScale="90000"/>
          </a:bodyPr>
          <a:lstStyle/>
          <a:p>
            <a:pPr algn="ctr"/>
            <a:r>
              <a:rPr lang="ru-RU" b="1" dirty="0" smtClean="0">
                <a:solidFill>
                  <a:srgbClr val="FF0000"/>
                </a:solidFill>
              </a:rPr>
              <a:t>Пять форм психологически пагубного отношения</a:t>
            </a:r>
            <a:endParaRPr lang="ru-RU" b="1" dirty="0"/>
          </a:p>
        </p:txBody>
      </p:sp>
      <p:sp>
        <p:nvSpPr>
          <p:cNvPr id="3" name="Объект 2"/>
          <p:cNvSpPr>
            <a:spLocks noGrp="1"/>
          </p:cNvSpPr>
          <p:nvPr>
            <p:ph idx="1"/>
          </p:nvPr>
        </p:nvSpPr>
        <p:spPr>
          <a:xfrm>
            <a:off x="838200" y="1150379"/>
            <a:ext cx="10515600" cy="5560141"/>
          </a:xfrm>
        </p:spPr>
        <p:txBody>
          <a:bodyPr>
            <a:normAutofit fontScale="92500"/>
          </a:bodyPr>
          <a:lstStyle/>
          <a:p>
            <a:pPr marL="0" indent="0">
              <a:buNone/>
            </a:pPr>
            <a:r>
              <a:rPr lang="ru-RU" dirty="0" smtClean="0"/>
              <a:t>• Терроризирование (издевательство) — взрослый словесно оскорбляет ребенка, создавая атмосферу страха и запугивания. </a:t>
            </a:r>
          </a:p>
          <a:p>
            <a:pPr marL="0" indent="0">
              <a:buNone/>
            </a:pPr>
            <a:r>
              <a:rPr lang="ru-RU" dirty="0" smtClean="0"/>
              <a:t>• Развращение — ребенка вовлекают в пагубное антисоциальное поведение, что приводит к формированию искаженного представления о социальных нормах, препятствует его социализации.</a:t>
            </a:r>
          </a:p>
          <a:p>
            <a:pPr marL="0" indent="0">
              <a:buNone/>
            </a:pPr>
            <a:r>
              <a:rPr lang="ru-RU" dirty="0" smtClean="0"/>
              <a:t> • Игнорирование — взрослый лишает ребенка необходимых стимулов к эмоциональному и интеллектуальному развитию. </a:t>
            </a:r>
          </a:p>
          <a:p>
            <a:pPr marL="0" indent="0">
              <a:buNone/>
            </a:pPr>
            <a:r>
              <a:rPr lang="ru-RU" dirty="0" smtClean="0"/>
              <a:t>• Изоляция — взрослый ограждает ребенка от нормального социального опыта, не дает ему заводить друзей, формирует у ребенка представление о том, что он один в этом мире и не может ни на кого полагаться. </a:t>
            </a:r>
          </a:p>
          <a:p>
            <a:pPr marL="0" indent="0">
              <a:buNone/>
            </a:pPr>
            <a:r>
              <a:rPr lang="ru-RU" dirty="0" smtClean="0"/>
              <a:t>• Отвержение — взрослый не понимает ценности, важные для ребенка, пренебрегает существенно важными для него потребностями. </a:t>
            </a:r>
          </a:p>
          <a:p>
            <a:pPr marL="0" indent="0">
              <a:buNone/>
            </a:pPr>
            <a:endParaRPr lang="ru-RU" dirty="0" smtClean="0"/>
          </a:p>
          <a:p>
            <a:pPr marL="0" indent="0">
              <a:buNone/>
            </a:pPr>
            <a:endParaRPr lang="ru-RU" dirty="0"/>
          </a:p>
        </p:txBody>
      </p:sp>
    </p:spTree>
    <p:extLst>
      <p:ext uri="{BB962C8B-B14F-4D97-AF65-F5344CB8AC3E}">
        <p14:creationId xmlns:p14="http://schemas.microsoft.com/office/powerpoint/2010/main" val="1878804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5360" y="120687"/>
            <a:ext cx="10515600" cy="902361"/>
          </a:xfrm>
        </p:spPr>
        <p:txBody>
          <a:bodyPr>
            <a:normAutofit fontScale="90000"/>
          </a:bodyPr>
          <a:lstStyle/>
          <a:p>
            <a:pPr algn="ctr"/>
            <a:r>
              <a:rPr lang="ru-RU" sz="3200" b="1" dirty="0">
                <a:solidFill>
                  <a:srgbClr val="FF0000"/>
                </a:solidFill>
              </a:rPr>
              <a:t>В детских учреждениях часто встречаются </a:t>
            </a:r>
            <a:r>
              <a:rPr lang="ru-RU" sz="3200" b="1" i="1" dirty="0">
                <a:solidFill>
                  <a:srgbClr val="FF0000"/>
                </a:solidFill>
              </a:rPr>
              <a:t>две формы </a:t>
            </a:r>
            <a:r>
              <a:rPr lang="ru-RU" sz="3200" b="1" dirty="0">
                <a:solidFill>
                  <a:srgbClr val="FF0000"/>
                </a:solidFill>
              </a:rPr>
              <a:t>насилия в коллективе: </a:t>
            </a:r>
            <a:r>
              <a:rPr lang="ru-RU" sz="3200" b="1" dirty="0" err="1" smtClean="0">
                <a:solidFill>
                  <a:srgbClr val="FF0000"/>
                </a:solidFill>
              </a:rPr>
              <a:t>буллинг</a:t>
            </a:r>
            <a:r>
              <a:rPr lang="ru-RU" sz="3200" b="1" dirty="0" smtClean="0">
                <a:solidFill>
                  <a:srgbClr val="FF0000"/>
                </a:solidFill>
              </a:rPr>
              <a:t> и </a:t>
            </a:r>
            <a:r>
              <a:rPr lang="ru-RU" sz="3200" b="1" dirty="0" err="1">
                <a:solidFill>
                  <a:srgbClr val="FF0000"/>
                </a:solidFill>
              </a:rPr>
              <a:t>мобинг</a:t>
            </a:r>
            <a:r>
              <a:rPr lang="ru-RU" sz="3200" b="1" dirty="0" smtClean="0">
                <a:solidFill>
                  <a:srgbClr val="FF0000"/>
                </a:solidFill>
              </a:rPr>
              <a:t>.</a:t>
            </a:r>
            <a:endParaRPr lang="ru-RU" sz="3200" b="1" dirty="0">
              <a:solidFill>
                <a:srgbClr val="FF0000"/>
              </a:solidFill>
            </a:endParaRPr>
          </a:p>
        </p:txBody>
      </p:sp>
      <p:sp>
        <p:nvSpPr>
          <p:cNvPr id="3" name="Объект 2"/>
          <p:cNvSpPr>
            <a:spLocks noGrp="1"/>
          </p:cNvSpPr>
          <p:nvPr>
            <p:ph idx="1"/>
          </p:nvPr>
        </p:nvSpPr>
        <p:spPr>
          <a:xfrm>
            <a:off x="99589" y="1109049"/>
            <a:ext cx="12023003" cy="5748951"/>
          </a:xfrm>
        </p:spPr>
        <p:txBody>
          <a:bodyPr>
            <a:noAutofit/>
          </a:bodyPr>
          <a:lstStyle/>
          <a:p>
            <a:pPr marL="0" indent="0">
              <a:buNone/>
            </a:pPr>
            <a:r>
              <a:rPr lang="ru-RU" sz="2000" b="1" dirty="0" err="1" smtClean="0"/>
              <a:t>Буллинг</a:t>
            </a:r>
            <a:r>
              <a:rPr lang="ru-RU" sz="2000" b="1" dirty="0" smtClean="0"/>
              <a:t> </a:t>
            </a:r>
            <a:r>
              <a:rPr lang="ru-RU" sz="2000" b="1" dirty="0"/>
              <a:t>(англ.: </a:t>
            </a:r>
            <a:r>
              <a:rPr lang="ru-RU" sz="2000" b="1" dirty="0" err="1"/>
              <a:t>bully</a:t>
            </a:r>
            <a:r>
              <a:rPr lang="ru-RU" sz="2000" b="1" dirty="0"/>
              <a:t> – драчун, задира) – форма психологического насилия, </a:t>
            </a:r>
            <a:r>
              <a:rPr lang="ru-RU" sz="2000" b="1" dirty="0" smtClean="0"/>
              <a:t>происходящего </a:t>
            </a:r>
            <a:r>
              <a:rPr lang="ru-RU" sz="2000" b="1" dirty="0"/>
              <a:t>в коллективе в виде травли одного члена другим. </a:t>
            </a:r>
            <a:r>
              <a:rPr lang="ru-RU" sz="2000" u="sng" dirty="0" smtClean="0"/>
              <a:t>К </a:t>
            </a:r>
            <a:r>
              <a:rPr lang="ru-RU" sz="2000" u="sng" dirty="0"/>
              <a:t>проявлениям </a:t>
            </a:r>
            <a:r>
              <a:rPr lang="ru-RU" sz="2000" u="sng" dirty="0" err="1"/>
              <a:t>буллинга</a:t>
            </a:r>
            <a:r>
              <a:rPr lang="ru-RU" sz="2000" u="sng" dirty="0"/>
              <a:t> </a:t>
            </a:r>
            <a:r>
              <a:rPr lang="ru-RU" sz="2000" dirty="0" smtClean="0"/>
              <a:t>относятся</a:t>
            </a:r>
            <a:r>
              <a:rPr lang="ru-RU" sz="2000" dirty="0"/>
              <a:t>: </a:t>
            </a:r>
            <a:endParaRPr lang="ru-RU" sz="2000" dirty="0" smtClean="0"/>
          </a:p>
          <a:p>
            <a:r>
              <a:rPr lang="ru-RU" sz="2000" dirty="0" smtClean="0"/>
              <a:t>вербальная </a:t>
            </a:r>
            <a:r>
              <a:rPr lang="ru-RU" sz="2000" dirty="0"/>
              <a:t>агрессия (например, обидные клички: «очкарик», «</a:t>
            </a:r>
            <a:r>
              <a:rPr lang="ru-RU" sz="2000" dirty="0" err="1"/>
              <a:t>жиртрест</a:t>
            </a:r>
            <a:r>
              <a:rPr lang="ru-RU" sz="2000" dirty="0"/>
              <a:t>», «</a:t>
            </a:r>
            <a:r>
              <a:rPr lang="ru-RU" sz="2000" dirty="0" smtClean="0"/>
              <a:t>ботаник» и </a:t>
            </a:r>
            <a:r>
              <a:rPr lang="ru-RU" sz="2000" dirty="0"/>
              <a:t>пр.); </a:t>
            </a:r>
            <a:endParaRPr lang="ru-RU" sz="2000" dirty="0" smtClean="0"/>
          </a:p>
          <a:p>
            <a:r>
              <a:rPr lang="ru-RU" sz="2000" dirty="0" smtClean="0"/>
              <a:t>оскорбления </a:t>
            </a:r>
            <a:r>
              <a:rPr lang="ru-RU" sz="2000" dirty="0"/>
              <a:t>(могут касаться внешнего вида, физических недостатков, </a:t>
            </a:r>
            <a:r>
              <a:rPr lang="ru-RU" sz="2000" dirty="0" smtClean="0"/>
              <a:t>проблем в </a:t>
            </a:r>
            <a:r>
              <a:rPr lang="ru-RU" sz="2000" dirty="0"/>
              <a:t>учёбе и пр</a:t>
            </a:r>
            <a:r>
              <a:rPr lang="ru-RU" sz="2000" dirty="0" smtClean="0"/>
              <a:t>.), </a:t>
            </a:r>
            <a:r>
              <a:rPr lang="ru-RU" sz="2000" dirty="0"/>
              <a:t>унижения, </a:t>
            </a:r>
            <a:r>
              <a:rPr lang="ru-RU" sz="2000" dirty="0" smtClean="0"/>
              <a:t>насмешки;</a:t>
            </a:r>
          </a:p>
          <a:p>
            <a:r>
              <a:rPr lang="ru-RU" sz="2000" dirty="0" smtClean="0"/>
              <a:t>клевета, </a:t>
            </a:r>
            <a:r>
              <a:rPr lang="ru-RU" sz="2000" dirty="0"/>
              <a:t>изоляция, игнорирование, бойкот;</a:t>
            </a:r>
          </a:p>
          <a:p>
            <a:r>
              <a:rPr lang="ru-RU" sz="2000" dirty="0" smtClean="0"/>
              <a:t>запугивание</a:t>
            </a:r>
            <a:r>
              <a:rPr lang="ru-RU" sz="2000" dirty="0"/>
              <a:t>, угрозы физической расправы</a:t>
            </a:r>
            <a:r>
              <a:rPr lang="ru-RU" sz="2000" dirty="0" smtClean="0"/>
              <a:t>;</a:t>
            </a:r>
            <a:endParaRPr lang="ru-RU" sz="2000" dirty="0"/>
          </a:p>
          <a:p>
            <a:r>
              <a:rPr lang="ru-RU" sz="2000" dirty="0"/>
              <a:t>вымогательство (чаще всего отбирают деньги, телефон, другие вещи), порча одежды, </a:t>
            </a:r>
            <a:r>
              <a:rPr lang="ru-RU" sz="2000" dirty="0" smtClean="0"/>
              <a:t>вещей</a:t>
            </a:r>
            <a:r>
              <a:rPr lang="ru-RU" sz="2000" dirty="0"/>
              <a:t>, школьных принадлежностей; </a:t>
            </a:r>
            <a:r>
              <a:rPr lang="ru-RU" sz="2000" dirty="0" smtClean="0"/>
              <a:t>в </a:t>
            </a:r>
            <a:r>
              <a:rPr lang="ru-RU" sz="2000" dirty="0"/>
              <a:t>последние </a:t>
            </a:r>
            <a:r>
              <a:rPr lang="ru-RU" sz="2000" dirty="0" smtClean="0"/>
              <a:t>годы широкое </a:t>
            </a:r>
            <a:r>
              <a:rPr lang="ru-RU" sz="2000" dirty="0"/>
              <a:t>распространение получил </a:t>
            </a:r>
            <a:r>
              <a:rPr lang="ru-RU" sz="2000" b="1" dirty="0" err="1"/>
              <a:t>кибербуллинг</a:t>
            </a:r>
            <a:r>
              <a:rPr lang="ru-RU" sz="2000" dirty="0"/>
              <a:t> в виде угрожающих сообщений, </a:t>
            </a:r>
            <a:r>
              <a:rPr lang="ru-RU" sz="2000" dirty="0" smtClean="0"/>
              <a:t>фотографий</a:t>
            </a:r>
            <a:r>
              <a:rPr lang="ru-RU" sz="2000" dirty="0"/>
              <a:t>, видеоматериалов порочащего характера в социальных сетях.</a:t>
            </a:r>
          </a:p>
          <a:p>
            <a:pPr marL="0" indent="0">
              <a:buNone/>
            </a:pPr>
            <a:r>
              <a:rPr lang="ru-RU" sz="2000" b="1" dirty="0" err="1" smtClean="0"/>
              <a:t>Моббинг</a:t>
            </a:r>
            <a:r>
              <a:rPr lang="ru-RU" sz="2000" b="1" dirty="0" smtClean="0"/>
              <a:t> </a:t>
            </a:r>
            <a:r>
              <a:rPr lang="ru-RU" sz="2000" b="1" dirty="0"/>
              <a:t>(англ.: </a:t>
            </a:r>
            <a:r>
              <a:rPr lang="ru-RU" sz="2000" b="1" dirty="0" err="1"/>
              <a:t>mob</a:t>
            </a:r>
            <a:r>
              <a:rPr lang="ru-RU" sz="2000" b="1" dirty="0"/>
              <a:t> – толпа) – форма психологического насилия в виде травли </a:t>
            </a:r>
            <a:r>
              <a:rPr lang="ru-RU" sz="2000" b="1" dirty="0" smtClean="0"/>
              <a:t>одного члена </a:t>
            </a:r>
            <a:r>
              <a:rPr lang="ru-RU" sz="2000" b="1" dirty="0"/>
              <a:t>коллектива другими. </a:t>
            </a:r>
            <a:r>
              <a:rPr lang="ru-RU" sz="2000" dirty="0" smtClean="0"/>
              <a:t>При </a:t>
            </a:r>
            <a:r>
              <a:rPr lang="ru-RU" sz="2000" dirty="0"/>
              <a:t>этом сверстники издеваются, высмеивают ровесников</a:t>
            </a:r>
            <a:r>
              <a:rPr lang="ru-RU" sz="2000" dirty="0" smtClean="0"/>
              <a:t>, которые </a:t>
            </a:r>
            <a:r>
              <a:rPr lang="ru-RU" sz="2000" dirty="0"/>
              <a:t>чем-то отличаются от них, не так, как принято в их среде, одеваются, ведут </a:t>
            </a:r>
            <a:r>
              <a:rPr lang="ru-RU" sz="2000" dirty="0" smtClean="0"/>
              <a:t>себя и </a:t>
            </a:r>
            <a:r>
              <a:rPr lang="ru-RU" sz="2000" dirty="0"/>
              <a:t>пр. Нередко, когда к травле одного члена коллектива другим присоединяются </a:t>
            </a:r>
            <a:r>
              <a:rPr lang="ru-RU" sz="2000" dirty="0" smtClean="0"/>
              <a:t>новые члены </a:t>
            </a:r>
            <a:r>
              <a:rPr lang="ru-RU" sz="2000" dirty="0"/>
              <a:t>коллектива, </a:t>
            </a:r>
            <a:r>
              <a:rPr lang="ru-RU" sz="2000" dirty="0" err="1"/>
              <a:t>моббинг</a:t>
            </a:r>
            <a:r>
              <a:rPr lang="ru-RU" sz="2000" dirty="0"/>
              <a:t> является продолжением </a:t>
            </a:r>
            <a:r>
              <a:rPr lang="ru-RU" sz="2000" dirty="0" err="1"/>
              <a:t>буллинга</a:t>
            </a:r>
            <a:r>
              <a:rPr lang="ru-RU" sz="2000" dirty="0"/>
              <a:t>. </a:t>
            </a:r>
            <a:r>
              <a:rPr lang="ru-RU" sz="2000" u="sng" dirty="0" smtClean="0"/>
              <a:t>К </a:t>
            </a:r>
            <a:r>
              <a:rPr lang="ru-RU" sz="2000" u="sng" dirty="0"/>
              <a:t>проявлениям </a:t>
            </a:r>
            <a:r>
              <a:rPr lang="ru-RU" sz="2000" u="sng" dirty="0" err="1" smtClean="0"/>
              <a:t>моббинга</a:t>
            </a:r>
            <a:r>
              <a:rPr lang="ru-RU" sz="2000" u="sng" dirty="0" smtClean="0"/>
              <a:t> </a:t>
            </a:r>
            <a:r>
              <a:rPr lang="ru-RU" sz="2000" dirty="0" smtClean="0"/>
              <a:t>относятся</a:t>
            </a:r>
            <a:r>
              <a:rPr lang="ru-RU" sz="2000" dirty="0"/>
              <a:t>: </a:t>
            </a:r>
            <a:endParaRPr lang="ru-RU" sz="2000" dirty="0" smtClean="0"/>
          </a:p>
          <a:p>
            <a:pPr marL="0" indent="0">
              <a:buNone/>
            </a:pPr>
            <a:r>
              <a:rPr lang="ru-RU" sz="2000" dirty="0" smtClean="0"/>
              <a:t>бойкот</a:t>
            </a:r>
            <a:r>
              <a:rPr lang="ru-RU" sz="2000" dirty="0"/>
              <a:t>, </a:t>
            </a:r>
            <a:r>
              <a:rPr lang="ru-RU" sz="2000" dirty="0" smtClean="0"/>
              <a:t>придирки</a:t>
            </a:r>
            <a:r>
              <a:rPr lang="ru-RU" sz="2000" dirty="0"/>
              <a:t>, насмешки, клевета, различные издевательства, </a:t>
            </a:r>
            <a:r>
              <a:rPr lang="ru-RU" sz="2000" dirty="0" smtClean="0"/>
              <a:t>коллективные </a:t>
            </a:r>
            <a:r>
              <a:rPr lang="ru-RU" sz="2000" dirty="0"/>
              <a:t>побои и пр.</a:t>
            </a:r>
          </a:p>
        </p:txBody>
      </p:sp>
    </p:spTree>
    <p:extLst>
      <p:ext uri="{BB962C8B-B14F-4D97-AF65-F5344CB8AC3E}">
        <p14:creationId xmlns:p14="http://schemas.microsoft.com/office/powerpoint/2010/main" val="4232272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b="1" dirty="0">
                <a:solidFill>
                  <a:srgbClr val="FF0000"/>
                </a:solidFill>
              </a:rPr>
              <a:t>В процессе развода поведение родителей может приобретать характер психологического насилия</a:t>
            </a:r>
            <a:endParaRPr lang="ru-RU" sz="4000" dirty="0">
              <a:solidFill>
                <a:srgbClr val="FF0000"/>
              </a:solidFill>
            </a:endParaRPr>
          </a:p>
        </p:txBody>
      </p:sp>
      <p:sp>
        <p:nvSpPr>
          <p:cNvPr id="3" name="Объект 2"/>
          <p:cNvSpPr>
            <a:spLocks noGrp="1"/>
          </p:cNvSpPr>
          <p:nvPr>
            <p:ph idx="1"/>
          </p:nvPr>
        </p:nvSpPr>
        <p:spPr/>
        <p:txBody>
          <a:bodyPr/>
          <a:lstStyle/>
          <a:p>
            <a:endParaRPr lang="ru-RU" dirty="0"/>
          </a:p>
        </p:txBody>
      </p:sp>
      <p:pic>
        <p:nvPicPr>
          <p:cNvPr id="8194" name="Picture 2" descr="C:\Users\Administrator\Desktop\для нов работы\материалы для работы\17-02-9056610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720" y="1795960"/>
            <a:ext cx="6223805" cy="4132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926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4650" y="4549140"/>
            <a:ext cx="9042400" cy="1600200"/>
          </a:xfrm>
        </p:spPr>
        <p:txBody>
          <a:bodyPr>
            <a:noAutofit/>
          </a:bodyPr>
          <a:lstStyle/>
          <a:p>
            <a:pPr algn="ctr"/>
            <a:r>
              <a:rPr lang="ru-RU" sz="6000" b="1" dirty="0">
                <a:solidFill>
                  <a:srgbClr val="FF0000"/>
                </a:solidFill>
              </a:rPr>
              <a:t>Пренебрежение нуждами ребенка</a:t>
            </a:r>
            <a:endParaRPr lang="ru-RU" sz="6000" dirty="0"/>
          </a:p>
        </p:txBody>
      </p:sp>
      <p:sp>
        <p:nvSpPr>
          <p:cNvPr id="3" name="Объект 2"/>
          <p:cNvSpPr>
            <a:spLocks noGrp="1"/>
          </p:cNvSpPr>
          <p:nvPr>
            <p:ph idx="1"/>
          </p:nvPr>
        </p:nvSpPr>
        <p:spPr/>
        <p:txBody>
          <a:bodyPr/>
          <a:lstStyle/>
          <a:p>
            <a:endParaRPr lang="ru-RU" dirty="0"/>
          </a:p>
        </p:txBody>
      </p:sp>
      <p:pic>
        <p:nvPicPr>
          <p:cNvPr id="1028" name="Picture 4" descr="http://funsuslik.ru/content/img/SlmLMcua31TKQgd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846" y="371833"/>
            <a:ext cx="5630834" cy="385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270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305648"/>
          </a:xfrm>
        </p:spPr>
        <p:txBody>
          <a:bodyPr>
            <a:noAutofit/>
          </a:bodyPr>
          <a:lstStyle/>
          <a:p>
            <a:pPr algn="ctr"/>
            <a:r>
              <a:rPr lang="ru-RU" sz="6000" dirty="0" smtClean="0">
                <a:solidFill>
                  <a:srgbClr val="FF0000"/>
                </a:solidFill>
              </a:rPr>
              <a:t>1. Насилие </a:t>
            </a:r>
            <a:r>
              <a:rPr lang="ru-RU" sz="6000" dirty="0">
                <a:solidFill>
                  <a:srgbClr val="FF0000"/>
                </a:solidFill>
              </a:rPr>
              <a:t>над детьми: виды, признаки, последствия</a:t>
            </a:r>
          </a:p>
        </p:txBody>
      </p:sp>
      <p:pic>
        <p:nvPicPr>
          <p:cNvPr id="4098" name="Picture 2" descr="C:\Users\Administrator\Desktop\razorv_detstv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5697" y="3079083"/>
            <a:ext cx="5200651"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070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1790" y="4480560"/>
            <a:ext cx="9042400" cy="1600200"/>
          </a:xfrm>
        </p:spPr>
        <p:txBody>
          <a:bodyPr>
            <a:noAutofit/>
          </a:bodyPr>
          <a:lstStyle/>
          <a:p>
            <a:pPr algn="ctr"/>
            <a:r>
              <a:rPr lang="ru-RU" sz="6000" b="1" dirty="0" smtClean="0">
                <a:solidFill>
                  <a:srgbClr val="FF0000"/>
                </a:solidFill>
              </a:rPr>
              <a:t>Пренебрежение нуждами ребенка</a:t>
            </a:r>
            <a:endParaRPr lang="ru-RU" sz="6000" b="1" dirty="0">
              <a:solidFill>
                <a:srgbClr val="FF0000"/>
              </a:solidFill>
            </a:endParaRPr>
          </a:p>
        </p:txBody>
      </p:sp>
      <p:sp>
        <p:nvSpPr>
          <p:cNvPr id="3" name="Объект 2"/>
          <p:cNvSpPr>
            <a:spLocks noGrp="1"/>
          </p:cNvSpPr>
          <p:nvPr>
            <p:ph idx="1"/>
          </p:nvPr>
        </p:nvSpPr>
        <p:spPr>
          <a:xfrm>
            <a:off x="844877" y="185822"/>
            <a:ext cx="10515600" cy="4716856"/>
          </a:xfrm>
        </p:spPr>
        <p:txBody>
          <a:bodyPr>
            <a:normAutofit/>
          </a:bodyPr>
          <a:lstStyle/>
          <a:p>
            <a:pPr algn="just"/>
            <a:r>
              <a:rPr lang="ru-RU" b="1" dirty="0"/>
              <a:t>Социально-педагогическая запущенность </a:t>
            </a:r>
            <a:r>
              <a:rPr lang="ru-RU" dirty="0"/>
              <a:t>является одним из видов неправильного обращения с ребенком, в частности, многими авторами она квалифицируется как – </a:t>
            </a:r>
            <a:r>
              <a:rPr lang="ru-RU" b="1" dirty="0"/>
              <a:t>пренебрежение нуждами ребенка, </a:t>
            </a:r>
            <a:r>
              <a:rPr lang="ru-RU" b="1" dirty="0" err="1"/>
              <a:t>непредоставление</a:t>
            </a:r>
            <a:r>
              <a:rPr lang="ru-RU" b="1" dirty="0"/>
              <a:t> ему возможностей развиваться, получать </a:t>
            </a:r>
            <a:r>
              <a:rPr lang="ru-RU" b="1" dirty="0" smtClean="0"/>
              <a:t>образование.</a:t>
            </a:r>
            <a:r>
              <a:rPr lang="ru-RU" b="1" dirty="0"/>
              <a:t> </a:t>
            </a:r>
            <a:endParaRPr lang="ru-RU" b="1" dirty="0" smtClean="0"/>
          </a:p>
          <a:p>
            <a:pPr algn="just"/>
            <a:r>
              <a:rPr lang="ru-RU" b="1" dirty="0" smtClean="0"/>
              <a:t>Дефицит </a:t>
            </a:r>
            <a:r>
              <a:rPr lang="ru-RU" b="1" dirty="0"/>
              <a:t>внимания со стороны родителей </a:t>
            </a:r>
            <a:r>
              <a:rPr lang="ru-RU" dirty="0"/>
              <a:t>приводит к тому, что ребенок развивается в эмоционально и информационно бедной среде, им никто специально не занимается, а сам ребенок не способен обеспечить себе необходимые условия для нормального развития. </a:t>
            </a:r>
          </a:p>
          <a:p>
            <a:endParaRPr lang="ru-RU" dirty="0"/>
          </a:p>
        </p:txBody>
      </p:sp>
    </p:spTree>
    <p:extLst>
      <p:ext uri="{BB962C8B-B14F-4D97-AF65-F5344CB8AC3E}">
        <p14:creationId xmlns:p14="http://schemas.microsoft.com/office/powerpoint/2010/main" val="3209106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3879" y="6"/>
            <a:ext cx="10515600" cy="769545"/>
          </a:xfrm>
        </p:spPr>
        <p:txBody>
          <a:bodyPr>
            <a:normAutofit/>
          </a:bodyPr>
          <a:lstStyle/>
          <a:p>
            <a:pPr algn="ctr"/>
            <a:r>
              <a:rPr lang="ru-RU" sz="3600" b="1" dirty="0">
                <a:solidFill>
                  <a:srgbClr val="FF0000"/>
                </a:solidFill>
              </a:rPr>
              <a:t>Кто пренебрегает нуждами ребенка чаще всего: </a:t>
            </a:r>
          </a:p>
        </p:txBody>
      </p:sp>
      <p:sp>
        <p:nvSpPr>
          <p:cNvPr id="3" name="Объект 2"/>
          <p:cNvSpPr>
            <a:spLocks noGrp="1"/>
          </p:cNvSpPr>
          <p:nvPr>
            <p:ph idx="1"/>
          </p:nvPr>
        </p:nvSpPr>
        <p:spPr>
          <a:xfrm>
            <a:off x="838203" y="733331"/>
            <a:ext cx="10804556" cy="2477350"/>
          </a:xfrm>
        </p:spPr>
        <p:txBody>
          <a:bodyPr>
            <a:normAutofit fontScale="70000" lnSpcReduction="20000"/>
          </a:bodyPr>
          <a:lstStyle/>
          <a:p>
            <a:r>
              <a:rPr lang="ru-RU" dirty="0" smtClean="0"/>
              <a:t>алкоголики</a:t>
            </a:r>
            <a:r>
              <a:rPr lang="ru-RU" dirty="0"/>
              <a:t>, наркоманы; </a:t>
            </a:r>
            <a:endParaRPr lang="ru-RU" dirty="0" smtClean="0"/>
          </a:p>
          <a:p>
            <a:r>
              <a:rPr lang="ru-RU" dirty="0" smtClean="0"/>
              <a:t>с </a:t>
            </a:r>
            <a:r>
              <a:rPr lang="ru-RU" dirty="0"/>
              <a:t>психическими расстройствами; </a:t>
            </a:r>
            <a:endParaRPr lang="ru-RU" dirty="0" smtClean="0"/>
          </a:p>
          <a:p>
            <a:r>
              <a:rPr lang="ru-RU" dirty="0" smtClean="0"/>
              <a:t>юные </a:t>
            </a:r>
            <a:r>
              <a:rPr lang="ru-RU" dirty="0"/>
              <a:t>родители, не имеющие опыта и навыков </a:t>
            </a:r>
            <a:r>
              <a:rPr lang="ru-RU" dirty="0" err="1"/>
              <a:t>родительства</a:t>
            </a:r>
            <a:r>
              <a:rPr lang="ru-RU" dirty="0"/>
              <a:t>; </a:t>
            </a:r>
            <a:endParaRPr lang="ru-RU" dirty="0" smtClean="0"/>
          </a:p>
          <a:p>
            <a:r>
              <a:rPr lang="ru-RU" dirty="0" smtClean="0"/>
              <a:t>с </a:t>
            </a:r>
            <a:r>
              <a:rPr lang="ru-RU" dirty="0"/>
              <a:t>низким социально-экономическим уровнем жизни; </a:t>
            </a:r>
            <a:endParaRPr lang="ru-RU" dirty="0" smtClean="0"/>
          </a:p>
          <a:p>
            <a:r>
              <a:rPr lang="ru-RU" dirty="0" smtClean="0"/>
              <a:t>с </a:t>
            </a:r>
            <a:r>
              <a:rPr lang="ru-RU" dirty="0"/>
              <a:t>хроническими заболеваниями, инвалидностью, умственной отсталостью; </a:t>
            </a:r>
            <a:endParaRPr lang="ru-RU" dirty="0" smtClean="0"/>
          </a:p>
          <a:p>
            <a:r>
              <a:rPr lang="ru-RU" dirty="0" smtClean="0"/>
              <a:t>перенесшие </a:t>
            </a:r>
            <a:r>
              <a:rPr lang="ru-RU" dirty="0"/>
              <a:t>жестокое обращение в детстве;  </a:t>
            </a:r>
            <a:endParaRPr lang="ru-RU" dirty="0" smtClean="0"/>
          </a:p>
          <a:p>
            <a:r>
              <a:rPr lang="ru-RU" dirty="0" smtClean="0"/>
              <a:t>социально </a:t>
            </a:r>
            <a:r>
              <a:rPr lang="ru-RU" dirty="0"/>
              <a:t>изолированные.</a:t>
            </a:r>
          </a:p>
          <a:p>
            <a:endParaRPr lang="ru-RU" dirty="0"/>
          </a:p>
        </p:txBody>
      </p:sp>
      <p:pic>
        <p:nvPicPr>
          <p:cNvPr id="4" name="Picture 2" descr="C:\Users\Administrator\Desktop\для нов работы\материалы для работы\d0d3ad7afd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551" y="3105345"/>
            <a:ext cx="8403463" cy="3680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90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1039" y="129741"/>
            <a:ext cx="10515600" cy="956681"/>
          </a:xfrm>
        </p:spPr>
        <p:txBody>
          <a:bodyPr>
            <a:normAutofit/>
          </a:bodyPr>
          <a:lstStyle/>
          <a:p>
            <a:pPr algn="ctr"/>
            <a:r>
              <a:rPr lang="ru-RU" sz="3600" b="1" dirty="0" smtClean="0">
                <a:solidFill>
                  <a:srgbClr val="FF0000"/>
                </a:solidFill>
              </a:rPr>
              <a:t>Признаки пренебрежения нуждами ребенка</a:t>
            </a:r>
            <a:endParaRPr lang="ru-RU" sz="3600" b="1" dirty="0">
              <a:solidFill>
                <a:srgbClr val="FF0000"/>
              </a:solidFill>
            </a:endParaRPr>
          </a:p>
        </p:txBody>
      </p:sp>
      <p:sp>
        <p:nvSpPr>
          <p:cNvPr id="3" name="Объект 2"/>
          <p:cNvSpPr>
            <a:spLocks noGrp="1"/>
          </p:cNvSpPr>
          <p:nvPr>
            <p:ph idx="1"/>
          </p:nvPr>
        </p:nvSpPr>
        <p:spPr>
          <a:xfrm>
            <a:off x="316876" y="959671"/>
            <a:ext cx="11036929" cy="5821379"/>
          </a:xfrm>
        </p:spPr>
        <p:txBody>
          <a:bodyPr>
            <a:normAutofit fontScale="85000" lnSpcReduction="10000"/>
          </a:bodyPr>
          <a:lstStyle/>
          <a:p>
            <a:r>
              <a:rPr lang="ru-RU" dirty="0"/>
              <a:t>неумеренный аппетит, постоянный </a:t>
            </a:r>
            <a:r>
              <a:rPr lang="ru-RU" dirty="0" smtClean="0"/>
              <a:t>голод, кража пищи;</a:t>
            </a:r>
            <a:endParaRPr lang="ru-RU" dirty="0"/>
          </a:p>
          <a:p>
            <a:r>
              <a:rPr lang="ru-RU" dirty="0" smtClean="0"/>
              <a:t>утомленный</a:t>
            </a:r>
            <a:r>
              <a:rPr lang="ru-RU" dirty="0"/>
              <a:t>, сонный </a:t>
            </a:r>
            <a:r>
              <a:rPr lang="ru-RU" dirty="0" smtClean="0"/>
              <a:t>вид, склонность </a:t>
            </a:r>
            <a:r>
              <a:rPr lang="ru-RU" dirty="0"/>
              <a:t>к обморокам, головокружению вследствие постоянного недоедания;</a:t>
            </a:r>
          </a:p>
          <a:p>
            <a:r>
              <a:rPr lang="ru-RU" dirty="0" smtClean="0"/>
              <a:t>частая вялотекущая заболеваемость или частая госпитализация;</a:t>
            </a:r>
          </a:p>
          <a:p>
            <a:r>
              <a:rPr lang="ru-RU" dirty="0" smtClean="0"/>
              <a:t>санитарно-гигиеническая </a:t>
            </a:r>
            <a:r>
              <a:rPr lang="ru-RU" dirty="0"/>
              <a:t>запущенность;</a:t>
            </a:r>
          </a:p>
          <a:p>
            <a:r>
              <a:rPr lang="ru-RU" dirty="0" smtClean="0"/>
              <a:t>задержка </a:t>
            </a:r>
            <a:r>
              <a:rPr lang="ru-RU" dirty="0"/>
              <a:t>роста, отставание в речевом, моторном развитии; </a:t>
            </a:r>
            <a:endParaRPr lang="ru-RU" dirty="0" smtClean="0"/>
          </a:p>
          <a:p>
            <a:r>
              <a:rPr lang="ru-RU" dirty="0" smtClean="0"/>
              <a:t>привлечение </a:t>
            </a:r>
            <a:r>
              <a:rPr lang="ru-RU" dirty="0"/>
              <a:t>внимания любым </a:t>
            </a:r>
            <a:r>
              <a:rPr lang="ru-RU" dirty="0" smtClean="0"/>
              <a:t>способом, чрезмерная </a:t>
            </a:r>
            <a:r>
              <a:rPr lang="ru-RU" dirty="0"/>
              <a:t>потребность в ласке;</a:t>
            </a:r>
          </a:p>
          <a:p>
            <a:r>
              <a:rPr lang="ru-RU" dirty="0" smtClean="0"/>
              <a:t>проявление </a:t>
            </a:r>
            <a:r>
              <a:rPr lang="ru-RU" dirty="0"/>
              <a:t>агрессии и импульсивности, которая сменяется апатией и подавленным состоянием;</a:t>
            </a:r>
          </a:p>
          <a:p>
            <a:r>
              <a:rPr lang="ru-RU" dirty="0" smtClean="0"/>
              <a:t>проблемы </a:t>
            </a:r>
            <a:r>
              <a:rPr lang="ru-RU" dirty="0"/>
              <a:t>во взаимоотношениях со </a:t>
            </a:r>
            <a:r>
              <a:rPr lang="ru-RU" dirty="0" smtClean="0"/>
              <a:t>сверстниками, дети </a:t>
            </a:r>
            <a:r>
              <a:rPr lang="ru-RU" dirty="0"/>
              <a:t>с социально-педагогической запущенностью, как правило, отвергаются, их</a:t>
            </a:r>
            <a:r>
              <a:rPr lang="ru-RU" b="1" dirty="0"/>
              <a:t> </a:t>
            </a:r>
            <a:r>
              <a:rPr lang="ru-RU" dirty="0"/>
              <a:t>часто ругают, над ними смеются и т.п.; </a:t>
            </a:r>
          </a:p>
          <a:p>
            <a:r>
              <a:rPr lang="ru-RU" dirty="0"/>
              <a:t>трудности в обучении, низкая успеваемость;</a:t>
            </a:r>
          </a:p>
          <a:p>
            <a:r>
              <a:rPr lang="ru-RU" dirty="0"/>
              <a:t>снижение и без того невысокой самооценки, что обостряет школьные </a:t>
            </a:r>
            <a:r>
              <a:rPr lang="ru-RU" dirty="0" smtClean="0"/>
              <a:t>проблемы;</a:t>
            </a:r>
            <a:endParaRPr lang="ru-RU" dirty="0"/>
          </a:p>
          <a:p>
            <a:r>
              <a:rPr lang="ru-RU" dirty="0"/>
              <a:t>антиобщественное поведение, вплоть до </a:t>
            </a:r>
            <a:r>
              <a:rPr lang="ru-RU" dirty="0" smtClean="0"/>
              <a:t>вандализма.</a:t>
            </a:r>
            <a:endParaRPr lang="ru-RU" dirty="0"/>
          </a:p>
          <a:p>
            <a:endParaRPr lang="ru-RU" dirty="0"/>
          </a:p>
          <a:p>
            <a:endParaRPr lang="ru-RU" dirty="0"/>
          </a:p>
        </p:txBody>
      </p:sp>
    </p:spTree>
    <p:extLst>
      <p:ext uri="{BB962C8B-B14F-4D97-AF65-F5344CB8AC3E}">
        <p14:creationId xmlns:p14="http://schemas.microsoft.com/office/powerpoint/2010/main" val="2142847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0392" y="3376943"/>
            <a:ext cx="8683348" cy="2327769"/>
          </a:xfrm>
        </p:spPr>
        <p:txBody>
          <a:bodyPr/>
          <a:lstStyle/>
          <a:p>
            <a:r>
              <a:rPr lang="ru-RU" sz="4400" dirty="0" smtClean="0">
                <a:solidFill>
                  <a:srgbClr val="FF0000"/>
                </a:solidFill>
              </a:rPr>
              <a:t>2. Дискуссия </a:t>
            </a:r>
            <a:r>
              <a:rPr lang="ru-RU" sz="4400" dirty="0">
                <a:solidFill>
                  <a:srgbClr val="FF0000"/>
                </a:solidFill>
              </a:rPr>
              <a:t>«О насилии: мифы и факты</a:t>
            </a:r>
            <a:r>
              <a:rPr lang="ru-RU" sz="4400" dirty="0" smtClean="0">
                <a:solidFill>
                  <a:srgbClr val="FF0000"/>
                </a:solidFill>
              </a:rPr>
              <a:t>».</a:t>
            </a:r>
            <a:br>
              <a:rPr lang="ru-RU" sz="4400" dirty="0" smtClean="0">
                <a:solidFill>
                  <a:srgbClr val="FF0000"/>
                </a:solidFill>
              </a:rPr>
            </a:br>
            <a:r>
              <a:rPr lang="ru-RU" sz="4400" dirty="0" smtClean="0">
                <a:solidFill>
                  <a:srgbClr val="FF0000"/>
                </a:solidFill>
              </a:rPr>
              <a:t>-</a:t>
            </a:r>
            <a:r>
              <a:rPr lang="ru-RU" sz="1600" dirty="0" smtClean="0">
                <a:solidFill>
                  <a:srgbClr val="FF0000"/>
                </a:solidFill>
              </a:rPr>
              <a:t>Ответьте на вопрос: можно </a:t>
            </a:r>
            <a:r>
              <a:rPr lang="ru-RU" sz="1600" dirty="0" smtClean="0">
                <a:solidFill>
                  <a:srgbClr val="FF0000"/>
                </a:solidFill>
              </a:rPr>
              <a:t>ли ударить ребенка , если он не слушается, а другие методы уже не помогают</a:t>
            </a:r>
            <a:r>
              <a:rPr lang="ru-RU" sz="1600" dirty="0" smtClean="0">
                <a:solidFill>
                  <a:srgbClr val="FF0000"/>
                </a:solidFill>
              </a:rPr>
              <a:t>?</a:t>
            </a:r>
            <a:br>
              <a:rPr lang="ru-RU" sz="1600" dirty="0" smtClean="0">
                <a:solidFill>
                  <a:srgbClr val="FF0000"/>
                </a:solidFill>
              </a:rPr>
            </a:br>
            <a:r>
              <a:rPr lang="ru-RU" sz="1600" dirty="0" smtClean="0">
                <a:solidFill>
                  <a:srgbClr val="FF0000"/>
                </a:solidFill>
              </a:rPr>
              <a:t>Пересядьте на одну сторону в группу те, кто ответил «да». В другую – те, кто ответил «нет». Докажите свою точку зрения оппонентам.</a:t>
            </a:r>
            <a:r>
              <a:rPr lang="ru-RU" sz="1600" dirty="0" smtClean="0"/>
              <a:t/>
            </a:r>
            <a:br>
              <a:rPr lang="ru-RU" sz="1600" dirty="0" smtClean="0"/>
            </a:br>
            <a:r>
              <a:rPr lang="ru-RU" sz="1600" dirty="0" smtClean="0"/>
              <a:t> </a:t>
            </a:r>
            <a:endParaRPr lang="ru-RU" sz="1600" dirty="0"/>
          </a:p>
        </p:txBody>
      </p:sp>
    </p:spTree>
    <p:extLst>
      <p:ext uri="{BB962C8B-B14F-4D97-AF65-F5344CB8AC3E}">
        <p14:creationId xmlns:p14="http://schemas.microsoft.com/office/powerpoint/2010/main" val="955343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1041" y="2311623"/>
            <a:ext cx="10515600" cy="3183833"/>
          </a:xfrm>
        </p:spPr>
        <p:txBody>
          <a:bodyPr>
            <a:normAutofit/>
          </a:bodyPr>
          <a:lstStyle/>
          <a:p>
            <a:pPr algn="ctr"/>
            <a:r>
              <a:rPr lang="ru-RU" sz="6000" dirty="0" smtClean="0">
                <a:solidFill>
                  <a:srgbClr val="FF0000"/>
                </a:solidFill>
              </a:rPr>
              <a:t>3. Выявление и </a:t>
            </a:r>
            <a:r>
              <a:rPr lang="ru-RU" sz="6000" dirty="0">
                <a:solidFill>
                  <a:srgbClr val="FF0000"/>
                </a:solidFill>
              </a:rPr>
              <a:t>работа с </a:t>
            </a:r>
            <a:r>
              <a:rPr lang="ru-RU" sz="6000" dirty="0" smtClean="0">
                <a:solidFill>
                  <a:srgbClr val="FF0000"/>
                </a:solidFill>
              </a:rPr>
              <a:t>психологической травмой</a:t>
            </a:r>
            <a:endParaRPr lang="ru-RU" sz="6000" dirty="0">
              <a:solidFill>
                <a:srgbClr val="FF0000"/>
              </a:solidFill>
            </a:endParaRPr>
          </a:p>
        </p:txBody>
      </p:sp>
      <p:pic>
        <p:nvPicPr>
          <p:cNvPr id="3075" name="Picture 3" descr="C:\Users\Administrator\Desktop\для нов работы\материалы для работы\1436435912_sweden-p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529" y="564213"/>
            <a:ext cx="4410621" cy="247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687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0368" y="365129"/>
            <a:ext cx="10783432" cy="1325563"/>
          </a:xfrm>
        </p:spPr>
        <p:txBody>
          <a:bodyPr/>
          <a:lstStyle/>
          <a:p>
            <a:pPr algn="ctr"/>
            <a:r>
              <a:rPr lang="ru-RU" b="1" dirty="0" smtClean="0">
                <a:solidFill>
                  <a:srgbClr val="FF0000"/>
                </a:solidFill>
              </a:rPr>
              <a:t>3 этапа диагностического исследования</a:t>
            </a:r>
            <a:endParaRPr lang="ru-RU" b="1" dirty="0">
              <a:solidFill>
                <a:srgbClr val="FF0000"/>
              </a:solidFill>
            </a:endParaRPr>
          </a:p>
        </p:txBody>
      </p:sp>
      <p:sp>
        <p:nvSpPr>
          <p:cNvPr id="3" name="Объект 2"/>
          <p:cNvSpPr>
            <a:spLocks noGrp="1"/>
          </p:cNvSpPr>
          <p:nvPr>
            <p:ph idx="1"/>
          </p:nvPr>
        </p:nvSpPr>
        <p:spPr>
          <a:xfrm>
            <a:off x="344033" y="1693004"/>
            <a:ext cx="11506955" cy="5165001"/>
          </a:xfrm>
        </p:spPr>
        <p:txBody>
          <a:bodyPr>
            <a:normAutofit/>
          </a:bodyPr>
          <a:lstStyle/>
          <a:p>
            <a:r>
              <a:rPr lang="ru-RU" sz="2400" b="1" dirty="0" err="1" smtClean="0"/>
              <a:t>скрининговое</a:t>
            </a:r>
            <a:r>
              <a:rPr lang="ru-RU" sz="2400" b="1" dirty="0" smtClean="0"/>
              <a:t> исследование социально-психологического состояния </a:t>
            </a:r>
            <a:r>
              <a:rPr lang="ru-RU" sz="2400" dirty="0" smtClean="0"/>
              <a:t>детей </a:t>
            </a:r>
            <a:r>
              <a:rPr lang="ru-RU" sz="2400" dirty="0"/>
              <a:t>с целью определить общую картину физических </a:t>
            </a:r>
            <a:r>
              <a:rPr lang="ru-RU" sz="2400" dirty="0" smtClean="0"/>
              <a:t>жалоб; </a:t>
            </a:r>
            <a:r>
              <a:rPr lang="ru-RU" sz="2400" dirty="0"/>
              <a:t>выявить группы риска подростков с высокими показателями психологической незащищенности, ассоциированными с  жалобами на  физическое и психологическое состояние, социальное неблагополучие. Сплошное анонимное анкетирование </a:t>
            </a:r>
            <a:r>
              <a:rPr lang="ru-RU" sz="2400" dirty="0" smtClean="0"/>
              <a:t>в</a:t>
            </a:r>
            <a:r>
              <a:rPr lang="ru-RU" sz="2400" dirty="0"/>
              <a:t>  социальных </a:t>
            </a:r>
            <a:r>
              <a:rPr lang="ru-RU" sz="2400" dirty="0" smtClean="0"/>
              <a:t>и</a:t>
            </a:r>
            <a:r>
              <a:rPr lang="ru-RU" sz="2400" dirty="0"/>
              <a:t> образовательных </a:t>
            </a:r>
            <a:r>
              <a:rPr lang="ru-RU" sz="2400" dirty="0" smtClean="0"/>
              <a:t>учреждениях. </a:t>
            </a:r>
          </a:p>
          <a:p>
            <a:r>
              <a:rPr lang="ru-RU" sz="2400" b="1" dirty="0"/>
              <a:t>выявление индикаторов опыта пережитого насилия </a:t>
            </a:r>
            <a:r>
              <a:rPr lang="ru-RU" sz="2400" dirty="0"/>
              <a:t>и подразумевает анкетирование, психологическую диагностику с помощью шкал и проективных методик, сравнительный анализ результатов. </a:t>
            </a:r>
          </a:p>
          <a:p>
            <a:r>
              <a:rPr lang="ru-RU" sz="2400" b="1" dirty="0"/>
              <a:t>психологический анализ и описание отдельных клинических случаев детей</a:t>
            </a:r>
            <a:r>
              <a:rPr lang="ru-RU" sz="2400" dirty="0"/>
              <a:t>, переживших насилие/уязвимых в отношении насилия. Исследование включает индивидуальную проективную психодиагностику, интервью, наблюдение за детьми, в отношении которых имеются прямые или косвенные предположения о переживании различных форм насилия</a:t>
            </a:r>
            <a:r>
              <a:rPr lang="ru-RU" sz="2400" dirty="0" smtClean="0"/>
              <a:t>.</a:t>
            </a:r>
            <a:endParaRPr lang="ru-RU" sz="2400" dirty="0"/>
          </a:p>
          <a:p>
            <a:endParaRPr lang="ru-RU" sz="2400" dirty="0" smtClean="0"/>
          </a:p>
          <a:p>
            <a:endParaRPr lang="ru-RU" sz="2400" dirty="0"/>
          </a:p>
        </p:txBody>
      </p:sp>
    </p:spTree>
    <p:extLst>
      <p:ext uri="{BB962C8B-B14F-4D97-AF65-F5344CB8AC3E}">
        <p14:creationId xmlns:p14="http://schemas.microsoft.com/office/powerpoint/2010/main" val="4137967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solidFill>
                  <a:srgbClr val="FF0000"/>
                </a:solidFill>
              </a:rPr>
              <a:t>1. </a:t>
            </a:r>
            <a:r>
              <a:rPr lang="ru-RU" sz="3600" b="1" dirty="0" err="1" smtClean="0">
                <a:solidFill>
                  <a:srgbClr val="FF0000"/>
                </a:solidFill>
              </a:rPr>
              <a:t>Скрининговое</a:t>
            </a:r>
            <a:r>
              <a:rPr lang="ru-RU" sz="3600" b="1" dirty="0" smtClean="0">
                <a:solidFill>
                  <a:srgbClr val="FF0000"/>
                </a:solidFill>
              </a:rPr>
              <a:t> </a:t>
            </a:r>
            <a:r>
              <a:rPr lang="ru-RU" sz="3600" b="1" dirty="0">
                <a:solidFill>
                  <a:srgbClr val="FF0000"/>
                </a:solidFill>
              </a:rPr>
              <a:t>исследование социально-психологического состояния</a:t>
            </a:r>
            <a:endParaRPr lang="ru-RU" sz="3600" dirty="0">
              <a:solidFill>
                <a:srgbClr val="FF0000"/>
              </a:solidFill>
            </a:endParaRPr>
          </a:p>
        </p:txBody>
      </p:sp>
      <p:sp>
        <p:nvSpPr>
          <p:cNvPr id="3" name="Объект 2"/>
          <p:cNvSpPr>
            <a:spLocks noGrp="1"/>
          </p:cNvSpPr>
          <p:nvPr>
            <p:ph idx="1"/>
          </p:nvPr>
        </p:nvSpPr>
        <p:spPr>
          <a:xfrm>
            <a:off x="838200" y="1825624"/>
            <a:ext cx="10515600" cy="4511801"/>
          </a:xfrm>
        </p:spPr>
        <p:txBody>
          <a:bodyPr>
            <a:normAutofit fontScale="92500" lnSpcReduction="20000"/>
          </a:bodyPr>
          <a:lstStyle/>
          <a:p>
            <a:r>
              <a:rPr lang="ru-RU" sz="3200" b="1" dirty="0" smtClean="0"/>
              <a:t>Анкета </a:t>
            </a:r>
            <a:r>
              <a:rPr lang="ru-RU" sz="3200" b="1" dirty="0"/>
              <a:t>оценки социально-психологического </a:t>
            </a:r>
            <a:r>
              <a:rPr lang="ru-RU" sz="3200" b="1" dirty="0" smtClean="0"/>
              <a:t>состояния подростков </a:t>
            </a:r>
            <a:r>
              <a:rPr lang="ru-RU" sz="3200" dirty="0"/>
              <a:t>И.М. Никольской – И.В. </a:t>
            </a:r>
            <a:r>
              <a:rPr lang="ru-RU" sz="3200" dirty="0" err="1"/>
              <a:t>Добрякова</a:t>
            </a:r>
            <a:r>
              <a:rPr lang="ru-RU" sz="3200" dirty="0"/>
              <a:t> (2014</a:t>
            </a:r>
            <a:r>
              <a:rPr lang="ru-RU" sz="3200" dirty="0" smtClean="0"/>
              <a:t>)</a:t>
            </a:r>
          </a:p>
          <a:p>
            <a:pPr marL="0" indent="0">
              <a:buNone/>
            </a:pPr>
            <a:r>
              <a:rPr lang="ru-RU" sz="3200" dirty="0"/>
              <a:t>включает </a:t>
            </a:r>
            <a:r>
              <a:rPr lang="ru-RU" sz="3200" u="sng" dirty="0"/>
              <a:t>шесть основных блоков</a:t>
            </a:r>
            <a:r>
              <a:rPr lang="ru-RU" sz="3200" dirty="0"/>
              <a:t>.</a:t>
            </a:r>
          </a:p>
          <a:p>
            <a:r>
              <a:rPr lang="ru-RU" sz="3200" dirty="0" smtClean="0"/>
              <a:t>Социально-демографическая характеристика</a:t>
            </a:r>
          </a:p>
          <a:p>
            <a:r>
              <a:rPr lang="ru-RU" sz="3200" dirty="0" smtClean="0"/>
              <a:t>Оценка </a:t>
            </a:r>
            <a:r>
              <a:rPr lang="ru-RU" sz="3200" dirty="0"/>
              <a:t>состояния физического </a:t>
            </a:r>
            <a:r>
              <a:rPr lang="ru-RU" sz="3200" dirty="0" smtClean="0"/>
              <a:t>здоровья</a:t>
            </a:r>
          </a:p>
          <a:p>
            <a:r>
              <a:rPr lang="ru-RU" sz="3200" dirty="0" smtClean="0"/>
              <a:t>Оценка </a:t>
            </a:r>
            <a:r>
              <a:rPr lang="ru-RU" sz="3200" dirty="0"/>
              <a:t>психологического </a:t>
            </a:r>
            <a:r>
              <a:rPr lang="ru-RU" sz="3200" dirty="0" smtClean="0"/>
              <a:t>благополучия</a:t>
            </a:r>
          </a:p>
          <a:p>
            <a:r>
              <a:rPr lang="ru-RU" sz="3200" dirty="0" smtClean="0"/>
              <a:t>Оценка </a:t>
            </a:r>
            <a:r>
              <a:rPr lang="ru-RU" sz="3200" dirty="0"/>
              <a:t>социального </a:t>
            </a:r>
            <a:r>
              <a:rPr lang="ru-RU" sz="3200" dirty="0" smtClean="0"/>
              <a:t>благополучия</a:t>
            </a:r>
          </a:p>
          <a:p>
            <a:r>
              <a:rPr lang="ru-RU" sz="3200" dirty="0" smtClean="0"/>
              <a:t>Оценка </a:t>
            </a:r>
            <a:r>
              <a:rPr lang="ru-RU" sz="3200" dirty="0"/>
              <a:t>психологической безопасности социальной/образовательной </a:t>
            </a:r>
            <a:r>
              <a:rPr lang="ru-RU" sz="3200" dirty="0" smtClean="0"/>
              <a:t>среды</a:t>
            </a:r>
          </a:p>
          <a:p>
            <a:r>
              <a:rPr lang="ru-RU" sz="3200" dirty="0" smtClean="0"/>
              <a:t>Оценка </a:t>
            </a:r>
            <a:r>
              <a:rPr lang="ru-RU" sz="3200" dirty="0"/>
              <a:t>востребованности различных направлений службы поддержки</a:t>
            </a:r>
          </a:p>
        </p:txBody>
      </p:sp>
    </p:spTree>
    <p:extLst>
      <p:ext uri="{BB962C8B-B14F-4D97-AF65-F5344CB8AC3E}">
        <p14:creationId xmlns:p14="http://schemas.microsoft.com/office/powerpoint/2010/main" val="1073786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6307" y="75415"/>
            <a:ext cx="10515600" cy="911414"/>
          </a:xfrm>
        </p:spPr>
        <p:txBody>
          <a:bodyPr>
            <a:normAutofit/>
          </a:bodyPr>
          <a:lstStyle/>
          <a:p>
            <a:pPr algn="ctr"/>
            <a:r>
              <a:rPr lang="ru-RU" sz="3600" b="1" dirty="0" smtClean="0">
                <a:solidFill>
                  <a:srgbClr val="FF0000"/>
                </a:solidFill>
              </a:rPr>
              <a:t>2.Выявление </a:t>
            </a:r>
            <a:r>
              <a:rPr lang="ru-RU" sz="3600" b="1" dirty="0">
                <a:solidFill>
                  <a:srgbClr val="FF0000"/>
                </a:solidFill>
              </a:rPr>
              <a:t>индикаторов опыта пережитого насилия</a:t>
            </a:r>
          </a:p>
        </p:txBody>
      </p:sp>
      <p:sp>
        <p:nvSpPr>
          <p:cNvPr id="3" name="Объект 2"/>
          <p:cNvSpPr>
            <a:spLocks noGrp="1"/>
          </p:cNvSpPr>
          <p:nvPr>
            <p:ph idx="1"/>
          </p:nvPr>
        </p:nvSpPr>
        <p:spPr>
          <a:xfrm>
            <a:off x="398352" y="1258432"/>
            <a:ext cx="10955448" cy="5477346"/>
          </a:xfrm>
        </p:spPr>
        <p:txBody>
          <a:bodyPr>
            <a:normAutofit fontScale="77500" lnSpcReduction="20000"/>
          </a:bodyPr>
          <a:lstStyle/>
          <a:p>
            <a:pPr marL="0" indent="0">
              <a:buNone/>
            </a:pPr>
            <a:r>
              <a:rPr lang="ru-RU" b="1" dirty="0" smtClean="0"/>
              <a:t>Стандартные методики для выявления индикаторов насилия:</a:t>
            </a:r>
          </a:p>
          <a:p>
            <a:r>
              <a:rPr lang="ru-RU" dirty="0" smtClean="0"/>
              <a:t>Шкала </a:t>
            </a:r>
            <a:r>
              <a:rPr lang="ru-RU" dirty="0"/>
              <a:t>личностной тревожности (Прихожан А.М., 1983</a:t>
            </a:r>
            <a:r>
              <a:rPr lang="ru-RU" dirty="0" smtClean="0"/>
              <a:t>)</a:t>
            </a:r>
            <a:r>
              <a:rPr lang="ru-RU" dirty="0"/>
              <a:t> </a:t>
            </a:r>
            <a:endParaRPr lang="ru-RU" dirty="0" smtClean="0"/>
          </a:p>
          <a:p>
            <a:r>
              <a:rPr lang="ru-RU" dirty="0" smtClean="0"/>
              <a:t>Детская </a:t>
            </a:r>
            <a:r>
              <a:rPr lang="ru-RU" dirty="0"/>
              <a:t>шкала для диагностики тяжести реакций на травматический стресс (Р. </a:t>
            </a:r>
            <a:r>
              <a:rPr lang="ru-RU" dirty="0" err="1"/>
              <a:t>Пинос</a:t>
            </a:r>
            <a:r>
              <a:rPr lang="ru-RU" dirty="0"/>
              <a:t>,</a:t>
            </a:r>
          </a:p>
          <a:p>
            <a:pPr marL="0" indent="0">
              <a:buNone/>
            </a:pPr>
            <a:r>
              <a:rPr lang="ru-RU" dirty="0"/>
              <a:t>А. </a:t>
            </a:r>
            <a:r>
              <a:rPr lang="ru-RU" dirty="0" err="1"/>
              <a:t>Стенберг</a:t>
            </a:r>
            <a:r>
              <a:rPr lang="ru-RU" dirty="0"/>
              <a:t>, 2002)</a:t>
            </a:r>
          </a:p>
          <a:p>
            <a:r>
              <a:rPr lang="ru-RU" dirty="0"/>
              <a:t>Методика диагностики представлений ребенка о насилии «Незаконченные </a:t>
            </a:r>
            <a:r>
              <a:rPr lang="ru-RU" dirty="0" err="1"/>
              <a:t>предло</a:t>
            </a:r>
            <a:r>
              <a:rPr lang="ru-RU" dirty="0"/>
              <a:t>-</a:t>
            </a:r>
          </a:p>
          <a:p>
            <a:pPr marL="0" indent="0">
              <a:buNone/>
            </a:pPr>
            <a:r>
              <a:rPr lang="ru-RU" dirty="0" err="1"/>
              <a:t>жения</a:t>
            </a:r>
            <a:r>
              <a:rPr lang="ru-RU" dirty="0"/>
              <a:t>» (Волкова Е.Н., 2008)</a:t>
            </a:r>
          </a:p>
          <a:p>
            <a:endParaRPr lang="ru-RU" dirty="0"/>
          </a:p>
          <a:p>
            <a:pPr marL="0" indent="0">
              <a:buNone/>
            </a:pPr>
            <a:r>
              <a:rPr lang="ru-RU" b="1" dirty="0" smtClean="0"/>
              <a:t>Проективные </a:t>
            </a:r>
            <a:r>
              <a:rPr lang="ru-RU" b="1" dirty="0"/>
              <a:t>методики для выявления визуально-графических индикаторов </a:t>
            </a:r>
            <a:r>
              <a:rPr lang="ru-RU" b="1" dirty="0" smtClean="0"/>
              <a:t>насилия по выбору исследователя:</a:t>
            </a:r>
            <a:endParaRPr lang="ru-RU" b="1" dirty="0"/>
          </a:p>
          <a:p>
            <a:r>
              <a:rPr lang="ru-RU" dirty="0" smtClean="0"/>
              <a:t>«Дом</a:t>
            </a:r>
            <a:r>
              <a:rPr lang="ru-RU" dirty="0"/>
              <a:t>. Дерево. Человек»</a:t>
            </a:r>
          </a:p>
          <a:p>
            <a:r>
              <a:rPr lang="ru-RU" dirty="0" smtClean="0"/>
              <a:t>«</a:t>
            </a:r>
            <a:r>
              <a:rPr lang="ru-RU" dirty="0"/>
              <a:t>Кинетический рисунок </a:t>
            </a:r>
            <a:r>
              <a:rPr lang="ru-RU" dirty="0" smtClean="0"/>
              <a:t>семьи»</a:t>
            </a:r>
          </a:p>
          <a:p>
            <a:r>
              <a:rPr lang="ru-RU" dirty="0" smtClean="0"/>
              <a:t> «</a:t>
            </a:r>
            <a:r>
              <a:rPr lang="ru-RU" dirty="0"/>
              <a:t>Нарисуй свой </a:t>
            </a:r>
            <a:r>
              <a:rPr lang="ru-RU" dirty="0" smtClean="0"/>
              <a:t>страх»</a:t>
            </a:r>
          </a:p>
          <a:p>
            <a:r>
              <a:rPr lang="ru-RU" dirty="0" smtClean="0"/>
              <a:t>Тест </a:t>
            </a:r>
            <a:r>
              <a:rPr lang="ru-RU" dirty="0" err="1" smtClean="0"/>
              <a:t>Люшера</a:t>
            </a:r>
            <a:endParaRPr lang="ru-RU" dirty="0"/>
          </a:p>
          <a:p>
            <a:r>
              <a:rPr lang="ru-RU" dirty="0" smtClean="0"/>
              <a:t>Рисуноч­ный </a:t>
            </a:r>
            <a:r>
              <a:rPr lang="ru-RU" dirty="0"/>
              <a:t>тест </a:t>
            </a:r>
            <a:r>
              <a:rPr lang="ru-RU" dirty="0" err="1"/>
              <a:t>Сильвера</a:t>
            </a:r>
            <a:r>
              <a:rPr lang="ru-RU" dirty="0"/>
              <a:t> </a:t>
            </a:r>
            <a:endParaRPr lang="ru-RU" dirty="0" smtClean="0"/>
          </a:p>
          <a:p>
            <a:r>
              <a:rPr lang="ru-RU" dirty="0" smtClean="0"/>
              <a:t>Тест </a:t>
            </a:r>
            <a:r>
              <a:rPr lang="ru-RU" dirty="0"/>
              <a:t>«Нарисуй историю»</a:t>
            </a:r>
          </a:p>
          <a:p>
            <a:endParaRPr lang="ru-RU" dirty="0"/>
          </a:p>
        </p:txBody>
      </p:sp>
    </p:spTree>
    <p:extLst>
      <p:ext uri="{BB962C8B-B14F-4D97-AF65-F5344CB8AC3E}">
        <p14:creationId xmlns:p14="http://schemas.microsoft.com/office/powerpoint/2010/main" val="506397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FF0000"/>
                </a:solidFill>
              </a:rPr>
              <a:t>Важно знать!!!!</a:t>
            </a:r>
            <a:br>
              <a:rPr lang="ru-RU" b="1" dirty="0">
                <a:solidFill>
                  <a:srgbClr val="FF0000"/>
                </a:solidFill>
              </a:rPr>
            </a:br>
            <a:endParaRPr lang="ru-RU" b="1" dirty="0">
              <a:solidFill>
                <a:srgbClr val="FF0000"/>
              </a:solidFill>
            </a:endParaRPr>
          </a:p>
        </p:txBody>
      </p:sp>
      <p:sp>
        <p:nvSpPr>
          <p:cNvPr id="3" name="Объект 2"/>
          <p:cNvSpPr>
            <a:spLocks noGrp="1"/>
          </p:cNvSpPr>
          <p:nvPr>
            <p:ph idx="1"/>
          </p:nvPr>
        </p:nvSpPr>
        <p:spPr>
          <a:xfrm>
            <a:off x="910628" y="1155668"/>
            <a:ext cx="10515600" cy="5082170"/>
          </a:xfrm>
        </p:spPr>
        <p:txBody>
          <a:bodyPr>
            <a:noAutofit/>
          </a:bodyPr>
          <a:lstStyle/>
          <a:p>
            <a:pPr marL="0" indent="0" algn="ctr">
              <a:buNone/>
            </a:pPr>
            <a:r>
              <a:rPr lang="ru-RU" sz="4400" dirty="0" smtClean="0"/>
              <a:t>Изобразительная </a:t>
            </a:r>
            <a:r>
              <a:rPr lang="ru-RU" sz="4400" dirty="0"/>
              <a:t>продукция и способы обращения детей с разными изобразительными материалами отличают­ся большей вариабельностью по сравнению со взрослыми, а потому значение </a:t>
            </a:r>
            <a:r>
              <a:rPr lang="ru-RU" sz="4400" dirty="0" smtClean="0"/>
              <a:t>визуально-графических </a:t>
            </a:r>
            <a:r>
              <a:rPr lang="ru-RU" sz="4400" dirty="0"/>
              <a:t>индикаторов на­силия не следует переоценивать. </a:t>
            </a:r>
          </a:p>
        </p:txBody>
      </p:sp>
      <p:sp>
        <p:nvSpPr>
          <p:cNvPr id="4" name="Прямоугольник 3"/>
          <p:cNvSpPr/>
          <p:nvPr/>
        </p:nvSpPr>
        <p:spPr>
          <a:xfrm>
            <a:off x="3048000" y="2551837"/>
            <a:ext cx="6096000" cy="369332"/>
          </a:xfrm>
          <a:prstGeom prst="rect">
            <a:avLst/>
          </a:prstGeom>
        </p:spPr>
        <p:txBody>
          <a:bodyPr>
            <a:spAutoFit/>
          </a:bodyPr>
          <a:lstStyle/>
          <a:p>
            <a:r>
              <a:rPr lang="ru-RU" dirty="0"/>
              <a:t> </a:t>
            </a:r>
          </a:p>
        </p:txBody>
      </p:sp>
    </p:spTree>
    <p:extLst>
      <p:ext uri="{BB962C8B-B14F-4D97-AF65-F5344CB8AC3E}">
        <p14:creationId xmlns:p14="http://schemas.microsoft.com/office/powerpoint/2010/main" val="3321956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solidFill>
                  <a:srgbClr val="FF0000"/>
                </a:solidFill>
              </a:rPr>
              <a:t>3. Диагностические </a:t>
            </a:r>
            <a:r>
              <a:rPr lang="ru-RU" sz="3600" b="1" dirty="0">
                <a:solidFill>
                  <a:srgbClr val="FF0000"/>
                </a:solidFill>
              </a:rPr>
              <a:t>методики для анализа случая насилия над ребенком</a:t>
            </a:r>
            <a:endParaRPr lang="ru-RU" sz="3600" dirty="0">
              <a:solidFill>
                <a:srgbClr val="FF0000"/>
              </a:solidFill>
            </a:endParaRPr>
          </a:p>
        </p:txBody>
      </p:sp>
      <p:sp>
        <p:nvSpPr>
          <p:cNvPr id="3" name="Объект 2"/>
          <p:cNvSpPr>
            <a:spLocks noGrp="1"/>
          </p:cNvSpPr>
          <p:nvPr>
            <p:ph idx="1"/>
          </p:nvPr>
        </p:nvSpPr>
        <p:spPr>
          <a:xfrm>
            <a:off x="208229" y="1905760"/>
            <a:ext cx="11145571" cy="4730437"/>
          </a:xfrm>
        </p:spPr>
        <p:txBody>
          <a:bodyPr>
            <a:normAutofit fontScale="85000" lnSpcReduction="20000"/>
          </a:bodyPr>
          <a:lstStyle/>
          <a:p>
            <a:pPr algn="just"/>
            <a:r>
              <a:rPr lang="ru-RU" dirty="0"/>
              <a:t>Методика </a:t>
            </a:r>
            <a:r>
              <a:rPr lang="ru-RU" b="1" dirty="0"/>
              <a:t>наблюдения внешних физических и поведенческих проявлений</a:t>
            </a:r>
            <a:r>
              <a:rPr lang="ru-RU" dirty="0"/>
              <a:t>, характерных для ребенка, пережившего ситуацию насилия (дошкольный, младший школьный, старший школьный возраст</a:t>
            </a:r>
            <a:r>
              <a:rPr lang="ru-RU" dirty="0" smtClean="0"/>
              <a:t>) </a:t>
            </a:r>
          </a:p>
          <a:p>
            <a:pPr algn="just"/>
            <a:r>
              <a:rPr lang="ru-RU" dirty="0"/>
              <a:t>Методика </a:t>
            </a:r>
            <a:r>
              <a:rPr lang="ru-RU" b="1" dirty="0"/>
              <a:t>диагностики представлений </a:t>
            </a:r>
            <a:r>
              <a:rPr lang="ru-RU" dirty="0"/>
              <a:t>ребенка о насилии «Незаконченные предложения» (дошкольный, младший школьный возраст)</a:t>
            </a:r>
          </a:p>
          <a:p>
            <a:pPr algn="just"/>
            <a:r>
              <a:rPr lang="ru-RU" dirty="0"/>
              <a:t>Методика интервью для диагностики </a:t>
            </a:r>
            <a:r>
              <a:rPr lang="ru-RU" dirty="0" smtClean="0"/>
              <a:t>наличия опыта насилия </a:t>
            </a:r>
            <a:r>
              <a:rPr lang="ru-RU" dirty="0"/>
              <a:t>(подростковый возраст</a:t>
            </a:r>
            <a:r>
              <a:rPr lang="ru-RU" dirty="0" smtClean="0"/>
              <a:t>)</a:t>
            </a:r>
          </a:p>
          <a:p>
            <a:pPr algn="just"/>
            <a:r>
              <a:rPr lang="ru-RU" dirty="0"/>
              <a:t>Метод серийных рисунков и рассказов </a:t>
            </a:r>
            <a:r>
              <a:rPr lang="ru-RU" b="1" dirty="0" smtClean="0"/>
              <a:t>для снятия барьеров взаимодействия</a:t>
            </a:r>
          </a:p>
          <a:p>
            <a:pPr marL="0" indent="0" algn="just">
              <a:buNone/>
            </a:pPr>
            <a:r>
              <a:rPr lang="ru-RU" dirty="0"/>
              <a:t>-</a:t>
            </a:r>
            <a:r>
              <a:rPr lang="ru-RU" dirty="0" smtClean="0"/>
              <a:t>Этап </a:t>
            </a:r>
            <a:r>
              <a:rPr lang="ru-RU" dirty="0"/>
              <a:t>1. Рисунки и рассказы на тему «Мой автопортрет в полный рост», «Моя семья</a:t>
            </a:r>
            <a:r>
              <a:rPr lang="ru-RU" dirty="0" smtClean="0"/>
              <a:t>» («</a:t>
            </a:r>
            <a:r>
              <a:rPr lang="ru-RU" dirty="0"/>
              <a:t>Семейная </a:t>
            </a:r>
            <a:r>
              <a:rPr lang="ru-RU" dirty="0" err="1"/>
              <a:t>социограмма</a:t>
            </a:r>
            <a:r>
              <a:rPr lang="ru-RU" dirty="0"/>
              <a:t>»), «Если бы у меня была волшебная палочка...». </a:t>
            </a:r>
            <a:endParaRPr lang="ru-RU" dirty="0" smtClean="0"/>
          </a:p>
          <a:p>
            <a:pPr marL="0" indent="0" algn="just">
              <a:buNone/>
            </a:pPr>
            <a:r>
              <a:rPr lang="ru-RU" dirty="0"/>
              <a:t>-</a:t>
            </a:r>
            <a:r>
              <a:rPr lang="ru-RU" dirty="0" smtClean="0"/>
              <a:t>Этап </a:t>
            </a:r>
            <a:r>
              <a:rPr lang="ru-RU" dirty="0"/>
              <a:t>2. Рисунки и рассказы на тему «Я переживаю», «Я боюсь», «Сон, который меня </a:t>
            </a:r>
            <a:r>
              <a:rPr lang="ru-RU" dirty="0" smtClean="0"/>
              <a:t>взволновал</a:t>
            </a:r>
            <a:r>
              <a:rPr lang="ru-RU" dirty="0"/>
              <a:t>», «Я об этом не хочу вспоминать». </a:t>
            </a:r>
            <a:endParaRPr lang="ru-RU" dirty="0" smtClean="0"/>
          </a:p>
          <a:p>
            <a:pPr marL="0" indent="0" algn="just">
              <a:buNone/>
            </a:pPr>
            <a:r>
              <a:rPr lang="ru-RU" dirty="0"/>
              <a:t>-</a:t>
            </a:r>
            <a:r>
              <a:rPr lang="ru-RU" dirty="0" smtClean="0"/>
              <a:t>Этап </a:t>
            </a:r>
            <a:r>
              <a:rPr lang="ru-RU" dirty="0"/>
              <a:t>3. Рисунки и рассказы на тему «Я такой довольный, я такой счастливый», «Мне </a:t>
            </a:r>
            <a:r>
              <a:rPr lang="ru-RU" dirty="0" smtClean="0"/>
              <a:t>25 лет</a:t>
            </a:r>
            <a:r>
              <a:rPr lang="ru-RU" dirty="0"/>
              <a:t>, я взрослый и работаю на своей работе» (для детей)», «Светлое будущее» (для </a:t>
            </a:r>
            <a:r>
              <a:rPr lang="ru-RU" dirty="0" smtClean="0"/>
              <a:t>взрослых).)</a:t>
            </a:r>
            <a:endParaRPr lang="ru-RU" dirty="0"/>
          </a:p>
        </p:txBody>
      </p:sp>
    </p:spTree>
    <p:extLst>
      <p:ext uri="{BB962C8B-B14F-4D97-AF65-F5344CB8AC3E}">
        <p14:creationId xmlns:p14="http://schemas.microsoft.com/office/powerpoint/2010/main" val="2334308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solidFill>
                  <a:srgbClr val="FF0000"/>
                </a:solidFill>
              </a:rPr>
              <a:t>Синдром жестокого обращения с ребенком</a:t>
            </a:r>
            <a:endParaRPr lang="ru-RU" dirty="0"/>
          </a:p>
        </p:txBody>
      </p:sp>
      <p:sp>
        <p:nvSpPr>
          <p:cNvPr id="3" name="Объект 2"/>
          <p:cNvSpPr>
            <a:spLocks noGrp="1"/>
          </p:cNvSpPr>
          <p:nvPr>
            <p:ph idx="1"/>
          </p:nvPr>
        </p:nvSpPr>
        <p:spPr/>
        <p:txBody>
          <a:bodyPr>
            <a:normAutofit/>
          </a:bodyPr>
          <a:lstStyle/>
          <a:p>
            <a:pPr algn="just"/>
            <a:r>
              <a:rPr lang="ru-RU" dirty="0"/>
              <a:t>Всемирная Организация Здравоохранения рассматривает </a:t>
            </a:r>
            <a:r>
              <a:rPr lang="ru-RU" b="1" dirty="0">
                <a:solidFill>
                  <a:srgbClr val="FF0000"/>
                </a:solidFill>
              </a:rPr>
              <a:t>насилие как преднамеренное применение физической силы или власти, действительное или в  виде угрозы, </a:t>
            </a:r>
            <a:r>
              <a:rPr lang="ru-RU" b="1" dirty="0" smtClean="0">
                <a:solidFill>
                  <a:srgbClr val="FF0000"/>
                </a:solidFill>
              </a:rPr>
              <a:t>направленное </a:t>
            </a:r>
            <a:r>
              <a:rPr lang="ru-RU" b="1" dirty="0">
                <a:solidFill>
                  <a:srgbClr val="FF0000"/>
                </a:solidFill>
              </a:rPr>
              <a:t>против себя, против иного лица, против группы лиц. </a:t>
            </a:r>
            <a:endParaRPr lang="ru-RU" b="1" dirty="0" smtClean="0">
              <a:solidFill>
                <a:srgbClr val="FF0000"/>
              </a:solidFill>
            </a:endParaRPr>
          </a:p>
          <a:p>
            <a:pPr algn="just"/>
            <a:r>
              <a:rPr lang="ru-RU" dirty="0" smtClean="0"/>
              <a:t>В</a:t>
            </a:r>
            <a:r>
              <a:rPr lang="ru-RU" dirty="0"/>
              <a:t> основном насильственные действия либо являются средством достижения значимой цели; либо являются способом </a:t>
            </a:r>
            <a:r>
              <a:rPr lang="ru-RU" dirty="0" smtClean="0"/>
              <a:t>психологической </a:t>
            </a:r>
            <a:r>
              <a:rPr lang="ru-RU" dirty="0"/>
              <a:t>разрядки, замещением блокированной потребности и переключением деятельности; либо направлены на удовлетворение потребности в самореализации и </a:t>
            </a:r>
            <a:r>
              <a:rPr lang="ru-RU" dirty="0" smtClean="0"/>
              <a:t>самоутверждении</a:t>
            </a:r>
            <a:r>
              <a:rPr lang="ru-RU" dirty="0"/>
              <a:t>. </a:t>
            </a:r>
            <a:endParaRPr lang="ru-RU" dirty="0" smtClean="0"/>
          </a:p>
          <a:p>
            <a:endParaRPr lang="ru-RU" dirty="0"/>
          </a:p>
        </p:txBody>
      </p:sp>
    </p:spTree>
    <p:extLst>
      <p:ext uri="{BB962C8B-B14F-4D97-AF65-F5344CB8AC3E}">
        <p14:creationId xmlns:p14="http://schemas.microsoft.com/office/powerpoint/2010/main" val="1278303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239" y="162962"/>
            <a:ext cx="10515600" cy="860080"/>
          </a:xfrm>
        </p:spPr>
        <p:txBody>
          <a:bodyPr>
            <a:normAutofit/>
          </a:bodyPr>
          <a:lstStyle/>
          <a:p>
            <a:pPr algn="ctr"/>
            <a:r>
              <a:rPr lang="ru-RU" sz="3600" b="1" dirty="0" smtClean="0">
                <a:solidFill>
                  <a:srgbClr val="FF0000"/>
                </a:solidFill>
              </a:rPr>
              <a:t>Четыре </a:t>
            </a:r>
            <a:r>
              <a:rPr lang="ru-RU" sz="3600" b="1" dirty="0">
                <a:solidFill>
                  <a:srgbClr val="FF0000"/>
                </a:solidFill>
              </a:rPr>
              <a:t>основных </a:t>
            </a:r>
            <a:r>
              <a:rPr lang="ru-RU" sz="3600" b="1" dirty="0" smtClean="0">
                <a:solidFill>
                  <a:srgbClr val="FF0000"/>
                </a:solidFill>
              </a:rPr>
              <a:t>уровня опасности </a:t>
            </a:r>
            <a:r>
              <a:rPr lang="ru-RU" sz="3600" b="1" dirty="0">
                <a:solidFill>
                  <a:srgbClr val="FF0000"/>
                </a:solidFill>
              </a:rPr>
              <a:t>для ребенка</a:t>
            </a:r>
          </a:p>
        </p:txBody>
      </p:sp>
      <p:sp>
        <p:nvSpPr>
          <p:cNvPr id="3" name="Объект 2"/>
          <p:cNvSpPr>
            <a:spLocks noGrp="1"/>
          </p:cNvSpPr>
          <p:nvPr>
            <p:ph idx="1"/>
          </p:nvPr>
        </p:nvSpPr>
        <p:spPr>
          <a:xfrm>
            <a:off x="253501" y="1267489"/>
            <a:ext cx="11742345" cy="5359651"/>
          </a:xfrm>
        </p:spPr>
        <p:txBody>
          <a:bodyPr>
            <a:normAutofit fontScale="40000" lnSpcReduction="20000"/>
          </a:bodyPr>
          <a:lstStyle/>
          <a:p>
            <a:r>
              <a:rPr lang="ru-RU" sz="6000" b="1" i="1" dirty="0" smtClean="0"/>
              <a:t>Низкий </a:t>
            </a:r>
            <a:r>
              <a:rPr lang="ru-RU" sz="6000" b="1" i="1" dirty="0"/>
              <a:t>уровень риска </a:t>
            </a:r>
            <a:r>
              <a:rPr lang="ru-RU" sz="6000" dirty="0"/>
              <a:t>– опасность трагических последствий для жизни и здоровья ребенка минимальная или отсутствует. Факты плохого обращения с ребенком не подтверждаются либо носят единичный характер, не влекут за собой явных последствий для ребенка, родители серьезно относятся к случившемуся и могут влиять на ситуацию с тем, чтобы она не повторилась.</a:t>
            </a:r>
          </a:p>
          <a:p>
            <a:r>
              <a:rPr lang="ru-RU" sz="6000" b="1" i="1" dirty="0" smtClean="0"/>
              <a:t>Средний </a:t>
            </a:r>
            <a:r>
              <a:rPr lang="ru-RU" sz="6000" b="1" i="1" dirty="0"/>
              <a:t>уровень риска </a:t>
            </a:r>
            <a:r>
              <a:rPr lang="ru-RU" sz="6000" dirty="0"/>
              <a:t>– факты жестокого обращения с ребенком подтверждаются серьезные последствия для жизни и здоровья ребенка могут и не наступить в ближайшем будущем, однако, если этой семье не помогать, она неизбежно перейдет на более высокую степень риска и встанет вопрос об изъятии ребенка. семья нуждается в постановке на учет в социальной службе и включении в реабилитационные программы. </a:t>
            </a:r>
          </a:p>
          <a:p>
            <a:r>
              <a:rPr lang="ru-RU" sz="6000" b="1" i="1" dirty="0" smtClean="0"/>
              <a:t>Высокий </a:t>
            </a:r>
            <a:r>
              <a:rPr lang="ru-RU" sz="6000" b="1" i="1" dirty="0"/>
              <a:t>уровень риска </a:t>
            </a:r>
            <a:r>
              <a:rPr lang="ru-RU" sz="6000" dirty="0"/>
              <a:t>– оставление ребенка без немедленной помощи обязательно (с очень высокой степенью вероятности) приведет  к смерти, заболеванию, физическим и психическим нарушениям, грубой </a:t>
            </a:r>
            <a:r>
              <a:rPr lang="ru-RU" sz="6000" dirty="0" err="1"/>
              <a:t>дезадаптации</a:t>
            </a:r>
            <a:r>
              <a:rPr lang="ru-RU" sz="6000" dirty="0"/>
              <a:t> </a:t>
            </a:r>
            <a:r>
              <a:rPr lang="ru-RU" sz="6000" dirty="0" smtClean="0"/>
              <a:t>ребенка (смерть близкого, наблюдение за сценой насилия и т.п.)</a:t>
            </a:r>
            <a:endParaRPr lang="ru-RU" sz="6000" dirty="0"/>
          </a:p>
          <a:p>
            <a:r>
              <a:rPr lang="ru-RU" sz="6000" b="1" i="1" dirty="0" smtClean="0"/>
              <a:t>Критический </a:t>
            </a:r>
            <a:r>
              <a:rPr lang="ru-RU" sz="6000" b="1" i="1" dirty="0"/>
              <a:t>уровень </a:t>
            </a:r>
            <a:r>
              <a:rPr lang="ru-RU" sz="6000" dirty="0"/>
              <a:t>– предполагает немедленное </a:t>
            </a:r>
            <a:r>
              <a:rPr lang="ru-RU" sz="6000" dirty="0" smtClean="0"/>
              <a:t>изъятие ребенка </a:t>
            </a:r>
            <a:r>
              <a:rPr lang="ru-RU" sz="6000" dirty="0"/>
              <a:t>из семьи ввиду непосредственной угрозы его жизни и </a:t>
            </a:r>
            <a:r>
              <a:rPr lang="ru-RU" sz="6000" dirty="0" smtClean="0"/>
              <a:t>здоровью (пожар, нападение, пребывание в опасной незнакомой обстановке). </a:t>
            </a:r>
            <a:endParaRPr lang="ru-RU" sz="6000" dirty="0"/>
          </a:p>
        </p:txBody>
      </p:sp>
    </p:spTree>
    <p:extLst>
      <p:ext uri="{BB962C8B-B14F-4D97-AF65-F5344CB8AC3E}">
        <p14:creationId xmlns:p14="http://schemas.microsoft.com/office/powerpoint/2010/main" val="39226536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0505" y="401345"/>
            <a:ext cx="10515600" cy="857093"/>
          </a:xfrm>
        </p:spPr>
        <p:txBody>
          <a:bodyPr>
            <a:normAutofit fontScale="90000"/>
          </a:bodyPr>
          <a:lstStyle/>
          <a:p>
            <a:pPr lvl="1" algn="ctr" rtl="0">
              <a:lnSpc>
                <a:spcPct val="90000"/>
              </a:lnSpc>
              <a:spcBef>
                <a:spcPct val="0"/>
              </a:spcBef>
            </a:pPr>
            <a:r>
              <a:rPr lang="ru-RU" sz="3600" b="1" dirty="0">
                <a:solidFill>
                  <a:srgbClr val="FF0000"/>
                </a:solidFill>
              </a:rPr>
              <a:t>Этапы работы с ребенком при физическом </a:t>
            </a:r>
            <a:r>
              <a:rPr lang="ru-RU" sz="3600" b="1" dirty="0" smtClean="0">
                <a:solidFill>
                  <a:srgbClr val="FF0000"/>
                </a:solidFill>
              </a:rPr>
              <a:t>насилии</a:t>
            </a:r>
            <a:endParaRPr lang="ru-RU" sz="3600" dirty="0">
              <a:solidFill>
                <a:srgbClr val="FF0000"/>
              </a:solidFill>
            </a:endParaRPr>
          </a:p>
        </p:txBody>
      </p:sp>
      <p:sp>
        <p:nvSpPr>
          <p:cNvPr id="3" name="Объект 2"/>
          <p:cNvSpPr>
            <a:spLocks noGrp="1"/>
          </p:cNvSpPr>
          <p:nvPr>
            <p:ph idx="1"/>
          </p:nvPr>
        </p:nvSpPr>
        <p:spPr>
          <a:xfrm>
            <a:off x="235394" y="1548148"/>
            <a:ext cx="11127463" cy="3603279"/>
          </a:xfrm>
        </p:spPr>
        <p:txBody>
          <a:bodyPr/>
          <a:lstStyle/>
          <a:p>
            <a:r>
              <a:rPr lang="ru-RU" i="1" dirty="0"/>
              <a:t>Преодоление </a:t>
            </a:r>
            <a:r>
              <a:rPr lang="ru-RU" i="1" dirty="0" smtClean="0"/>
              <a:t>недоверия ребенка к окружающим людям </a:t>
            </a:r>
          </a:p>
          <a:p>
            <a:r>
              <a:rPr lang="ru-RU" i="1" dirty="0"/>
              <a:t>Помощь в </a:t>
            </a:r>
            <a:r>
              <a:rPr lang="ru-RU" i="1" dirty="0" err="1" smtClean="0"/>
              <a:t>отреагировании</a:t>
            </a:r>
            <a:r>
              <a:rPr lang="ru-RU" i="1" dirty="0"/>
              <a:t> </a:t>
            </a:r>
            <a:r>
              <a:rPr lang="ru-RU" i="1" dirty="0" smtClean="0"/>
              <a:t>эмоций </a:t>
            </a:r>
          </a:p>
          <a:p>
            <a:r>
              <a:rPr lang="ru-RU" i="1" dirty="0"/>
              <a:t>Работа с когнитивными </a:t>
            </a:r>
            <a:r>
              <a:rPr lang="ru-RU" i="1" dirty="0" smtClean="0"/>
              <a:t>искажениями ребенка</a:t>
            </a:r>
          </a:p>
          <a:p>
            <a:pPr lvl="0"/>
            <a:r>
              <a:rPr lang="ru-RU" i="1" dirty="0"/>
              <a:t>Работа родителями при физическом насилии</a:t>
            </a:r>
            <a:endParaRPr lang="ru-RU" dirty="0"/>
          </a:p>
          <a:p>
            <a:pPr marL="0" indent="0">
              <a:buNone/>
            </a:pPr>
            <a:r>
              <a:rPr lang="ru-RU" dirty="0" smtClean="0"/>
              <a:t>-</a:t>
            </a:r>
            <a:r>
              <a:rPr lang="ru-RU" dirty="0"/>
              <a:t>Установление психотерапевтических </a:t>
            </a:r>
            <a:r>
              <a:rPr lang="ru-RU" dirty="0" smtClean="0"/>
              <a:t>отношений</a:t>
            </a:r>
          </a:p>
          <a:p>
            <a:pPr>
              <a:buFontTx/>
              <a:buChar char="-"/>
            </a:pPr>
            <a:r>
              <a:rPr lang="ru-RU" dirty="0" err="1" smtClean="0"/>
              <a:t>Отреагирование</a:t>
            </a:r>
            <a:r>
              <a:rPr lang="ru-RU" dirty="0" smtClean="0"/>
              <a:t> </a:t>
            </a:r>
            <a:r>
              <a:rPr lang="ru-RU" dirty="0"/>
              <a:t>актуальных </a:t>
            </a:r>
            <a:r>
              <a:rPr lang="ru-RU" dirty="0" smtClean="0"/>
              <a:t>переживаний</a:t>
            </a:r>
          </a:p>
          <a:p>
            <a:pPr>
              <a:buFontTx/>
              <a:buChar char="-"/>
            </a:pPr>
            <a:r>
              <a:rPr lang="ru-RU" dirty="0" smtClean="0"/>
              <a:t>Выход </a:t>
            </a:r>
            <a:r>
              <a:rPr lang="ru-RU" dirty="0"/>
              <a:t>на собственные проблемы родителей</a:t>
            </a:r>
            <a:endParaRPr lang="ru-RU" dirty="0" smtClean="0"/>
          </a:p>
          <a:p>
            <a:endParaRPr lang="ru-RU" dirty="0"/>
          </a:p>
        </p:txBody>
      </p:sp>
    </p:spTree>
    <p:extLst>
      <p:ext uri="{BB962C8B-B14F-4D97-AF65-F5344CB8AC3E}">
        <p14:creationId xmlns:p14="http://schemas.microsoft.com/office/powerpoint/2010/main" val="31011849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31"/>
            <a:ext cx="10515600" cy="857093"/>
          </a:xfrm>
        </p:spPr>
        <p:txBody>
          <a:bodyPr>
            <a:noAutofit/>
          </a:bodyPr>
          <a:lstStyle/>
          <a:p>
            <a:pPr lvl="1" algn="ctr" rtl="0">
              <a:lnSpc>
                <a:spcPct val="90000"/>
              </a:lnSpc>
              <a:spcBef>
                <a:spcPct val="0"/>
              </a:spcBef>
            </a:pPr>
            <a:r>
              <a:rPr lang="ru-RU" sz="3600" b="1" dirty="0">
                <a:solidFill>
                  <a:srgbClr val="FF0000"/>
                </a:solidFill>
              </a:rPr>
              <a:t>Этапы работы с ребенком при сексуальном </a:t>
            </a:r>
            <a:r>
              <a:rPr lang="ru-RU" sz="3600" b="1" dirty="0" smtClean="0">
                <a:solidFill>
                  <a:srgbClr val="FF0000"/>
                </a:solidFill>
              </a:rPr>
              <a:t>насилии</a:t>
            </a:r>
            <a:endParaRPr lang="ru-RU" sz="3600" b="1" dirty="0">
              <a:solidFill>
                <a:srgbClr val="FF0000"/>
              </a:solidFill>
            </a:endParaRPr>
          </a:p>
        </p:txBody>
      </p:sp>
      <p:sp>
        <p:nvSpPr>
          <p:cNvPr id="3" name="Объект 2"/>
          <p:cNvSpPr>
            <a:spLocks noGrp="1"/>
          </p:cNvSpPr>
          <p:nvPr>
            <p:ph idx="1"/>
          </p:nvPr>
        </p:nvSpPr>
        <p:spPr>
          <a:xfrm>
            <a:off x="838200" y="1222218"/>
            <a:ext cx="10515600" cy="5326066"/>
          </a:xfrm>
        </p:spPr>
        <p:txBody>
          <a:bodyPr>
            <a:normAutofit fontScale="92500" lnSpcReduction="20000"/>
          </a:bodyPr>
          <a:lstStyle/>
          <a:p>
            <a:pPr lvl="0"/>
            <a:r>
              <a:rPr lang="ru-RU" i="1" dirty="0"/>
              <a:t>Работа по снижению относительной значимости  этого события</a:t>
            </a:r>
            <a:r>
              <a:rPr lang="ru-RU" dirty="0"/>
              <a:t> («беда, но не</a:t>
            </a:r>
            <a:br>
              <a:rPr lang="ru-RU" dirty="0"/>
            </a:br>
            <a:r>
              <a:rPr lang="ru-RU" dirty="0"/>
              <a:t>катастрофа»).</a:t>
            </a:r>
          </a:p>
          <a:p>
            <a:pPr lvl="0"/>
            <a:r>
              <a:rPr lang="ru-RU" i="1" dirty="0"/>
              <a:t>Формирование адекватной позиции по отношению к ответственности</a:t>
            </a:r>
            <a:r>
              <a:rPr lang="ru-RU" dirty="0"/>
              <a:t> за насилие в рациональном и в эмоциональном аспекте, включающем </a:t>
            </a:r>
            <a:r>
              <a:rPr lang="ru-RU" dirty="0" err="1"/>
              <a:t>отреагирование</a:t>
            </a:r>
            <a:r>
              <a:rPr lang="ru-RU" dirty="0"/>
              <a:t> страха,  отвращения, ненависти и других переживаний.</a:t>
            </a:r>
          </a:p>
          <a:p>
            <a:pPr lvl="0"/>
            <a:r>
              <a:rPr lang="ru-RU" i="1" dirty="0"/>
              <a:t>Психологическая работа, связанная с отношением пациента к себе</a:t>
            </a:r>
            <a:r>
              <a:rPr lang="ru-RU" dirty="0"/>
              <a:t>, другим людям, сексуальным отношениям, браку, любви, собственному будущему и т.п.</a:t>
            </a:r>
          </a:p>
          <a:p>
            <a:r>
              <a:rPr lang="ru-RU" i="1" dirty="0"/>
              <a:t>Общий алгоритм работы с родителями</a:t>
            </a:r>
            <a:r>
              <a:rPr lang="ru-RU" dirty="0"/>
              <a:t> </a:t>
            </a:r>
            <a:endParaRPr lang="ru-RU" dirty="0" smtClean="0"/>
          </a:p>
          <a:p>
            <a:pPr marL="0" indent="0">
              <a:buNone/>
            </a:pPr>
            <a:r>
              <a:rPr lang="ru-RU" dirty="0"/>
              <a:t>- Работа над спокойствием родителя. </a:t>
            </a:r>
            <a:endParaRPr lang="ru-RU" dirty="0" smtClean="0"/>
          </a:p>
          <a:p>
            <a:pPr>
              <a:buFontTx/>
              <a:buChar char="-"/>
            </a:pPr>
            <a:r>
              <a:rPr lang="ru-RU" dirty="0" smtClean="0"/>
              <a:t>Развитие </a:t>
            </a:r>
            <a:r>
              <a:rPr lang="ru-RU" dirty="0"/>
              <a:t>представлений родителя о средствах и приемах подбадривания и успокоения </a:t>
            </a:r>
            <a:r>
              <a:rPr lang="ru-RU" dirty="0" smtClean="0"/>
              <a:t>ребенка</a:t>
            </a:r>
          </a:p>
          <a:p>
            <a:pPr>
              <a:buFontTx/>
              <a:buChar char="-"/>
            </a:pPr>
            <a:r>
              <a:rPr lang="ru-RU" dirty="0" smtClean="0"/>
              <a:t>Рекомендация </a:t>
            </a:r>
            <a:r>
              <a:rPr lang="ru-RU" dirty="0"/>
              <a:t>обратиться за профессиональной помощью </a:t>
            </a:r>
            <a:endParaRPr lang="ru-RU" dirty="0" smtClean="0"/>
          </a:p>
        </p:txBody>
      </p:sp>
    </p:spTree>
    <p:extLst>
      <p:ext uri="{BB962C8B-B14F-4D97-AF65-F5344CB8AC3E}">
        <p14:creationId xmlns:p14="http://schemas.microsoft.com/office/powerpoint/2010/main" val="3099533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1" algn="ctr" rtl="0">
              <a:lnSpc>
                <a:spcPct val="90000"/>
              </a:lnSpc>
              <a:spcBef>
                <a:spcPct val="0"/>
              </a:spcBef>
            </a:pPr>
            <a:r>
              <a:rPr lang="ru-RU" sz="3600" b="1" dirty="0">
                <a:solidFill>
                  <a:srgbClr val="FF0000"/>
                </a:solidFill>
                <a:latin typeface="Times New Roman" panose="02020603050405020304" pitchFamily="18" charset="0"/>
                <a:cs typeface="Times New Roman" panose="02020603050405020304" pitchFamily="18" charset="0"/>
              </a:rPr>
              <a:t>Этапы работы с ребенком при психическом </a:t>
            </a:r>
            <a:r>
              <a:rPr lang="ru-RU" sz="3600" b="1" dirty="0" smtClean="0">
                <a:solidFill>
                  <a:srgbClr val="FF0000"/>
                </a:solidFill>
                <a:latin typeface="Times New Roman" panose="02020603050405020304" pitchFamily="18" charset="0"/>
                <a:cs typeface="Times New Roman" panose="02020603050405020304" pitchFamily="18" charset="0"/>
              </a:rPr>
              <a:t>насилии</a:t>
            </a:r>
            <a:endParaRPr lang="ru-RU" sz="36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lnSpcReduction="10000"/>
          </a:bodyPr>
          <a:lstStyle/>
          <a:p>
            <a:pPr lvl="0"/>
            <a:r>
              <a:rPr lang="ru-RU" i="1" dirty="0"/>
              <a:t>Немедленная помощь </a:t>
            </a:r>
            <a:r>
              <a:rPr lang="ru-RU" i="1" dirty="0" smtClean="0"/>
              <a:t>(</a:t>
            </a:r>
            <a:r>
              <a:rPr lang="ru-RU" dirty="0" smtClean="0"/>
              <a:t>Первый </a:t>
            </a:r>
            <a:r>
              <a:rPr lang="ru-RU" dirty="0"/>
              <a:t>разговор с </a:t>
            </a:r>
            <a:r>
              <a:rPr lang="ru-RU" dirty="0" smtClean="0"/>
              <a:t>жертвой). </a:t>
            </a:r>
            <a:endParaRPr lang="ru-RU" dirty="0"/>
          </a:p>
          <a:p>
            <a:pPr lvl="0"/>
            <a:r>
              <a:rPr lang="ru-RU" i="1" dirty="0"/>
              <a:t>Беседы с и </a:t>
            </a:r>
            <a:r>
              <a:rPr lang="ru-RU" i="1" dirty="0" smtClean="0"/>
              <a:t>обидчиками.</a:t>
            </a:r>
            <a:endParaRPr lang="ru-RU" dirty="0"/>
          </a:p>
          <a:p>
            <a:pPr lvl="0"/>
            <a:r>
              <a:rPr lang="ru-RU" i="1" dirty="0"/>
              <a:t>Заключительные беседы с </a:t>
            </a:r>
            <a:r>
              <a:rPr lang="ru-RU" i="1" dirty="0" smtClean="0"/>
              <a:t>обидчиками.</a:t>
            </a:r>
            <a:endParaRPr lang="ru-RU" dirty="0"/>
          </a:p>
          <a:p>
            <a:pPr lvl="0"/>
            <a:r>
              <a:rPr lang="ru-RU" i="1" dirty="0"/>
              <a:t>Долговременная </a:t>
            </a:r>
            <a:r>
              <a:rPr lang="ru-RU" i="1" dirty="0" smtClean="0"/>
              <a:t>помощь.</a:t>
            </a:r>
            <a:endParaRPr lang="ru-RU" dirty="0"/>
          </a:p>
          <a:p>
            <a:pPr lvl="0"/>
            <a:r>
              <a:rPr lang="ru-RU" i="1" dirty="0"/>
              <a:t>Работа с родителями при психологическом </a:t>
            </a:r>
            <a:r>
              <a:rPr lang="ru-RU" i="1" dirty="0" smtClean="0"/>
              <a:t>насилии:</a:t>
            </a:r>
            <a:endParaRPr lang="ru-RU" dirty="0"/>
          </a:p>
          <a:p>
            <a:pPr marL="0" indent="0">
              <a:buNone/>
            </a:pPr>
            <a:r>
              <a:rPr lang="ru-RU" dirty="0" smtClean="0"/>
              <a:t>- Формирование более глубокого понимания проблемы, чем совет </a:t>
            </a:r>
            <a:r>
              <a:rPr lang="ru-RU" dirty="0"/>
              <a:t>своим детям давать </a:t>
            </a:r>
            <a:r>
              <a:rPr lang="ru-RU" dirty="0" smtClean="0"/>
              <a:t>сдачи (нельзя устраивать драку в ответ).</a:t>
            </a:r>
          </a:p>
          <a:p>
            <a:pPr marL="0" indent="0">
              <a:buNone/>
            </a:pPr>
            <a:r>
              <a:rPr lang="ru-RU" dirty="0" smtClean="0"/>
              <a:t>- Налаживание взаимодействия родителей и школы, разработка четкие </a:t>
            </a:r>
            <a:r>
              <a:rPr lang="ru-RU" dirty="0"/>
              <a:t>процедуры для жалоб и открытого обсуждения случаев издевательств.</a:t>
            </a:r>
          </a:p>
        </p:txBody>
      </p:sp>
    </p:spTree>
    <p:extLst>
      <p:ext uri="{BB962C8B-B14F-4D97-AF65-F5344CB8AC3E}">
        <p14:creationId xmlns:p14="http://schemas.microsoft.com/office/powerpoint/2010/main" val="3058879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552" y="147843"/>
            <a:ext cx="11109357" cy="766558"/>
          </a:xfrm>
        </p:spPr>
        <p:txBody>
          <a:bodyPr>
            <a:normAutofit fontScale="90000"/>
          </a:bodyPr>
          <a:lstStyle/>
          <a:p>
            <a:pPr lvl="1" algn="ctr" rtl="0">
              <a:lnSpc>
                <a:spcPct val="90000"/>
              </a:lnSpc>
              <a:spcBef>
                <a:spcPct val="0"/>
              </a:spcBef>
            </a:pPr>
            <a:r>
              <a:rPr lang="ru-RU" sz="3600" b="1" dirty="0">
                <a:solidFill>
                  <a:srgbClr val="FF0000"/>
                </a:solidFill>
              </a:rPr>
              <a:t>Этапы работы с педагогически запущенными </a:t>
            </a:r>
            <a:r>
              <a:rPr lang="ru-RU" sz="3600" b="1" dirty="0" smtClean="0">
                <a:solidFill>
                  <a:srgbClr val="FF0000"/>
                </a:solidFill>
              </a:rPr>
              <a:t>детьми</a:t>
            </a:r>
            <a:endParaRPr lang="ru-RU" sz="3600" dirty="0">
              <a:solidFill>
                <a:srgbClr val="FF0000"/>
              </a:solidFill>
            </a:endParaRPr>
          </a:p>
        </p:txBody>
      </p:sp>
      <p:sp>
        <p:nvSpPr>
          <p:cNvPr id="3" name="Объект 2"/>
          <p:cNvSpPr>
            <a:spLocks noGrp="1"/>
          </p:cNvSpPr>
          <p:nvPr>
            <p:ph idx="1"/>
          </p:nvPr>
        </p:nvSpPr>
        <p:spPr>
          <a:xfrm>
            <a:off x="530381" y="775422"/>
            <a:ext cx="11356819" cy="5869821"/>
          </a:xfrm>
        </p:spPr>
        <p:txBody>
          <a:bodyPr>
            <a:normAutofit fontScale="85000" lnSpcReduction="20000"/>
          </a:bodyPr>
          <a:lstStyle/>
          <a:p>
            <a:pPr lvl="0"/>
            <a:r>
              <a:rPr lang="ru-RU" i="1" dirty="0"/>
              <a:t>Формирование социального доверия.</a:t>
            </a:r>
            <a:endParaRPr lang="ru-RU" dirty="0"/>
          </a:p>
          <a:p>
            <a:pPr lvl="0"/>
            <a:r>
              <a:rPr lang="ru-RU" i="1" dirty="0"/>
              <a:t>Развитие социальной активности детей. </a:t>
            </a:r>
            <a:r>
              <a:rPr lang="ru-RU" dirty="0"/>
              <a:t>0бучение умению самостоятельно решать проблемы.</a:t>
            </a:r>
          </a:p>
          <a:p>
            <a:pPr lvl="0"/>
            <a:r>
              <a:rPr lang="ru-RU" i="1" dirty="0"/>
              <a:t>Развитие социальных эмоций.</a:t>
            </a:r>
            <a:endParaRPr lang="ru-RU" dirty="0"/>
          </a:p>
          <a:p>
            <a:pPr lvl="0"/>
            <a:r>
              <a:rPr lang="ru-RU" i="1" dirty="0"/>
              <a:t>Развитие коммуникативных навыков.</a:t>
            </a:r>
            <a:endParaRPr lang="ru-RU" dirty="0"/>
          </a:p>
          <a:p>
            <a:r>
              <a:rPr lang="ru-RU" i="1" dirty="0"/>
              <a:t>Формирование адекватной самооценки у детей. </a:t>
            </a:r>
            <a:endParaRPr lang="ru-RU" i="1" dirty="0" smtClean="0"/>
          </a:p>
          <a:p>
            <a:r>
              <a:rPr lang="ru-RU" i="1" dirty="0"/>
              <a:t>Коррекция недостатков нравственного развития педагогически запущенных </a:t>
            </a:r>
            <a:r>
              <a:rPr lang="ru-RU" i="1" dirty="0" smtClean="0"/>
              <a:t>учащихся</a:t>
            </a:r>
          </a:p>
          <a:p>
            <a:pPr lvl="0"/>
            <a:r>
              <a:rPr lang="ru-RU" i="1" dirty="0"/>
              <a:t>Повышение психолого-педагогической грамотности родителей, культуры взаимоотношений:</a:t>
            </a:r>
            <a:endParaRPr lang="ru-RU" dirty="0"/>
          </a:p>
          <a:p>
            <a:pPr marL="0" indent="0">
              <a:buNone/>
            </a:pPr>
            <a:r>
              <a:rPr lang="ru-RU" dirty="0"/>
              <a:t>-  создание воспитывающей ситуации в семье, интенсивное подключение родителей в воспитательный процесс;</a:t>
            </a:r>
          </a:p>
          <a:p>
            <a:pPr marL="0" indent="0">
              <a:buNone/>
            </a:pPr>
            <a:r>
              <a:rPr lang="ru-RU" dirty="0"/>
              <a:t>-  индивидуальные консультации, поддержка родителям в воспитании;</a:t>
            </a:r>
          </a:p>
          <a:p>
            <a:pPr marL="0" indent="0">
              <a:buNone/>
            </a:pPr>
            <a:r>
              <a:rPr lang="ru-RU" dirty="0"/>
              <a:t>-  контроль над организацией режима ребенка, устранение безнадзорности;</a:t>
            </a:r>
          </a:p>
          <a:p>
            <a:pPr marL="0" indent="0">
              <a:buNone/>
            </a:pPr>
            <a:r>
              <a:rPr lang="ru-RU" dirty="0"/>
              <a:t>-  поддержку ребенку в организации деятельности ребенка, его общения в семье;</a:t>
            </a:r>
          </a:p>
          <a:p>
            <a:pPr marL="0" indent="0">
              <a:buNone/>
            </a:pPr>
            <a:r>
              <a:rPr lang="ru-RU" dirty="0"/>
              <a:t>-  меры по устранению нарушений семейного воспитания.</a:t>
            </a:r>
          </a:p>
          <a:p>
            <a:pPr marL="0" indent="0">
              <a:buNone/>
            </a:pPr>
            <a:endParaRPr lang="ru-RU" dirty="0"/>
          </a:p>
        </p:txBody>
      </p:sp>
    </p:spTree>
    <p:extLst>
      <p:ext uri="{BB962C8B-B14F-4D97-AF65-F5344CB8AC3E}">
        <p14:creationId xmlns:p14="http://schemas.microsoft.com/office/powerpoint/2010/main" val="1372313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931152"/>
          </a:xfrm>
        </p:spPr>
        <p:txBody>
          <a:bodyPr>
            <a:normAutofit/>
          </a:bodyPr>
          <a:lstStyle/>
          <a:p>
            <a:pPr algn="ctr"/>
            <a:r>
              <a:rPr lang="ru-RU" sz="6000" b="1" dirty="0" smtClean="0">
                <a:solidFill>
                  <a:srgbClr val="FF0000"/>
                </a:solidFill>
              </a:rPr>
              <a:t>4. Упражнения </a:t>
            </a:r>
            <a:r>
              <a:rPr lang="ru-RU" sz="6000" b="1" dirty="0">
                <a:solidFill>
                  <a:srgbClr val="FF0000"/>
                </a:solidFill>
              </a:rPr>
              <a:t>на знакомство с различными видами методик диагностики признаков насилия над детьми</a:t>
            </a:r>
          </a:p>
        </p:txBody>
      </p:sp>
    </p:spTree>
    <p:extLst>
      <p:ext uri="{BB962C8B-B14F-4D97-AF65-F5344CB8AC3E}">
        <p14:creationId xmlns:p14="http://schemas.microsoft.com/office/powerpoint/2010/main" val="3760399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
            <a:ext cx="10515600" cy="1325563"/>
          </a:xfrm>
        </p:spPr>
        <p:txBody>
          <a:bodyPr>
            <a:normAutofit/>
          </a:bodyPr>
          <a:lstStyle/>
          <a:p>
            <a:pPr algn="ctr"/>
            <a:r>
              <a:rPr lang="ru-RU" sz="3600" b="1" dirty="0" smtClean="0">
                <a:solidFill>
                  <a:srgbClr val="FF0000"/>
                </a:solidFill>
              </a:rPr>
              <a:t>Ри­сунки являющихся </a:t>
            </a:r>
            <a:r>
              <a:rPr lang="ru-RU" sz="3600" b="1" dirty="0">
                <a:solidFill>
                  <a:srgbClr val="FF0000"/>
                </a:solidFill>
              </a:rPr>
              <a:t>жертвами </a:t>
            </a:r>
            <a:r>
              <a:rPr lang="ru-RU" sz="3600" b="1" dirty="0" smtClean="0">
                <a:solidFill>
                  <a:srgbClr val="FF0000"/>
                </a:solidFill>
              </a:rPr>
              <a:t>физического насилия разделяются по категориям</a:t>
            </a:r>
            <a:endParaRPr lang="ru-RU" sz="3600" b="1" dirty="0">
              <a:solidFill>
                <a:srgbClr val="FF0000"/>
              </a:solidFill>
            </a:endParaRPr>
          </a:p>
        </p:txBody>
      </p:sp>
      <p:sp>
        <p:nvSpPr>
          <p:cNvPr id="3" name="Объект 2"/>
          <p:cNvSpPr>
            <a:spLocks noGrp="1"/>
          </p:cNvSpPr>
          <p:nvPr>
            <p:ph idx="1"/>
          </p:nvPr>
        </p:nvSpPr>
        <p:spPr>
          <a:xfrm>
            <a:off x="181069" y="1249379"/>
            <a:ext cx="11832880" cy="2525916"/>
          </a:xfrm>
        </p:spPr>
        <p:txBody>
          <a:bodyPr>
            <a:normAutofit fontScale="70000" lnSpcReduction="20000"/>
          </a:bodyPr>
          <a:lstStyle/>
          <a:p>
            <a:r>
              <a:rPr lang="ru-RU" dirty="0" smtClean="0"/>
              <a:t>с </a:t>
            </a:r>
            <a:r>
              <a:rPr lang="ru-RU" dirty="0"/>
              <a:t>изображением мертвых или находящихся в смертельной опасности </a:t>
            </a:r>
            <a:r>
              <a:rPr lang="ru-RU" dirty="0" smtClean="0"/>
              <a:t>персонажей; </a:t>
            </a:r>
          </a:p>
          <a:p>
            <a:r>
              <a:rPr lang="ru-RU" dirty="0" smtClean="0"/>
              <a:t>с </a:t>
            </a:r>
            <a:r>
              <a:rPr lang="ru-RU" dirty="0"/>
              <a:t>изображением агрессии или </a:t>
            </a:r>
            <a:r>
              <a:rPr lang="ru-RU" dirty="0" smtClean="0"/>
              <a:t>деструкции; </a:t>
            </a:r>
          </a:p>
          <a:p>
            <a:r>
              <a:rPr lang="ru-RU" dirty="0" smtClean="0"/>
              <a:t>рисунки </a:t>
            </a:r>
            <a:r>
              <a:rPr lang="ru-RU" dirty="0"/>
              <a:t>с изображением одиноких или беспомощных </a:t>
            </a:r>
            <a:r>
              <a:rPr lang="ru-RU" dirty="0" smtClean="0"/>
              <a:t>персонажей (указывают </a:t>
            </a:r>
            <a:r>
              <a:rPr lang="ru-RU" dirty="0"/>
              <a:t>на высокую вероятность </a:t>
            </a:r>
            <a:r>
              <a:rPr lang="ru-RU" dirty="0" smtClean="0"/>
              <a:t>деп­рессии), </a:t>
            </a:r>
          </a:p>
          <a:p>
            <a:r>
              <a:rPr lang="ru-RU" dirty="0" smtClean="0"/>
              <a:t>с </a:t>
            </a:r>
            <a:r>
              <a:rPr lang="ru-RU" dirty="0"/>
              <a:t>изображением сцен </a:t>
            </a:r>
            <a:r>
              <a:rPr lang="ru-RU" dirty="0" smtClean="0"/>
              <a:t>самоубийства, </a:t>
            </a:r>
          </a:p>
          <a:p>
            <a:r>
              <a:rPr lang="ru-RU" dirty="0" smtClean="0"/>
              <a:t>с </a:t>
            </a:r>
            <a:r>
              <a:rPr lang="ru-RU" dirty="0"/>
              <a:t>изображением враждебности или </a:t>
            </a:r>
            <a:r>
              <a:rPr lang="ru-RU" dirty="0" smtClean="0"/>
              <a:t>угрозы. </a:t>
            </a:r>
          </a:p>
          <a:p>
            <a:r>
              <a:rPr lang="ru-RU" dirty="0" smtClean="0"/>
              <a:t>некоторые </a:t>
            </a:r>
            <a:r>
              <a:rPr lang="ru-RU" dirty="0"/>
              <a:t>категории тематик — в основном, с положительной эмоцио­нальной нагрузкой — не </a:t>
            </a:r>
            <a:r>
              <a:rPr lang="ru-RU" dirty="0" smtClean="0"/>
              <a:t>проявляются </a:t>
            </a:r>
            <a:r>
              <a:rPr lang="ru-RU" dirty="0"/>
              <a:t>вовсе.</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043" y="4004686"/>
            <a:ext cx="3926500" cy="2621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descr="C:\Users\Administrator\Desktop\для нов работы\материалы для работы\psihologiya-risunk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149523"/>
            <a:ext cx="2079523" cy="228741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3543" y="3829622"/>
            <a:ext cx="3880724" cy="292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8311" y="4270236"/>
            <a:ext cx="3013692" cy="235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295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1163" y="6"/>
            <a:ext cx="10515600" cy="1059255"/>
          </a:xfrm>
        </p:spPr>
        <p:txBody>
          <a:bodyPr>
            <a:normAutofit/>
          </a:bodyPr>
          <a:lstStyle/>
          <a:p>
            <a:pPr algn="ctr"/>
            <a:r>
              <a:rPr lang="ru-RU" sz="2800" b="1" dirty="0" smtClean="0">
                <a:solidFill>
                  <a:srgbClr val="FF0000"/>
                </a:solidFill>
              </a:rPr>
              <a:t>Особенности рисун­ков </a:t>
            </a:r>
            <a:r>
              <a:rPr lang="ru-RU" sz="2800" b="1" dirty="0">
                <a:solidFill>
                  <a:srgbClr val="FF0000"/>
                </a:solidFill>
              </a:rPr>
              <a:t>детей с </a:t>
            </a:r>
            <a:r>
              <a:rPr lang="ru-RU" sz="2800" b="1" dirty="0" err="1">
                <a:solidFill>
                  <a:srgbClr val="FF0000"/>
                </a:solidFill>
              </a:rPr>
              <a:t>диссоциативным</a:t>
            </a:r>
            <a:r>
              <a:rPr lang="ru-RU" sz="2800" b="1" dirty="0">
                <a:solidFill>
                  <a:srgbClr val="FF0000"/>
                </a:solidFill>
              </a:rPr>
              <a:t> расстройством, являющихся сви­детелями или жертвами домашнего </a:t>
            </a:r>
            <a:r>
              <a:rPr lang="ru-RU" sz="2800" b="1" dirty="0" smtClean="0">
                <a:solidFill>
                  <a:srgbClr val="FF0000"/>
                </a:solidFill>
              </a:rPr>
              <a:t>насилия</a:t>
            </a:r>
            <a:endParaRPr lang="ru-RU" sz="2800" dirty="0">
              <a:solidFill>
                <a:srgbClr val="FF0000"/>
              </a:solidFill>
            </a:endParaRPr>
          </a:p>
        </p:txBody>
      </p:sp>
      <p:sp>
        <p:nvSpPr>
          <p:cNvPr id="3" name="Объект 2"/>
          <p:cNvSpPr>
            <a:spLocks noGrp="1"/>
          </p:cNvSpPr>
          <p:nvPr>
            <p:ph idx="1"/>
          </p:nvPr>
        </p:nvSpPr>
        <p:spPr>
          <a:xfrm>
            <a:off x="144855" y="927983"/>
            <a:ext cx="11841933" cy="5821379"/>
          </a:xfrm>
        </p:spPr>
        <p:txBody>
          <a:bodyPr>
            <a:noAutofit/>
          </a:bodyPr>
          <a:lstStyle/>
          <a:p>
            <a:r>
              <a:rPr lang="ru-RU" sz="2400" dirty="0" smtClean="0"/>
              <a:t>Стилизованное </a:t>
            </a:r>
            <a:r>
              <a:rPr lang="ru-RU" sz="2400" dirty="0"/>
              <a:t>или иска­женное изображение </a:t>
            </a:r>
            <a:r>
              <a:rPr lang="ru-RU" sz="2400" dirty="0" smtClean="0"/>
              <a:t>глаз,</a:t>
            </a:r>
            <a:r>
              <a:rPr lang="ru-RU" sz="2400" dirty="0"/>
              <a:t> пустые окружности вместо </a:t>
            </a:r>
            <a:r>
              <a:rPr lang="ru-RU" sz="2400" dirty="0" smtClean="0"/>
              <a:t>глаз, </a:t>
            </a:r>
            <a:r>
              <a:rPr lang="ru-RU" sz="2400" dirty="0"/>
              <a:t> слишком длинные или слишком корот­кие руки, </a:t>
            </a:r>
            <a:r>
              <a:rPr lang="ru-RU" sz="2400" dirty="0" smtClean="0"/>
              <a:t>ноги, «об­резанные</a:t>
            </a:r>
            <a:r>
              <a:rPr lang="ru-RU" sz="2400" dirty="0"/>
              <a:t>» </a:t>
            </a:r>
            <a:r>
              <a:rPr lang="ru-RU" sz="2400" dirty="0" smtClean="0"/>
              <a:t>конечности, </a:t>
            </a:r>
            <a:r>
              <a:rPr lang="ru-RU" sz="2400" dirty="0"/>
              <a:t>заштрихованный или отсутствующий рот и </a:t>
            </a:r>
            <a:r>
              <a:rPr lang="ru-RU" sz="2400" dirty="0" smtClean="0"/>
              <a:t>глаза, </a:t>
            </a:r>
            <a:r>
              <a:rPr lang="ru-RU" sz="2400" dirty="0"/>
              <a:t>заштрихованные или оторванные </a:t>
            </a:r>
            <a:r>
              <a:rPr lang="ru-RU" sz="2400" dirty="0" smtClean="0"/>
              <a:t>гениталии, </a:t>
            </a:r>
            <a:r>
              <a:rPr lang="ru-RU" sz="2400" dirty="0"/>
              <a:t>неровная </a:t>
            </a:r>
            <a:r>
              <a:rPr lang="ru-RU" sz="2400" dirty="0" smtClean="0"/>
              <a:t>поза, </a:t>
            </a:r>
            <a:r>
              <a:rPr lang="ru-RU" sz="2400" dirty="0"/>
              <a:t>изображения некоего барьера, от­деляющего верхнюю и нижнюю части тела, например, в виде ремня.</a:t>
            </a:r>
            <a:endParaRPr lang="ru-RU" sz="2400" dirty="0" smtClean="0"/>
          </a:p>
          <a:p>
            <a:r>
              <a:rPr lang="ru-RU" sz="2400" dirty="0" smtClean="0"/>
              <a:t>Неадекватным </a:t>
            </a:r>
            <a:r>
              <a:rPr lang="ru-RU" sz="2400" dirty="0"/>
              <a:t>использованием цвета.</a:t>
            </a:r>
          </a:p>
          <a:p>
            <a:r>
              <a:rPr lang="ru-RU" sz="2400" dirty="0" smtClean="0"/>
              <a:t>Сильным </a:t>
            </a:r>
            <a:r>
              <a:rPr lang="ru-RU" sz="2400" dirty="0"/>
              <a:t>нажимом, часто сочетающимся со слабым на­жимом.</a:t>
            </a:r>
          </a:p>
          <a:p>
            <a:r>
              <a:rPr lang="ru-RU" sz="2400" dirty="0"/>
              <a:t>Необычное расположение основного образа на листе </a:t>
            </a:r>
            <a:r>
              <a:rPr lang="ru-RU" sz="2400" dirty="0" smtClean="0"/>
              <a:t>бумаги: слабая </a:t>
            </a:r>
            <a:r>
              <a:rPr lang="ru-RU" sz="2400" dirty="0"/>
              <a:t>организа­ция изображения, в том числе</a:t>
            </a:r>
            <a:r>
              <a:rPr lang="ru-RU" sz="2400" dirty="0" smtClean="0"/>
              <a:t>: наличием </a:t>
            </a:r>
            <a:r>
              <a:rPr lang="ru-RU" sz="2400" dirty="0"/>
              <a:t>в изображений объектов, летающих в про­странстве и не расположенных на базовой </a:t>
            </a:r>
            <a:r>
              <a:rPr lang="ru-RU" sz="2400" dirty="0" smtClean="0"/>
              <a:t>линии, выход </a:t>
            </a:r>
            <a:r>
              <a:rPr lang="ru-RU" sz="2400" dirty="0"/>
              <a:t>за границы листа бумаги</a:t>
            </a:r>
            <a:r>
              <a:rPr lang="ru-RU" sz="2400" dirty="0" smtClean="0"/>
              <a:t>.</a:t>
            </a:r>
            <a:r>
              <a:rPr lang="ru-RU" sz="2400" dirty="0"/>
              <a:t> </a:t>
            </a:r>
            <a:endParaRPr lang="ru-RU" sz="2400" dirty="0" smtClean="0"/>
          </a:p>
          <a:p>
            <a:r>
              <a:rPr lang="ru-RU" sz="2400" dirty="0" smtClean="0"/>
              <a:t>Низкая </a:t>
            </a:r>
            <a:r>
              <a:rPr lang="ru-RU" sz="2400" dirty="0"/>
              <a:t>интегрированность изображения, характеризу­ющаяся слабой связью между его элементами</a:t>
            </a:r>
            <a:r>
              <a:rPr lang="ru-RU" sz="2400" dirty="0" smtClean="0"/>
              <a:t>.</a:t>
            </a:r>
            <a:r>
              <a:rPr lang="ru-RU" sz="2400" dirty="0"/>
              <a:t> Наличие разделенных, сегментированных образов</a:t>
            </a:r>
            <a:r>
              <a:rPr lang="ru-RU" sz="2400" dirty="0" smtClean="0"/>
              <a:t>.</a:t>
            </a:r>
            <a:r>
              <a:rPr lang="ru-RU" sz="2400" dirty="0"/>
              <a:t> Хаотичное изображение </a:t>
            </a:r>
            <a:r>
              <a:rPr lang="ru-RU" sz="2400" dirty="0" smtClean="0"/>
              <a:t>или оно вовсе </a:t>
            </a:r>
            <a:r>
              <a:rPr lang="ru-RU" sz="2400" dirty="0"/>
              <a:t>не различимо.</a:t>
            </a:r>
          </a:p>
          <a:p>
            <a:r>
              <a:rPr lang="ru-RU" sz="2400" dirty="0" smtClean="0"/>
              <a:t>Неспособность </a:t>
            </a:r>
            <a:r>
              <a:rPr lang="ru-RU" sz="2400" dirty="0"/>
              <a:t>удерживать </a:t>
            </a:r>
            <a:r>
              <a:rPr lang="ru-RU" sz="2400" dirty="0" smtClean="0"/>
              <a:t>аффект: создание каракулей, удары </a:t>
            </a:r>
            <a:r>
              <a:rPr lang="ru-RU" sz="2400" dirty="0"/>
              <a:t>мелком по поверхности </a:t>
            </a:r>
            <a:r>
              <a:rPr lang="ru-RU" sz="2400" dirty="0" smtClean="0"/>
              <a:t>бумаги, прерывистые, состоящие </a:t>
            </a:r>
            <a:r>
              <a:rPr lang="ru-RU" sz="2400" dirty="0"/>
              <a:t>из точек </a:t>
            </a:r>
            <a:r>
              <a:rPr lang="ru-RU" sz="2400" dirty="0" smtClean="0"/>
              <a:t>линии, «блуждающие», неуверенные линии</a:t>
            </a:r>
            <a:r>
              <a:rPr lang="ru-RU" sz="2400" dirty="0"/>
              <a:t>.</a:t>
            </a:r>
          </a:p>
          <a:p>
            <a:endParaRPr lang="ru-RU" sz="1200" dirty="0"/>
          </a:p>
          <a:p>
            <a:endParaRPr lang="ru-RU" sz="1200" dirty="0"/>
          </a:p>
        </p:txBody>
      </p:sp>
    </p:spTree>
    <p:extLst>
      <p:ext uri="{BB962C8B-B14F-4D97-AF65-F5344CB8AC3E}">
        <p14:creationId xmlns:p14="http://schemas.microsoft.com/office/powerpoint/2010/main" val="1746914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932" y="6"/>
            <a:ext cx="10515600" cy="694131"/>
          </a:xfrm>
        </p:spPr>
        <p:txBody>
          <a:bodyPr>
            <a:normAutofit/>
          </a:bodyPr>
          <a:lstStyle/>
          <a:p>
            <a:pPr algn="ctr"/>
            <a:r>
              <a:rPr lang="ru-RU" sz="3600" b="1" dirty="0" smtClean="0">
                <a:solidFill>
                  <a:srgbClr val="FF0000"/>
                </a:solidFill>
              </a:rPr>
              <a:t>Собственные способы преодоления травмы ребенком</a:t>
            </a:r>
            <a:endParaRPr lang="ru-RU" sz="3600" b="1" dirty="0">
              <a:solidFill>
                <a:srgbClr val="FF0000"/>
              </a:solidFill>
            </a:endParaRPr>
          </a:p>
        </p:txBody>
      </p:sp>
      <p:sp>
        <p:nvSpPr>
          <p:cNvPr id="3" name="Объект 2"/>
          <p:cNvSpPr>
            <a:spLocks noGrp="1"/>
          </p:cNvSpPr>
          <p:nvPr>
            <p:ph idx="1"/>
          </p:nvPr>
        </p:nvSpPr>
        <p:spPr>
          <a:xfrm>
            <a:off x="181069" y="588474"/>
            <a:ext cx="11832880" cy="6197097"/>
          </a:xfrm>
        </p:spPr>
        <p:txBody>
          <a:bodyPr>
            <a:noAutofit/>
          </a:bodyPr>
          <a:lstStyle/>
          <a:p>
            <a:r>
              <a:rPr lang="ru-RU" sz="2400" b="1" dirty="0"/>
              <a:t>Наличие многократно повторяющихся образов. </a:t>
            </a:r>
            <a:r>
              <a:rPr lang="ru-RU" sz="2400" dirty="0"/>
              <a:t>«Перенасыщенность» изображения, наличие в нем слиш­ком сложных в структурном отношении образов, в том числе за счет добавления к рисунку надписей, содержа­тельно не связанных с образами. «Наслоение» образов друг на друга. Помещение образов в контур</a:t>
            </a:r>
            <a:r>
              <a:rPr lang="ru-RU" sz="2400" dirty="0" smtClean="0"/>
              <a:t>. Это свидетельствует о потребности взять под контроль травмирующую ситуацию.</a:t>
            </a:r>
          </a:p>
          <a:p>
            <a:endParaRPr lang="ru-RU" sz="2400" dirty="0" smtClean="0"/>
          </a:p>
          <a:p>
            <a:r>
              <a:rPr lang="ru-RU" sz="2400" dirty="0" smtClean="0"/>
              <a:t>Желанием </a:t>
            </a:r>
            <a:r>
              <a:rPr lang="ru-RU" sz="2400" dirty="0"/>
              <a:t>справиться с травмой объясняется  </a:t>
            </a:r>
            <a:r>
              <a:rPr lang="ru-RU" sz="2400" b="1" dirty="0"/>
              <a:t>стремление детей портить «хорошие» или «чистые» рисунки</a:t>
            </a:r>
            <a:r>
              <a:rPr lang="ru-RU" sz="2400" dirty="0"/>
              <a:t> путем их закрашивания, сжигания или </a:t>
            </a:r>
            <a:r>
              <a:rPr lang="ru-RU" sz="2400" dirty="0" err="1"/>
              <a:t>протыкания</a:t>
            </a:r>
            <a:r>
              <a:rPr lang="ru-RU" sz="2400" dirty="0" smtClean="0"/>
              <a:t>.</a:t>
            </a:r>
          </a:p>
          <a:p>
            <a:endParaRPr lang="ru-RU" sz="2400" dirty="0" smtClean="0"/>
          </a:p>
          <a:p>
            <a:r>
              <a:rPr lang="ru-RU" sz="2400" dirty="0" smtClean="0"/>
              <a:t>В </a:t>
            </a:r>
            <a:r>
              <a:rPr lang="ru-RU" sz="2400" dirty="0"/>
              <a:t>изобразительной деятельности </a:t>
            </a:r>
            <a:r>
              <a:rPr lang="ru-RU" sz="2400" dirty="0" smtClean="0"/>
              <a:t>или в песке перенесших </a:t>
            </a:r>
            <a:r>
              <a:rPr lang="ru-RU" sz="2400" dirty="0"/>
              <a:t>сексуальное насилие детей </a:t>
            </a:r>
            <a:r>
              <a:rPr lang="ru-RU" sz="2400" b="1" dirty="0"/>
              <a:t>часто отмечается обильное использование воды или иной жидкости или добавление к ним иных материалов. </a:t>
            </a:r>
            <a:r>
              <a:rPr lang="ru-RU" sz="2400" dirty="0"/>
              <a:t>Ребенок, как правило, стремится сохранить подобный раствор или «кашу» в течение нескольких недель, закрывая его в ка­кой-либо емкости. </a:t>
            </a:r>
            <a:r>
              <a:rPr lang="ru-RU" sz="2400" dirty="0" smtClean="0"/>
              <a:t>Иногда </a:t>
            </a:r>
            <a:r>
              <a:rPr lang="ru-RU" sz="2400" dirty="0"/>
              <a:t>дети заявляют, что этот раствор яв­ляется «ядом» или «лекарством</a:t>
            </a:r>
            <a:r>
              <a:rPr lang="ru-RU" sz="2400" dirty="0" smtClean="0"/>
              <a:t>».</a:t>
            </a:r>
            <a:r>
              <a:rPr lang="ru-RU" sz="2400" dirty="0"/>
              <a:t>  </a:t>
            </a:r>
            <a:r>
              <a:rPr lang="ru-RU" sz="2400" dirty="0" smtClean="0"/>
              <a:t>Создаваемую </a:t>
            </a:r>
            <a:r>
              <a:rPr lang="ru-RU" sz="2400" dirty="0"/>
              <a:t>ими смесь они нередко </a:t>
            </a:r>
            <a:r>
              <a:rPr lang="ru-RU" sz="2400" b="1" dirty="0"/>
              <a:t>ассоциируют с фекалиями или пищевыми продуктами</a:t>
            </a:r>
            <a:r>
              <a:rPr lang="ru-RU" sz="2400" b="1" dirty="0" smtClean="0"/>
              <a:t>. </a:t>
            </a:r>
            <a:r>
              <a:rPr lang="ru-RU" sz="2400" dirty="0" smtClean="0"/>
              <a:t>Данные </a:t>
            </a:r>
            <a:r>
              <a:rPr lang="ru-RU" sz="2400" dirty="0"/>
              <a:t>особенности указывают на попытки ребенка модулировать, то есть изменить, в том числе смягчить отрицательные переживания. </a:t>
            </a:r>
            <a:endParaRPr lang="ru-RU" sz="2400" dirty="0" smtClean="0"/>
          </a:p>
        </p:txBody>
      </p:sp>
    </p:spTree>
    <p:extLst>
      <p:ext uri="{BB962C8B-B14F-4D97-AF65-F5344CB8AC3E}">
        <p14:creationId xmlns:p14="http://schemas.microsoft.com/office/powerpoint/2010/main" val="744156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5815" y="559806"/>
            <a:ext cx="10972800" cy="1219200"/>
          </a:xfrm>
        </p:spPr>
        <p:txBody>
          <a:bodyPr>
            <a:noAutofit/>
          </a:bodyPr>
          <a:lstStyle/>
          <a:p>
            <a:pPr lvl="0" algn="ctr"/>
            <a:r>
              <a:rPr lang="ru-RU" sz="4400" b="1" dirty="0">
                <a:solidFill>
                  <a:srgbClr val="FF0000"/>
                </a:solidFill>
              </a:rPr>
              <a:t>Ролевая игра «Проблемы специалиста в процессе работы». </a:t>
            </a:r>
          </a:p>
        </p:txBody>
      </p:sp>
      <p:sp>
        <p:nvSpPr>
          <p:cNvPr id="4" name="Объект 3"/>
          <p:cNvSpPr>
            <a:spLocks noGrp="1"/>
          </p:cNvSpPr>
          <p:nvPr>
            <p:ph idx="1"/>
          </p:nvPr>
        </p:nvSpPr>
        <p:spPr>
          <a:xfrm>
            <a:off x="591493" y="2049101"/>
            <a:ext cx="10972800" cy="4572000"/>
          </a:xfrm>
        </p:spPr>
        <p:txBody>
          <a:bodyPr>
            <a:normAutofit/>
          </a:bodyPr>
          <a:lstStyle/>
          <a:p>
            <a:r>
              <a:rPr lang="ru-RU" dirty="0" smtClean="0"/>
              <a:t>Ситуация 1. Мама пришла к специалисту и просит о помощи: ребенок пережил насилие, что ей делать.</a:t>
            </a:r>
          </a:p>
          <a:p>
            <a:endParaRPr lang="ru-RU" dirty="0"/>
          </a:p>
          <a:p>
            <a:endParaRPr lang="ru-RU" dirty="0" smtClean="0"/>
          </a:p>
          <a:p>
            <a:r>
              <a:rPr lang="ru-RU" dirty="0" smtClean="0"/>
              <a:t>Ситуация 2. К специалисту обращается педагог: ребенок приходит на занятия с синяками, постоянно прячет глаза, не общается со сверстниками, дерзит всем, выглядит неряшливо, что ей делать.</a:t>
            </a:r>
            <a:endParaRPr lang="ru-RU" dirty="0"/>
          </a:p>
        </p:txBody>
      </p:sp>
    </p:spTree>
    <p:extLst>
      <p:ext uri="{BB962C8B-B14F-4D97-AF65-F5344CB8AC3E}">
        <p14:creationId xmlns:p14="http://schemas.microsoft.com/office/powerpoint/2010/main" val="146860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Четыре вида жестокого обращения с ребенком</a:t>
            </a:r>
            <a:endParaRPr lang="ru-RU" b="1" dirty="0">
              <a:solidFill>
                <a:srgbClr val="FF0000"/>
              </a:solidFill>
            </a:endParaRPr>
          </a:p>
        </p:txBody>
      </p:sp>
      <p:sp>
        <p:nvSpPr>
          <p:cNvPr id="3" name="Объект 2"/>
          <p:cNvSpPr>
            <a:spLocks noGrp="1"/>
          </p:cNvSpPr>
          <p:nvPr>
            <p:ph idx="1"/>
          </p:nvPr>
        </p:nvSpPr>
        <p:spPr>
          <a:xfrm>
            <a:off x="838200" y="2336266"/>
            <a:ext cx="10515600" cy="3352017"/>
          </a:xfrm>
        </p:spPr>
        <p:txBody>
          <a:bodyPr/>
          <a:lstStyle/>
          <a:p>
            <a:r>
              <a:rPr lang="ru-RU" sz="4400" dirty="0" smtClean="0"/>
              <a:t> </a:t>
            </a:r>
            <a:r>
              <a:rPr lang="ru-RU" sz="4400" dirty="0"/>
              <a:t>физическое насилие</a:t>
            </a:r>
          </a:p>
          <a:p>
            <a:r>
              <a:rPr lang="ru-RU" sz="4400" dirty="0"/>
              <a:t>сексуальное насилие</a:t>
            </a:r>
          </a:p>
          <a:p>
            <a:r>
              <a:rPr lang="ru-RU" sz="4400" dirty="0"/>
              <a:t>психическое насилие</a:t>
            </a:r>
          </a:p>
          <a:p>
            <a:r>
              <a:rPr lang="ru-RU" sz="4400" dirty="0" smtClean="0"/>
              <a:t>пренебрежение потребностями</a:t>
            </a:r>
          </a:p>
        </p:txBody>
      </p:sp>
    </p:spTree>
    <p:extLst>
      <p:ext uri="{BB962C8B-B14F-4D97-AF65-F5344CB8AC3E}">
        <p14:creationId xmlns:p14="http://schemas.microsoft.com/office/powerpoint/2010/main" val="22707561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55089201"/>
              </p:ext>
            </p:extLst>
          </p:nvPr>
        </p:nvGraphicFramePr>
        <p:xfrm>
          <a:off x="552263" y="443620"/>
          <a:ext cx="11452632" cy="6257656"/>
        </p:xfrm>
        <a:graphic>
          <a:graphicData uri="http://schemas.openxmlformats.org/drawingml/2006/table">
            <a:tbl>
              <a:tblPr firstRow="1" firstCol="1" bandRow="1"/>
              <a:tblGrid>
                <a:gridCol w="3352866"/>
                <a:gridCol w="3582087"/>
                <a:gridCol w="4517679"/>
              </a:tblGrid>
              <a:tr h="859648">
                <a:tc>
                  <a:txBody>
                    <a:bodyPr/>
                    <a:lstStyle/>
                    <a:p>
                      <a:pPr algn="l">
                        <a:lnSpc>
                          <a:spcPct val="115000"/>
                        </a:lnSpc>
                        <a:spcAft>
                          <a:spcPts val="0"/>
                        </a:spcAft>
                      </a:pPr>
                      <a:r>
                        <a:rPr lang="ru-RU" sz="2400" b="1" dirty="0">
                          <a:effectLst/>
                          <a:latin typeface="Calibri"/>
                          <a:ea typeface="Calibri"/>
                          <a:cs typeface="Times New Roman"/>
                        </a:rPr>
                        <a:t>Специалист </a:t>
                      </a:r>
                      <a:endParaRPr lang="ru-RU" sz="2400" dirty="0">
                        <a:effectLst/>
                        <a:latin typeface="Calibri"/>
                        <a:ea typeface="Calibri"/>
                        <a:cs typeface="Times New Roman"/>
                      </a:endParaRPr>
                    </a:p>
                  </a:txBody>
                  <a:tcPr marL="29771" marR="29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2400" b="1" dirty="0">
                          <a:effectLst/>
                          <a:latin typeface="Calibri"/>
                          <a:ea typeface="Calibri"/>
                          <a:cs typeface="Times New Roman"/>
                        </a:rPr>
                        <a:t>Мать, </a:t>
                      </a:r>
                      <a:r>
                        <a:rPr lang="ru-RU" sz="2400" b="1" dirty="0" smtClean="0">
                          <a:effectLst/>
                          <a:latin typeface="Calibri"/>
                          <a:ea typeface="Calibri"/>
                          <a:cs typeface="Times New Roman"/>
                        </a:rPr>
                        <a:t>бабушка,</a:t>
                      </a:r>
                    </a:p>
                    <a:p>
                      <a:pPr algn="l">
                        <a:lnSpc>
                          <a:spcPct val="115000"/>
                        </a:lnSpc>
                        <a:spcAft>
                          <a:spcPts val="0"/>
                        </a:spcAft>
                      </a:pPr>
                      <a:r>
                        <a:rPr lang="ru-RU" sz="2400" b="1" dirty="0" smtClean="0">
                          <a:effectLst/>
                          <a:latin typeface="Calibri"/>
                          <a:ea typeface="Calibri"/>
                          <a:cs typeface="Times New Roman"/>
                        </a:rPr>
                        <a:t> педагог</a:t>
                      </a:r>
                      <a:endParaRPr lang="ru-RU" sz="2400" dirty="0">
                        <a:effectLst/>
                        <a:latin typeface="Calibri"/>
                        <a:ea typeface="Calibri"/>
                        <a:cs typeface="Times New Roman"/>
                      </a:endParaRPr>
                    </a:p>
                  </a:txBody>
                  <a:tcPr marL="29771" marR="29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2400" b="1" dirty="0">
                          <a:effectLst/>
                          <a:latin typeface="Calibri"/>
                          <a:ea typeface="Calibri"/>
                          <a:cs typeface="Times New Roman"/>
                        </a:rPr>
                        <a:t>Наблюдатель</a:t>
                      </a:r>
                      <a:endParaRPr lang="ru-RU" sz="2400" dirty="0">
                        <a:effectLst/>
                        <a:latin typeface="Calibri"/>
                        <a:ea typeface="Calibri"/>
                        <a:cs typeface="Times New Roman"/>
                      </a:endParaRPr>
                    </a:p>
                  </a:txBody>
                  <a:tcPr marL="29771" marR="29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7539">
                <a:tc>
                  <a:txBody>
                    <a:bodyPr/>
                    <a:lstStyle/>
                    <a:p>
                      <a:pPr marL="342900" lvl="0" indent="-342900">
                        <a:lnSpc>
                          <a:spcPct val="115000"/>
                        </a:lnSpc>
                        <a:spcAft>
                          <a:spcPts val="0"/>
                        </a:spcAft>
                        <a:buFont typeface="+mj-lt"/>
                        <a:buAutoNum type="arabicPeriod"/>
                        <a:tabLst>
                          <a:tab pos="180340" algn="l"/>
                        </a:tabLst>
                      </a:pPr>
                      <a:r>
                        <a:rPr lang="ru-RU" sz="2200" dirty="0">
                          <a:effectLst/>
                          <a:latin typeface="Calibri"/>
                          <a:ea typeface="Calibri"/>
                          <a:cs typeface="Times New Roman"/>
                        </a:rPr>
                        <a:t>Устанавливает глазами контакт, внимательно выслушивает клиента, располагается наискосок от клиента, держит руки открытыми, а тело наклоняет к клиенту</a:t>
                      </a:r>
                    </a:p>
                    <a:p>
                      <a:pPr marL="342900" lvl="0" indent="-342900">
                        <a:lnSpc>
                          <a:spcPct val="115000"/>
                        </a:lnSpc>
                        <a:spcAft>
                          <a:spcPts val="0"/>
                        </a:spcAft>
                        <a:buFont typeface="+mj-lt"/>
                        <a:buAutoNum type="arabicPeriod"/>
                        <a:tabLst>
                          <a:tab pos="180340" algn="l"/>
                        </a:tabLst>
                      </a:pPr>
                      <a:r>
                        <a:rPr lang="ru-RU" sz="2200" dirty="0">
                          <a:effectLst/>
                          <a:latin typeface="Calibri"/>
                          <a:ea typeface="Calibri"/>
                          <a:cs typeface="Times New Roman"/>
                        </a:rPr>
                        <a:t>Отражает словами эмоции, переформулирует в результате фразы клиента, превращая их в  запрос</a:t>
                      </a:r>
                    </a:p>
                  </a:txBody>
                  <a:tcPr marL="29771" marR="29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mj-lt"/>
                        <a:buAutoNum type="arabicPeriod"/>
                        <a:tabLst>
                          <a:tab pos="224790" algn="l"/>
                        </a:tabLst>
                      </a:pPr>
                      <a:r>
                        <a:rPr lang="ru-RU" sz="2200" dirty="0">
                          <a:effectLst/>
                          <a:latin typeface="Calibri"/>
                          <a:ea typeface="Calibri"/>
                          <a:cs typeface="Times New Roman"/>
                        </a:rPr>
                        <a:t>Придумывает и рассказывает историю про </a:t>
                      </a:r>
                      <a:r>
                        <a:rPr lang="ru-RU" sz="2200" dirty="0" smtClean="0">
                          <a:effectLst/>
                          <a:latin typeface="Calibri"/>
                          <a:ea typeface="Calibri"/>
                          <a:cs typeface="Times New Roman"/>
                        </a:rPr>
                        <a:t>физический, психологический</a:t>
                      </a:r>
                      <a:r>
                        <a:rPr lang="ru-RU" sz="2200" dirty="0">
                          <a:effectLst/>
                          <a:latin typeface="Calibri"/>
                          <a:ea typeface="Calibri"/>
                          <a:cs typeface="Times New Roman"/>
                        </a:rPr>
                        <a:t>, сексуальный вид насилия.</a:t>
                      </a:r>
                    </a:p>
                    <a:p>
                      <a:pPr marL="342900" lvl="0" indent="-342900">
                        <a:lnSpc>
                          <a:spcPct val="115000"/>
                        </a:lnSpc>
                        <a:spcAft>
                          <a:spcPts val="0"/>
                        </a:spcAft>
                        <a:buFont typeface="+mj-lt"/>
                        <a:buAutoNum type="arabicPeriod"/>
                        <a:tabLst>
                          <a:tab pos="224790" algn="l"/>
                        </a:tabLst>
                      </a:pPr>
                      <a:r>
                        <a:rPr lang="ru-RU" sz="2200" dirty="0">
                          <a:effectLst/>
                          <a:latin typeface="Calibri"/>
                          <a:ea typeface="Calibri"/>
                          <a:cs typeface="Times New Roman"/>
                        </a:rPr>
                        <a:t>Постоянно отслеживает мысленно свое состояние (эмоции, мысли, напряженность позы) во время рассказа и просьбы о помощи</a:t>
                      </a:r>
                    </a:p>
                  </a:txBody>
                  <a:tcPr marL="29771" marR="29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mj-lt"/>
                        <a:buAutoNum type="arabicPeriod"/>
                        <a:tabLst>
                          <a:tab pos="179705" algn="l"/>
                        </a:tabLst>
                      </a:pPr>
                      <a:r>
                        <a:rPr lang="ru-RU" sz="2200" dirty="0">
                          <a:effectLst/>
                          <a:latin typeface="Calibri"/>
                          <a:ea typeface="Calibri"/>
                          <a:cs typeface="Times New Roman"/>
                        </a:rPr>
                        <a:t>Отмечает невербальные особенности поведения матери (доверие - открытость жестов, наклон корпуса тела в сторону специалиста, кивки-согласие</a:t>
                      </a:r>
                    </a:p>
                    <a:p>
                      <a:pPr marL="342900" lvl="0" indent="-342900">
                        <a:lnSpc>
                          <a:spcPct val="115000"/>
                        </a:lnSpc>
                        <a:spcAft>
                          <a:spcPts val="0"/>
                        </a:spcAft>
                        <a:buFont typeface="+mj-lt"/>
                        <a:buAutoNum type="arabicPeriod"/>
                        <a:tabLst>
                          <a:tab pos="179705" algn="l"/>
                        </a:tabLst>
                      </a:pPr>
                      <a:r>
                        <a:rPr lang="ru-RU" sz="2200" dirty="0">
                          <a:effectLst/>
                          <a:latin typeface="Calibri"/>
                          <a:ea typeface="Calibri"/>
                          <a:cs typeface="Times New Roman"/>
                        </a:rPr>
                        <a:t> Отмечает невербальные сигналы специалиста (на установление контакта глазами, формирование безопасной атмосферы доброжелательной улыбкой и открытыми жестами, ободрения матери и показа заинтересованности в виде кивков)</a:t>
                      </a:r>
                    </a:p>
                  </a:txBody>
                  <a:tcPr marL="29771" marR="29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7" name="Рисунок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2815" y="123571"/>
            <a:ext cx="1305090" cy="12115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Рисунок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4735" y="72425"/>
            <a:ext cx="1304374" cy="1313882"/>
          </a:xfrm>
          <a:prstGeom prst="rect">
            <a:avLst/>
          </a:prstGeom>
          <a:noFill/>
          <a:extLst>
            <a:ext uri="{909E8E84-426E-40DD-AFC4-6F175D3DCCD1}">
              <a14:hiddenFill xmlns:a14="http://schemas.microsoft.com/office/drawing/2010/main">
                <a:solidFill>
                  <a:srgbClr val="FFFFFF"/>
                </a:solidFill>
              </a14:hiddenFill>
            </a:ext>
          </a:extLst>
        </p:spPr>
      </p:pic>
      <p:pic>
        <p:nvPicPr>
          <p:cNvPr id="1025" name="Рисунок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7343" y="35974"/>
            <a:ext cx="1307480" cy="129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495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ctr"/>
            <a:r>
              <a:rPr lang="ru-RU" altLang="ru-RU" dirty="0" smtClean="0">
                <a:solidFill>
                  <a:srgbClr val="FF0000"/>
                </a:solidFill>
                <a:latin typeface="Arial" pitchFamily="34" charset="0"/>
                <a:cs typeface="Arial" pitchFamily="34" charset="0"/>
              </a:rPr>
              <a:t>Признаки психологической травмы у ребенка </a:t>
            </a:r>
            <a:r>
              <a:rPr lang="ru-RU" altLang="ru-RU" dirty="0">
                <a:solidFill>
                  <a:srgbClr val="FF0000"/>
                </a:solidFill>
                <a:latin typeface="Arial" pitchFamily="34" charset="0"/>
                <a:cs typeface="Arial" pitchFamily="34" charset="0"/>
              </a:rPr>
              <a:t>в разные возрастные периоды</a:t>
            </a:r>
            <a:r>
              <a:rPr lang="ru-RU" altLang="ru-RU" sz="3600" dirty="0">
                <a:latin typeface="Arial" pitchFamily="34" charset="0"/>
                <a:cs typeface="Arial" pitchFamily="34" charset="0"/>
              </a:rPr>
              <a:t/>
            </a:r>
            <a:br>
              <a:rPr lang="ru-RU" altLang="ru-RU" sz="3600" dirty="0">
                <a:latin typeface="Arial" pitchFamily="34" charset="0"/>
                <a:cs typeface="Arial" pitchFamily="34" charset="0"/>
              </a:rPr>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503861988"/>
              </p:ext>
            </p:extLst>
          </p:nvPr>
        </p:nvGraphicFramePr>
        <p:xfrm>
          <a:off x="63375" y="1240329"/>
          <a:ext cx="11688026" cy="5719135"/>
        </p:xfrm>
        <a:graphic>
          <a:graphicData uri="http://schemas.openxmlformats.org/drawingml/2006/table">
            <a:tbl>
              <a:tblPr/>
              <a:tblGrid>
                <a:gridCol w="1937443">
                  <a:extLst>
                    <a:ext uri="{9D8B030D-6E8A-4147-A177-3AD203B41FA5}">
                      <a16:colId xmlns:a16="http://schemas.microsoft.com/office/drawing/2014/main" xmlns="" val="20000"/>
                    </a:ext>
                  </a:extLst>
                </a:gridCol>
                <a:gridCol w="9750583">
                  <a:extLst>
                    <a:ext uri="{9D8B030D-6E8A-4147-A177-3AD203B41FA5}">
                      <a16:colId xmlns:a16="http://schemas.microsoft.com/office/drawing/2014/main" xmlns="" val="20001"/>
                    </a:ext>
                  </a:extLst>
                </a:gridCol>
              </a:tblGrid>
              <a:tr h="447632">
                <a:tc>
                  <a:txBody>
                    <a:bodyPr/>
                    <a:lstStyle/>
                    <a:p>
                      <a:pPr algn="ctr"/>
                      <a:r>
                        <a:rPr lang="ru-RU" sz="2400" dirty="0">
                          <a:effectLst/>
                        </a:rPr>
                        <a:t>Возраст</a:t>
                      </a:r>
                    </a:p>
                  </a:txBody>
                  <a:tcPr marL="14260" marR="14260" marT="14260" marB="1426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a:r>
                        <a:rPr lang="ru-RU" sz="2400" dirty="0">
                          <a:effectLst/>
                        </a:rPr>
                        <a:t>Реакция на психологическую травму</a:t>
                      </a:r>
                    </a:p>
                  </a:txBody>
                  <a:tcPr marL="14260" marR="14260" marT="14260" marB="1426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402503">
                <a:tc>
                  <a:txBody>
                    <a:bodyPr/>
                    <a:lstStyle/>
                    <a:p>
                      <a:pPr algn="just"/>
                      <a:r>
                        <a:rPr lang="ru-RU" sz="2400" dirty="0">
                          <a:effectLst/>
                        </a:rPr>
                        <a:t>Дети до 3 лет</a:t>
                      </a:r>
                    </a:p>
                  </a:txBody>
                  <a:tcPr marL="14260" marR="14260" marT="14260" marB="1426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just"/>
                      <a:r>
                        <a:rPr lang="ru-RU" sz="2800" dirty="0">
                          <a:effectLst/>
                        </a:rPr>
                        <a:t>Характерны страхи, спутанность чувств. В поведении отмечаются нарушения сна, потеря аппетита, агрессия, страх перед чужими людьми.</a:t>
                      </a:r>
                    </a:p>
                  </a:txBody>
                  <a:tcPr marL="14260" marR="14260" marT="14260" marB="1426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39147">
                <a:tc>
                  <a:txBody>
                    <a:bodyPr/>
                    <a:lstStyle/>
                    <a:p>
                      <a:pPr algn="just"/>
                      <a:r>
                        <a:rPr lang="ru-RU" sz="2400" dirty="0">
                          <a:effectLst/>
                        </a:rPr>
                        <a:t>Дошкольники</a:t>
                      </a:r>
                    </a:p>
                  </a:txBody>
                  <a:tcPr marL="14260" marR="14260" marT="14260" marB="1426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just"/>
                      <a:r>
                        <a:rPr lang="ru-RU" sz="2800" dirty="0">
                          <a:effectLst/>
                        </a:rPr>
                        <a:t>Тревога, боязливость, спутанность чувств, чувство вины, стыд, отвращение, чувство беспомощности. Примирение со случившимся, отсутствие сопротивления, пассивная реакция на боль, болезненное отношение к замечаниям, критике, заискивающее поведение (внешне копирует поведение взрослых), негативизм, лживость, воровство, жестокость по отношению к взрослым, склонность к поджогам. В поведении: регрессия поведения, отстраненность, </a:t>
                      </a:r>
                      <a:r>
                        <a:rPr lang="ru-RU" sz="2800" dirty="0" smtClean="0">
                          <a:effectLst/>
                        </a:rPr>
                        <a:t>агрессия, самообвинение.</a:t>
                      </a:r>
                      <a:endParaRPr lang="ru-RU" sz="2800" dirty="0">
                        <a:effectLst/>
                      </a:endParaRPr>
                    </a:p>
                  </a:txBody>
                  <a:tcPr marL="14260" marR="14260" marT="14260" marB="1426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76416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12338266"/>
              </p:ext>
            </p:extLst>
          </p:nvPr>
        </p:nvGraphicFramePr>
        <p:xfrm>
          <a:off x="389302" y="220765"/>
          <a:ext cx="11461688" cy="6033740"/>
        </p:xfrm>
        <a:graphic>
          <a:graphicData uri="http://schemas.openxmlformats.org/drawingml/2006/table">
            <a:tbl>
              <a:tblPr/>
              <a:tblGrid>
                <a:gridCol w="1819747">
                  <a:extLst>
                    <a:ext uri="{9D8B030D-6E8A-4147-A177-3AD203B41FA5}">
                      <a16:colId xmlns:a16="http://schemas.microsoft.com/office/drawing/2014/main" xmlns="" val="20000"/>
                    </a:ext>
                  </a:extLst>
                </a:gridCol>
                <a:gridCol w="9641941">
                  <a:extLst>
                    <a:ext uri="{9D8B030D-6E8A-4147-A177-3AD203B41FA5}">
                      <a16:colId xmlns:a16="http://schemas.microsoft.com/office/drawing/2014/main" xmlns="" val="20001"/>
                    </a:ext>
                  </a:extLst>
                </a:gridCol>
              </a:tblGrid>
              <a:tr h="286229">
                <a:tc>
                  <a:txBody>
                    <a:bodyPr/>
                    <a:lstStyle/>
                    <a:p>
                      <a:pPr algn="ctr"/>
                      <a:r>
                        <a:rPr lang="ru-RU" sz="2400" dirty="0">
                          <a:effectLst/>
                        </a:rPr>
                        <a:t>Возраст</a:t>
                      </a:r>
                    </a:p>
                  </a:txBody>
                  <a:tcPr marL="14260" marR="14260" marT="14260" marB="1426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a:r>
                        <a:rPr lang="ru-RU" sz="2400" dirty="0">
                          <a:effectLst/>
                        </a:rPr>
                        <a:t>Реакция на психологическую травму</a:t>
                      </a:r>
                    </a:p>
                  </a:txBody>
                  <a:tcPr marL="14260" marR="14260" marT="14260" marB="1426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43360">
                <a:tc>
                  <a:txBody>
                    <a:bodyPr/>
                    <a:lstStyle/>
                    <a:p>
                      <a:pPr algn="just"/>
                      <a:r>
                        <a:rPr lang="ru-RU" sz="2400" dirty="0">
                          <a:effectLst/>
                        </a:rPr>
                        <a:t>Дети младшего школьного возраста</a:t>
                      </a:r>
                    </a:p>
                  </a:txBody>
                  <a:tcPr marL="25511" marR="25511" marT="25510" marB="2551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just"/>
                      <a:r>
                        <a:rPr lang="ru-RU" sz="2400" dirty="0">
                          <a:effectLst/>
                        </a:rPr>
                        <a:t>Амбивалентные чувства по отношению к взрослым, сложности в определении семейных ролей, страх, чувство стыда, отвращения, недоверия к миру. Стремление скрыть причину повреждений и травм, ощущение одиночества, отсутствие друзей, боязнь идти домой после школы и странные пищевые пристрастия. В поведении: отстраненность от людей, нарушения сна, аппетита, агрессивное поведение, молчаливость либо неожиданные </a:t>
                      </a:r>
                      <a:r>
                        <a:rPr lang="ru-RU" sz="2400" dirty="0" smtClean="0">
                          <a:effectLst/>
                        </a:rPr>
                        <a:t>разговоры, самообвинение. </a:t>
                      </a:r>
                      <a:endParaRPr lang="ru-RU" sz="2400" dirty="0">
                        <a:effectLst/>
                      </a:endParaRPr>
                    </a:p>
                  </a:txBody>
                  <a:tcPr marL="25511" marR="25511" marT="25510" marB="2551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10141">
                <a:tc>
                  <a:txBody>
                    <a:bodyPr/>
                    <a:lstStyle/>
                    <a:p>
                      <a:pPr algn="just"/>
                      <a:r>
                        <a:rPr lang="ru-RU" sz="2400" dirty="0">
                          <a:effectLst/>
                        </a:rPr>
                        <a:t>Дети 9-13 лет</a:t>
                      </a:r>
                    </a:p>
                  </a:txBody>
                  <a:tcPr marL="25511" marR="25511" marT="25510" marB="2551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just"/>
                      <a:r>
                        <a:rPr lang="ru-RU" sz="2400" dirty="0">
                          <a:effectLst/>
                        </a:rPr>
                        <a:t>То же, что и для детей младшего школьного возраста, а также депрессия, чувство потери </a:t>
                      </a:r>
                      <a:r>
                        <a:rPr lang="ru-RU" sz="2400" dirty="0" smtClean="0">
                          <a:effectLst/>
                        </a:rPr>
                        <a:t>ощущений, страх смерти. </a:t>
                      </a:r>
                      <a:r>
                        <a:rPr lang="ru-RU" sz="2400" dirty="0">
                          <a:effectLst/>
                        </a:rPr>
                        <a:t>В поведении: изоляция, манипулирование другими детьми, противоречивое поведение.</a:t>
                      </a:r>
                    </a:p>
                  </a:txBody>
                  <a:tcPr marL="25511" marR="25511" marT="25510" marB="2551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391517">
                <a:tc>
                  <a:txBody>
                    <a:bodyPr/>
                    <a:lstStyle/>
                    <a:p>
                      <a:pPr algn="just"/>
                      <a:r>
                        <a:rPr lang="ru-RU" sz="2400" dirty="0">
                          <a:effectLst/>
                        </a:rPr>
                        <a:t>Подростки 13-18 лет</a:t>
                      </a:r>
                    </a:p>
                  </a:txBody>
                  <a:tcPr marL="25511" marR="25511" marT="25510" marB="2551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just"/>
                      <a:r>
                        <a:rPr lang="ru-RU" sz="2400" dirty="0">
                          <a:effectLst/>
                        </a:rPr>
                        <a:t>Стыд, вина, недоверие, амбивалентные чувства по отношению к взрослым, </a:t>
                      </a:r>
                      <a:r>
                        <a:rPr lang="ru-RU" sz="2400" dirty="0" err="1">
                          <a:effectLst/>
                        </a:rPr>
                        <a:t>несформированность</a:t>
                      </a:r>
                      <a:r>
                        <a:rPr lang="ru-RU" sz="2400" dirty="0">
                          <a:effectLst/>
                        </a:rPr>
                        <a:t> социальных ролей и своей роли в семье, чувство собственной ненужности. В поведении: попытки суицида, уходы из дома, агрессивное поведение, непоследовательность и противоречивость поведения, пробы наркотиков и алкоголя.</a:t>
                      </a:r>
                    </a:p>
                  </a:txBody>
                  <a:tcPr marL="25511" marR="25511" marT="25510" marB="2551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828063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8331" y="429659"/>
            <a:ext cx="10949940" cy="4158186"/>
          </a:xfrm>
        </p:spPr>
        <p:txBody>
          <a:bodyPr>
            <a:normAutofit/>
          </a:bodyPr>
          <a:lstStyle/>
          <a:p>
            <a:pPr algn="ctr"/>
            <a:r>
              <a:rPr lang="ru-RU" sz="4400" b="1" dirty="0" smtClean="0">
                <a:solidFill>
                  <a:srgbClr val="FF0000"/>
                </a:solidFill>
              </a:rPr>
              <a:t>5. </a:t>
            </a:r>
            <a:r>
              <a:rPr lang="ru-RU" sz="4400" b="1" smtClean="0">
                <a:solidFill>
                  <a:srgbClr val="FF0000"/>
                </a:solidFill>
              </a:rPr>
              <a:t>Обзор </a:t>
            </a:r>
            <a:r>
              <a:rPr lang="ru-RU" sz="4400" b="1" dirty="0">
                <a:solidFill>
                  <a:srgbClr val="FF0000"/>
                </a:solidFill>
              </a:rPr>
              <a:t>приемов работы с детьми, </a:t>
            </a:r>
            <a:r>
              <a:rPr lang="ru-RU" sz="4400" b="1">
                <a:solidFill>
                  <a:srgbClr val="FF0000"/>
                </a:solidFill>
              </a:rPr>
              <a:t>пережившими </a:t>
            </a:r>
            <a:r>
              <a:rPr lang="ru-RU" sz="4400" b="1" smtClean="0">
                <a:solidFill>
                  <a:srgbClr val="FF0000"/>
                </a:solidFill>
              </a:rPr>
              <a:t>насилие</a:t>
            </a:r>
            <a:endParaRPr lang="ru-RU" sz="4400" dirty="0"/>
          </a:p>
        </p:txBody>
      </p:sp>
    </p:spTree>
    <p:extLst>
      <p:ext uri="{BB962C8B-B14F-4D97-AF65-F5344CB8AC3E}">
        <p14:creationId xmlns:p14="http://schemas.microsoft.com/office/powerpoint/2010/main" val="357381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95" y="208230"/>
            <a:ext cx="5042780" cy="1394233"/>
          </a:xfrm>
        </p:spPr>
        <p:txBody>
          <a:bodyPr>
            <a:noAutofit/>
          </a:bodyPr>
          <a:lstStyle/>
          <a:p>
            <a:pPr algn="ctr"/>
            <a:r>
              <a:rPr lang="ru-RU" sz="3600" b="1" dirty="0" smtClean="0">
                <a:solidFill>
                  <a:srgbClr val="FF0000"/>
                </a:solidFill>
              </a:rPr>
              <a:t>Механизмы подбора приемов и содержания работы</a:t>
            </a:r>
            <a:endParaRPr lang="ru-RU" sz="3600" b="1" dirty="0">
              <a:solidFill>
                <a:srgbClr val="FF0000"/>
              </a:solidFill>
            </a:endParaRPr>
          </a:p>
        </p:txBody>
      </p:sp>
      <p:sp>
        <p:nvSpPr>
          <p:cNvPr id="3" name="Объект 2"/>
          <p:cNvSpPr>
            <a:spLocks noGrp="1"/>
          </p:cNvSpPr>
          <p:nvPr>
            <p:ph idx="1"/>
          </p:nvPr>
        </p:nvSpPr>
        <p:spPr>
          <a:xfrm>
            <a:off x="5183188" y="235390"/>
            <a:ext cx="6839814" cy="6310265"/>
          </a:xfrm>
        </p:spPr>
        <p:txBody>
          <a:bodyPr>
            <a:normAutofit fontScale="77500" lnSpcReduction="20000"/>
          </a:bodyPr>
          <a:lstStyle/>
          <a:p>
            <a:pPr marL="0" indent="0">
              <a:buNone/>
            </a:pPr>
            <a:r>
              <a:rPr lang="ru-RU" b="1" dirty="0"/>
              <a:t>Фазы выхода из психологической </a:t>
            </a:r>
            <a:r>
              <a:rPr lang="ru-RU" b="1" dirty="0" smtClean="0"/>
              <a:t>травмы (ПО ДИНАМИКЕ РЕСУРСОВ РЕБЕНКА)</a:t>
            </a:r>
          </a:p>
          <a:p>
            <a:r>
              <a:rPr lang="ru-RU" dirty="0"/>
              <a:t>Немедленная реакция на травматическое событие – </a:t>
            </a:r>
            <a:r>
              <a:rPr lang="ru-RU" i="1" dirty="0"/>
              <a:t>тревожность, шок</a:t>
            </a:r>
            <a:r>
              <a:rPr lang="ru-RU" dirty="0"/>
              <a:t>. Она выражается в острой тревоге, причем ребенок еще не может осознать </a:t>
            </a:r>
            <a:r>
              <a:rPr lang="ru-RU" dirty="0" smtClean="0"/>
              <a:t>произошедшее (</a:t>
            </a:r>
            <a:r>
              <a:rPr lang="ru-RU" dirty="0" err="1" smtClean="0"/>
              <a:t>арттерапия</a:t>
            </a:r>
            <a:r>
              <a:rPr lang="ru-RU" dirty="0" smtClean="0"/>
              <a:t>)</a:t>
            </a:r>
            <a:endParaRPr lang="ru-RU" dirty="0"/>
          </a:p>
          <a:p>
            <a:r>
              <a:rPr lang="ru-RU" dirty="0"/>
              <a:t>Фаза </a:t>
            </a:r>
            <a:r>
              <a:rPr lang="ru-RU" i="1" dirty="0"/>
              <a:t>отрицания</a:t>
            </a:r>
            <a:r>
              <a:rPr lang="ru-RU" dirty="0"/>
              <a:t>– возможны бессонница, амнезия, реакции отказа, бесчувственность, лобная расторможенность, соматические </a:t>
            </a:r>
            <a:r>
              <a:rPr lang="ru-RU" dirty="0" smtClean="0"/>
              <a:t>симптомы (</a:t>
            </a:r>
            <a:r>
              <a:rPr lang="ru-RU" dirty="0" err="1" smtClean="0"/>
              <a:t>артерапия</a:t>
            </a:r>
            <a:r>
              <a:rPr lang="ru-RU" dirty="0" smtClean="0"/>
              <a:t>, песочная терапия, МАК).</a:t>
            </a:r>
            <a:endParaRPr lang="ru-RU" dirty="0"/>
          </a:p>
          <a:p>
            <a:r>
              <a:rPr lang="ru-RU" i="1" dirty="0"/>
              <a:t>Депрессия</a:t>
            </a:r>
            <a:r>
              <a:rPr lang="ru-RU" dirty="0"/>
              <a:t>. Для нее характерны: эмоциональная лабильность, постоянное возбуждение, нарушение </a:t>
            </a:r>
            <a:r>
              <a:rPr lang="ru-RU" dirty="0" smtClean="0"/>
              <a:t>сна (упражнения и игры)</a:t>
            </a:r>
            <a:endParaRPr lang="ru-RU" dirty="0"/>
          </a:p>
          <a:p>
            <a:r>
              <a:rPr lang="ru-RU" i="1" dirty="0"/>
              <a:t>Прорабатывание и завершение</a:t>
            </a:r>
            <a:r>
              <a:rPr lang="ru-RU" dirty="0"/>
              <a:t>. Ребенок осознает причины произошедшего. Пытается строить планы на </a:t>
            </a:r>
            <a:r>
              <a:rPr lang="ru-RU" dirty="0" smtClean="0"/>
              <a:t>будущее (</a:t>
            </a:r>
            <a:r>
              <a:rPr lang="ru-RU" dirty="0" err="1" smtClean="0"/>
              <a:t>сказкотерапия</a:t>
            </a:r>
            <a:r>
              <a:rPr lang="ru-RU" dirty="0" smtClean="0"/>
              <a:t>)</a:t>
            </a:r>
            <a:endParaRPr lang="ru-RU" dirty="0"/>
          </a:p>
          <a:p>
            <a:endParaRPr lang="ru-RU" dirty="0"/>
          </a:p>
          <a:p>
            <a:pPr marL="0" indent="0">
              <a:buNone/>
            </a:pPr>
            <a:endParaRPr lang="ru-RU" dirty="0"/>
          </a:p>
        </p:txBody>
      </p:sp>
      <p:sp>
        <p:nvSpPr>
          <p:cNvPr id="4" name="Текст 3"/>
          <p:cNvSpPr>
            <a:spLocks noGrp="1"/>
          </p:cNvSpPr>
          <p:nvPr>
            <p:ph type="body" sz="half" idx="2"/>
          </p:nvPr>
        </p:nvSpPr>
        <p:spPr>
          <a:xfrm>
            <a:off x="126750" y="1566251"/>
            <a:ext cx="4961298" cy="5124260"/>
          </a:xfrm>
        </p:spPr>
        <p:txBody>
          <a:bodyPr>
            <a:normAutofit lnSpcReduction="10000"/>
          </a:bodyPr>
          <a:lstStyle/>
          <a:p>
            <a:r>
              <a:rPr lang="ru-RU" sz="2400" b="1" dirty="0"/>
              <a:t>Два типа травматических </a:t>
            </a:r>
            <a:r>
              <a:rPr lang="ru-RU" sz="2400" b="1" dirty="0" smtClean="0"/>
              <a:t>ситуаций </a:t>
            </a:r>
          </a:p>
          <a:p>
            <a:r>
              <a:rPr lang="ru-RU" sz="2000" b="1" dirty="0" smtClean="0"/>
              <a:t>(ПО ДЛИТЕЛЬНОСТИ КУРСА ЗАНЯТИЙ)</a:t>
            </a:r>
            <a:endParaRPr lang="ru-RU" sz="2000" b="1" dirty="0"/>
          </a:p>
          <a:p>
            <a:r>
              <a:rPr lang="ru-RU" sz="2000" dirty="0" smtClean="0"/>
              <a:t>-при </a:t>
            </a:r>
            <a:r>
              <a:rPr lang="ru-RU" sz="2000" dirty="0"/>
              <a:t>первом типе происходит краткосрочное, неожиданное травматическое событие; </a:t>
            </a:r>
          </a:p>
          <a:p>
            <a:r>
              <a:rPr lang="ru-RU" sz="2000" dirty="0" smtClean="0"/>
              <a:t>-при </a:t>
            </a:r>
            <a:r>
              <a:rPr lang="ru-RU" sz="2000" dirty="0"/>
              <a:t>втором – имеет место постоянное и повторяющееся воздействие травматического стрессора</a:t>
            </a:r>
          </a:p>
          <a:p>
            <a:r>
              <a:rPr lang="ru-RU" sz="2400" b="1" dirty="0"/>
              <a:t>Три типа реакции на </a:t>
            </a:r>
            <a:r>
              <a:rPr lang="ru-RU" sz="2400" b="1" dirty="0" smtClean="0"/>
              <a:t>насилие</a:t>
            </a:r>
          </a:p>
          <a:p>
            <a:r>
              <a:rPr lang="ru-RU" sz="2000" b="1" dirty="0" smtClean="0"/>
              <a:t>(ПО СЛОЖНОСТИ РАБОТЫ)</a:t>
            </a:r>
            <a:endParaRPr lang="ru-RU" sz="2000" b="1" dirty="0"/>
          </a:p>
          <a:p>
            <a:r>
              <a:rPr lang="ru-RU" sz="2000" dirty="0" smtClean="0"/>
              <a:t>- защитная </a:t>
            </a:r>
            <a:r>
              <a:rPr lang="ru-RU" sz="2000" dirty="0"/>
              <a:t>реакция в  случае агрессии; </a:t>
            </a:r>
          </a:p>
          <a:p>
            <a:r>
              <a:rPr lang="ru-RU" sz="2000" dirty="0" smtClean="0"/>
              <a:t>- протестная </a:t>
            </a:r>
            <a:r>
              <a:rPr lang="ru-RU" sz="2000" dirty="0"/>
              <a:t>реакция на фрустрацию базовых потребностей;</a:t>
            </a:r>
          </a:p>
          <a:p>
            <a:r>
              <a:rPr lang="ru-RU" sz="2000" dirty="0" smtClean="0"/>
              <a:t>- подражание </a:t>
            </a:r>
            <a:r>
              <a:rPr lang="ru-RU" sz="2000" dirty="0"/>
              <a:t>и идентификация себя с  агрессором</a:t>
            </a:r>
          </a:p>
          <a:p>
            <a:endParaRPr lang="ru-RU" dirty="0"/>
          </a:p>
        </p:txBody>
      </p:sp>
    </p:spTree>
    <p:extLst>
      <p:ext uri="{BB962C8B-B14F-4D97-AF65-F5344CB8AC3E}">
        <p14:creationId xmlns:p14="http://schemas.microsoft.com/office/powerpoint/2010/main" val="2612622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Световой стол с песком для </a:t>
            </a:r>
            <a:r>
              <a:rPr lang="ru-RU" b="1" dirty="0" err="1" smtClean="0">
                <a:solidFill>
                  <a:srgbClr val="FF0000"/>
                </a:solidFill>
              </a:rPr>
              <a:t>сказкотерапии</a:t>
            </a:r>
            <a:endParaRPr lang="ru-RU" b="1" dirty="0">
              <a:solidFill>
                <a:srgbClr val="FF0000"/>
              </a:solidFill>
            </a:endParaRPr>
          </a:p>
        </p:txBody>
      </p:sp>
      <p:sp>
        <p:nvSpPr>
          <p:cNvPr id="3" name="Объект 2"/>
          <p:cNvSpPr>
            <a:spLocks noGrp="1"/>
          </p:cNvSpPr>
          <p:nvPr>
            <p:ph idx="1"/>
          </p:nvPr>
        </p:nvSpPr>
        <p:spPr>
          <a:xfrm>
            <a:off x="5803272" y="1602470"/>
            <a:ext cx="6210677" cy="5187635"/>
          </a:xfrm>
        </p:spPr>
        <p:txBody>
          <a:bodyPr>
            <a:normAutofit fontScale="62500" lnSpcReduction="20000"/>
          </a:bodyPr>
          <a:lstStyle/>
          <a:p>
            <a:pPr marL="0" indent="0">
              <a:buNone/>
            </a:pPr>
            <a:r>
              <a:rPr lang="ru-RU" b="1" i="1" dirty="0" smtClean="0"/>
              <a:t>Алгоритм составления сказки (по</a:t>
            </a:r>
            <a:r>
              <a:rPr lang="ru-RU" b="1" i="1" dirty="0"/>
              <a:t>    </a:t>
            </a:r>
            <a:r>
              <a:rPr lang="ru-RU" b="1" i="1" dirty="0" err="1" smtClean="0"/>
              <a:t>В.Я.Проппу</a:t>
            </a:r>
            <a:r>
              <a:rPr lang="ru-RU" b="1" i="1" dirty="0" smtClean="0"/>
              <a:t>)</a:t>
            </a:r>
            <a:endParaRPr lang="ru-RU" dirty="0"/>
          </a:p>
          <a:p>
            <a:r>
              <a:rPr lang="ru-RU" dirty="0" smtClean="0"/>
              <a:t>Про</a:t>
            </a:r>
            <a:r>
              <a:rPr lang="ru-RU" dirty="0"/>
              <a:t>  кого  будет  наша  история?  Жил –был….</a:t>
            </a:r>
          </a:p>
          <a:p>
            <a:r>
              <a:rPr lang="ru-RU" dirty="0" smtClean="0"/>
              <a:t>Где</a:t>
            </a:r>
            <a:r>
              <a:rPr lang="ru-RU" dirty="0"/>
              <a:t>  (он) она  жил(а)……?</a:t>
            </a:r>
          </a:p>
          <a:p>
            <a:r>
              <a:rPr lang="ru-RU" dirty="0" smtClean="0"/>
              <a:t>Каким</a:t>
            </a:r>
            <a:r>
              <a:rPr lang="ru-RU" dirty="0"/>
              <a:t>  был  наш  герой?</a:t>
            </a:r>
          </a:p>
          <a:p>
            <a:r>
              <a:rPr lang="ru-RU" dirty="0" smtClean="0"/>
              <a:t>Что</a:t>
            </a:r>
            <a:r>
              <a:rPr lang="ru-RU" dirty="0"/>
              <a:t>  он  любил  делать? Чем  занимался?</a:t>
            </a:r>
          </a:p>
          <a:p>
            <a:r>
              <a:rPr lang="ru-RU" dirty="0" smtClean="0"/>
              <a:t>И</a:t>
            </a:r>
            <a:r>
              <a:rPr lang="ru-RU" dirty="0"/>
              <a:t>  был  у  него  друг. Кто?…</a:t>
            </a:r>
          </a:p>
          <a:p>
            <a:r>
              <a:rPr lang="ru-RU" dirty="0" smtClean="0"/>
              <a:t>Чем</a:t>
            </a:r>
            <a:r>
              <a:rPr lang="ru-RU" dirty="0"/>
              <a:t>  друг  помогал  герою?…</a:t>
            </a:r>
          </a:p>
          <a:p>
            <a:r>
              <a:rPr lang="ru-RU" dirty="0" smtClean="0"/>
              <a:t>Однажды </a:t>
            </a:r>
            <a:r>
              <a:rPr lang="ru-RU" dirty="0"/>
              <a:t>наш  герой  отправился путешествовать. Куда?….</a:t>
            </a:r>
          </a:p>
          <a:p>
            <a:r>
              <a:rPr lang="ru-RU" dirty="0" smtClean="0"/>
              <a:t>Для</a:t>
            </a:r>
            <a:r>
              <a:rPr lang="ru-RU" dirty="0"/>
              <a:t>  чего? Зачем?</a:t>
            </a:r>
          </a:p>
          <a:p>
            <a:r>
              <a:rPr lang="ru-RU" dirty="0" smtClean="0"/>
              <a:t>Но</a:t>
            </a:r>
            <a:r>
              <a:rPr lang="ru-RU" dirty="0"/>
              <a:t>  у  героя  был  враг. Кто?</a:t>
            </a:r>
          </a:p>
          <a:p>
            <a:r>
              <a:rPr lang="ru-RU" dirty="0" smtClean="0"/>
              <a:t>Как</a:t>
            </a:r>
            <a:r>
              <a:rPr lang="ru-RU" dirty="0"/>
              <a:t>  он  вредил  нашему  герою?…Друг  героя  хотел  ему  помочь. Что  он  сделал7</a:t>
            </a:r>
          </a:p>
          <a:p>
            <a:r>
              <a:rPr lang="ru-RU" dirty="0" smtClean="0"/>
              <a:t>Какой</a:t>
            </a:r>
            <a:r>
              <a:rPr lang="ru-RU" dirty="0"/>
              <a:t>  волшебный  предмет  дал  ему  в  помощь?</a:t>
            </a:r>
          </a:p>
          <a:p>
            <a:r>
              <a:rPr lang="ru-RU" dirty="0" smtClean="0"/>
              <a:t>Как</a:t>
            </a:r>
            <a:r>
              <a:rPr lang="ru-RU" dirty="0"/>
              <a:t>  это  помогло  герою?</a:t>
            </a:r>
          </a:p>
          <a:p>
            <a:r>
              <a:rPr lang="ru-RU" dirty="0" smtClean="0"/>
              <a:t>Как</a:t>
            </a:r>
            <a:r>
              <a:rPr lang="ru-RU" dirty="0"/>
              <a:t>  был  наказан враг?</a:t>
            </a:r>
          </a:p>
          <a:p>
            <a:r>
              <a:rPr lang="ru-RU" dirty="0" smtClean="0"/>
              <a:t>Чем</a:t>
            </a:r>
            <a:r>
              <a:rPr lang="ru-RU" dirty="0"/>
              <a:t>  все  закончилось?</a:t>
            </a:r>
          </a:p>
        </p:txBody>
      </p:sp>
      <p:pic>
        <p:nvPicPr>
          <p:cNvPr id="12290" name="Picture 2" descr="C:\Users\Administrator\Desktop\для нов работы\материалы для работы\tGFIjrxEIqc.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65" y="1702052"/>
            <a:ext cx="5590215" cy="3725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845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1986" y="135803"/>
            <a:ext cx="10515600" cy="878186"/>
          </a:xfrm>
        </p:spPr>
        <p:txBody>
          <a:bodyPr>
            <a:normAutofit fontScale="90000"/>
          </a:bodyPr>
          <a:lstStyle/>
          <a:p>
            <a:pPr algn="ctr"/>
            <a:r>
              <a:rPr lang="ru-RU" b="1" dirty="0" smtClean="0">
                <a:solidFill>
                  <a:srgbClr val="FF0000"/>
                </a:solidFill>
              </a:rPr>
              <a:t>Песочная терапия в работе с психологической травмой</a:t>
            </a:r>
            <a:endParaRPr lang="ru-RU" b="1" dirty="0">
              <a:solidFill>
                <a:srgbClr val="FF0000"/>
              </a:solidFill>
            </a:endParaRPr>
          </a:p>
        </p:txBody>
      </p:sp>
      <p:sp>
        <p:nvSpPr>
          <p:cNvPr id="3" name="Объект 2"/>
          <p:cNvSpPr>
            <a:spLocks noGrp="1"/>
          </p:cNvSpPr>
          <p:nvPr>
            <p:ph idx="1"/>
          </p:nvPr>
        </p:nvSpPr>
        <p:spPr>
          <a:xfrm>
            <a:off x="443620" y="1113577"/>
            <a:ext cx="11307778" cy="5744423"/>
          </a:xfrm>
        </p:spPr>
        <p:txBody>
          <a:bodyPr>
            <a:noAutofit/>
          </a:bodyPr>
          <a:lstStyle/>
          <a:p>
            <a:r>
              <a:rPr lang="ru-RU" sz="2400" dirty="0" smtClean="0"/>
              <a:t>Выбери три игрушки. Возьми сначала первую в руки. Представь, что она живая. Скажи, что она тебе может сказать, а может даже прокричать. </a:t>
            </a:r>
          </a:p>
          <a:p>
            <a:r>
              <a:rPr lang="ru-RU" sz="2400" dirty="0" smtClean="0"/>
              <a:t>Возьми вторую игрушку и скажи. Что она тебе говорит? Запомни ее слова.</a:t>
            </a:r>
          </a:p>
          <a:p>
            <a:r>
              <a:rPr lang="ru-RU" sz="2400" dirty="0" smtClean="0"/>
              <a:t>Теперь пускай тебе расскажет третья игрушка, что она хочет. Запомни ее слова.</a:t>
            </a:r>
          </a:p>
          <a:p>
            <a:r>
              <a:rPr lang="ru-RU" sz="2400" dirty="0" smtClean="0"/>
              <a:t>Как ты думаешь, эти три игрушки дружат между собой? Кто из них главная, кто командует? Кто самая тихая или молчаливая? А та, которая  средняя, как она себя ведет?</a:t>
            </a:r>
          </a:p>
          <a:p>
            <a:r>
              <a:rPr lang="ru-RU" sz="2400" dirty="0" smtClean="0"/>
              <a:t>Подумай и скажи, похожи ли желания игрушек на твои? Если нет, то чем не похожи? Как игрушки могут между собой договорится, чтобы выполнить все их желания? Как можно достичь первой цели (желания), как второй и третьей? Можешь ли ты так поступить в жизни? Что мешает? Кто и что может тебе помочь?</a:t>
            </a:r>
          </a:p>
          <a:p>
            <a:r>
              <a:rPr lang="ru-RU" sz="2400" dirty="0" smtClean="0"/>
              <a:t>Все имеют свои потребности, чтобы быть счастливым, нужно их исполнять, но таким способом, чтобы не навредить другим и себе. У тебя уже есть план, как стать счастливым. Выполни его. А потом часто прислушивайся к себе. Вдруг тебе еще что-то захочется?</a:t>
            </a:r>
          </a:p>
        </p:txBody>
      </p:sp>
    </p:spTree>
    <p:extLst>
      <p:ext uri="{BB962C8B-B14F-4D97-AF65-F5344CB8AC3E}">
        <p14:creationId xmlns:p14="http://schemas.microsoft.com/office/powerpoint/2010/main" val="1985373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9"/>
            <a:ext cx="10515600" cy="1119643"/>
          </a:xfrm>
        </p:spPr>
        <p:txBody>
          <a:bodyPr>
            <a:normAutofit/>
          </a:bodyPr>
          <a:lstStyle/>
          <a:p>
            <a:pPr algn="ctr"/>
            <a:r>
              <a:rPr lang="ru-RU" sz="3600" b="1" dirty="0">
                <a:solidFill>
                  <a:srgbClr val="FF0000"/>
                </a:solidFill>
              </a:rPr>
              <a:t>Рекомендуемые упражнения и игры для коррекции последствий психологической травмы у ребенка</a:t>
            </a:r>
            <a:endParaRPr lang="ru-RU" sz="3600" dirty="0">
              <a:solidFill>
                <a:srgbClr val="FF0000"/>
              </a:solidFill>
            </a:endParaRPr>
          </a:p>
        </p:txBody>
      </p:sp>
      <p:sp>
        <p:nvSpPr>
          <p:cNvPr id="3" name="Объект 2"/>
          <p:cNvSpPr>
            <a:spLocks noGrp="1"/>
          </p:cNvSpPr>
          <p:nvPr>
            <p:ph idx="1"/>
          </p:nvPr>
        </p:nvSpPr>
        <p:spPr/>
        <p:txBody>
          <a:bodyPr>
            <a:normAutofit fontScale="70000" lnSpcReduction="20000"/>
          </a:bodyPr>
          <a:lstStyle/>
          <a:p>
            <a:r>
              <a:rPr lang="ru-RU" b="1" i="1" dirty="0"/>
              <a:t>Упражнение «Снежинки»</a:t>
            </a:r>
            <a:endParaRPr lang="ru-RU" dirty="0"/>
          </a:p>
          <a:p>
            <a:r>
              <a:rPr lang="ru-RU" dirty="0"/>
              <a:t>Цель: для работы с людьми, имеющими заниженную самооценку, кто «не такой, как другие» и испытывает в связи с этим внутренний дискомфорт и чувство одиночества.</a:t>
            </a:r>
          </a:p>
          <a:p>
            <a:r>
              <a:rPr lang="ru-RU" dirty="0"/>
              <a:t>Каждый участник получает салфетку и молча, не глядя, как такую же операцию проделывают другие, выполняет следующие действия:</a:t>
            </a:r>
          </a:p>
          <a:p>
            <a:r>
              <a:rPr lang="ru-RU" dirty="0"/>
              <a:t>- складывает листок вдвое, отрывает правый верхний угол;</a:t>
            </a:r>
          </a:p>
          <a:p>
            <a:r>
              <a:rPr lang="ru-RU" dirty="0"/>
              <a:t>- снова складывает листок вдвое, отрывает правый верхний угол;</a:t>
            </a:r>
          </a:p>
          <a:p>
            <a:r>
              <a:rPr lang="ru-RU" dirty="0"/>
              <a:t>- в третий раз проделывает то же самое;</a:t>
            </a:r>
          </a:p>
          <a:p>
            <a:r>
              <a:rPr lang="ru-RU" dirty="0"/>
              <a:t>- и в последний, четвертый раз складывает вдвое листок и отрывает правый верхний угол.  Затем каждый разворачивает листок и демонстрирует то, что у него получилось.</a:t>
            </a:r>
          </a:p>
          <a:p>
            <a:r>
              <a:rPr lang="ru-RU" i="1" dirty="0"/>
              <a:t>Обсуждение</a:t>
            </a:r>
            <a:endParaRPr lang="ru-RU" dirty="0"/>
          </a:p>
          <a:p>
            <a:r>
              <a:rPr lang="ru-RU" dirty="0"/>
              <a:t>Участники сравнивают, какие снежинки у них получились — одинаковые или разные, непохожие. Ведущий обращает внимание участников на то, что хотя все выполняли упражнение по одной инструкции, снежинки у них получились разные. Так и люди не похожи друг на друга, каждый имеет свою индивидуальность.</a:t>
            </a:r>
          </a:p>
          <a:p>
            <a:endParaRPr lang="ru-RU" dirty="0"/>
          </a:p>
        </p:txBody>
      </p:sp>
    </p:spTree>
    <p:extLst>
      <p:ext uri="{BB962C8B-B14F-4D97-AF65-F5344CB8AC3E}">
        <p14:creationId xmlns:p14="http://schemas.microsoft.com/office/powerpoint/2010/main" val="869373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smtClean="0">
                <a:solidFill>
                  <a:srgbClr val="FF0000"/>
                </a:solidFill>
              </a:rPr>
              <a:t>Арттерапия</a:t>
            </a:r>
            <a:r>
              <a:rPr lang="ru-RU" b="1" dirty="0" smtClean="0">
                <a:solidFill>
                  <a:srgbClr val="FF0000"/>
                </a:solidFill>
              </a:rPr>
              <a:t> в работе с детьми, пережившими насилие</a:t>
            </a:r>
            <a:endParaRPr lang="ru-RU" b="1" dirty="0">
              <a:solidFill>
                <a:srgbClr val="FF0000"/>
              </a:solidFill>
            </a:endParaRPr>
          </a:p>
        </p:txBody>
      </p:sp>
      <p:sp>
        <p:nvSpPr>
          <p:cNvPr id="3" name="Объект 2"/>
          <p:cNvSpPr>
            <a:spLocks noGrp="1"/>
          </p:cNvSpPr>
          <p:nvPr>
            <p:ph idx="1"/>
          </p:nvPr>
        </p:nvSpPr>
        <p:spPr/>
        <p:txBody>
          <a:bodyPr/>
          <a:lstStyle/>
          <a:p>
            <a:endParaRPr lang="ru-RU" dirty="0"/>
          </a:p>
        </p:txBody>
      </p:sp>
      <p:pic>
        <p:nvPicPr>
          <p:cNvPr id="11266" name="Picture 2" descr="C:\Users\Administrator\Desktop\для нов работы\материалы для работы\hello_html_m5d1b24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663" y="1665838"/>
            <a:ext cx="7435932" cy="496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484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9147" y="90538"/>
            <a:ext cx="10515600" cy="1772169"/>
          </a:xfrm>
        </p:spPr>
        <p:txBody>
          <a:bodyPr>
            <a:normAutofit/>
          </a:bodyPr>
          <a:lstStyle/>
          <a:p>
            <a:pPr algn="ctr"/>
            <a:r>
              <a:rPr lang="ru-RU" sz="4000" b="1" dirty="0" smtClean="0">
                <a:solidFill>
                  <a:srgbClr val="FF0000"/>
                </a:solidFill>
              </a:rPr>
              <a:t>Влияние психологической работы на визуально-графические индикаторы переживания психологической травмы</a:t>
            </a:r>
            <a:endParaRPr lang="ru-RU" dirty="0"/>
          </a:p>
        </p:txBody>
      </p:sp>
      <p:sp>
        <p:nvSpPr>
          <p:cNvPr id="3" name="Объект 2"/>
          <p:cNvSpPr>
            <a:spLocks noGrp="1"/>
          </p:cNvSpPr>
          <p:nvPr>
            <p:ph idx="1"/>
          </p:nvPr>
        </p:nvSpPr>
        <p:spPr>
          <a:xfrm>
            <a:off x="838200" y="2033855"/>
            <a:ext cx="10515600" cy="4351338"/>
          </a:xfrm>
        </p:spPr>
        <p:txBody>
          <a:bodyPr>
            <a:normAutofit fontScale="92500" lnSpcReduction="20000"/>
          </a:bodyPr>
          <a:lstStyle/>
          <a:p>
            <a:r>
              <a:rPr lang="ru-RU" dirty="0" smtClean="0"/>
              <a:t>Изобразительная продукция, создаваемая с самого начала вплоть до середины курса терапии характеризуется </a:t>
            </a:r>
            <a:r>
              <a:rPr lang="ru-RU" b="1" dirty="0" smtClean="0"/>
              <a:t>частым присутствием графических призна­ков насилия. Вербально отразить опыт травмы авторы рисунков не могут.</a:t>
            </a:r>
          </a:p>
          <a:p>
            <a:r>
              <a:rPr lang="ru-RU" dirty="0" smtClean="0"/>
              <a:t>Середина курса является своеобразной кульми­нацией, где символическое проявление </a:t>
            </a:r>
            <a:r>
              <a:rPr lang="ru-RU" dirty="0" err="1" smtClean="0"/>
              <a:t>травматичного</a:t>
            </a:r>
            <a:r>
              <a:rPr lang="ru-RU" dirty="0" smtClean="0"/>
              <a:t> опыта становится наиболее ярким и отражает его актуализацию в на­стоящем. Рисунки, созданные в этот период, являются своеоб­разным «портретом травмы». При этом авторы рисунков, как правило, </a:t>
            </a:r>
            <a:r>
              <a:rPr lang="ru-RU" b="1" dirty="0" smtClean="0"/>
              <a:t>оказываются способны выразить пе­режитый ими </a:t>
            </a:r>
            <a:r>
              <a:rPr lang="ru-RU" b="1" dirty="0" err="1" smtClean="0"/>
              <a:t>травматичный</a:t>
            </a:r>
            <a:r>
              <a:rPr lang="ru-RU" b="1" dirty="0" smtClean="0"/>
              <a:t> опыт как в визуальной, символи­ческой форме, так и вербально</a:t>
            </a:r>
            <a:r>
              <a:rPr lang="ru-RU" dirty="0" smtClean="0"/>
              <a:t>.</a:t>
            </a:r>
          </a:p>
          <a:p>
            <a:r>
              <a:rPr lang="ru-RU" dirty="0" smtClean="0"/>
              <a:t>По мере выражения </a:t>
            </a:r>
            <a:r>
              <a:rPr lang="ru-RU" dirty="0" err="1" smtClean="0"/>
              <a:t>травматичного</a:t>
            </a:r>
            <a:r>
              <a:rPr lang="ru-RU" dirty="0" smtClean="0"/>
              <a:t> опыта и установления над ним контроля, клиенты обнаруживают </a:t>
            </a:r>
            <a:r>
              <a:rPr lang="ru-RU" b="1" dirty="0" smtClean="0"/>
              <a:t>ослабление симп­томов </a:t>
            </a:r>
            <a:r>
              <a:rPr lang="ru-RU" b="1" dirty="0" err="1" smtClean="0"/>
              <a:t>дистресса</a:t>
            </a:r>
            <a:r>
              <a:rPr lang="ru-RU" b="1" dirty="0" smtClean="0"/>
              <a:t> и постепенное исчезновение графических признаков насилия</a:t>
            </a:r>
          </a:p>
          <a:p>
            <a:endParaRPr lang="ru-RU" dirty="0"/>
          </a:p>
        </p:txBody>
      </p:sp>
    </p:spTree>
    <p:extLst>
      <p:ext uri="{BB962C8B-B14F-4D97-AF65-F5344CB8AC3E}">
        <p14:creationId xmlns:p14="http://schemas.microsoft.com/office/powerpoint/2010/main" val="2018509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6000" b="1" dirty="0" smtClean="0">
                <a:solidFill>
                  <a:srgbClr val="FF0000"/>
                </a:solidFill>
              </a:rPr>
              <a:t>Физическое насилие</a:t>
            </a:r>
            <a:endParaRPr lang="ru-RU" sz="6000" b="1" dirty="0">
              <a:solidFill>
                <a:srgbClr val="FF0000"/>
              </a:solidFill>
            </a:endParaRPr>
          </a:p>
        </p:txBody>
      </p:sp>
      <p:sp>
        <p:nvSpPr>
          <p:cNvPr id="3" name="Объект 2"/>
          <p:cNvSpPr>
            <a:spLocks noGrp="1"/>
          </p:cNvSpPr>
          <p:nvPr>
            <p:ph idx="1"/>
          </p:nvPr>
        </p:nvSpPr>
        <p:spPr>
          <a:xfrm>
            <a:off x="838200" y="1312753"/>
            <a:ext cx="10515600" cy="4864211"/>
          </a:xfrm>
        </p:spPr>
        <p:txBody>
          <a:bodyPr/>
          <a:lstStyle/>
          <a:p>
            <a:pPr marL="0" indent="0" algn="ctr">
              <a:buNone/>
            </a:pPr>
            <a:endParaRPr lang="ru-RU" sz="3600" dirty="0" smtClean="0"/>
          </a:p>
          <a:p>
            <a:pPr marL="0" indent="0" algn="ctr">
              <a:buNone/>
            </a:pPr>
            <a:endParaRPr lang="ru-RU" sz="3600" dirty="0"/>
          </a:p>
          <a:p>
            <a:pPr marL="0" indent="0" algn="ctr">
              <a:buNone/>
            </a:pPr>
            <a:endParaRPr lang="ru-RU" sz="3600" dirty="0" smtClean="0"/>
          </a:p>
          <a:p>
            <a:pPr marL="0" indent="0" algn="ctr">
              <a:buNone/>
            </a:pPr>
            <a:r>
              <a:rPr lang="ru-RU" sz="3600" dirty="0" smtClean="0"/>
              <a:t>Физическое </a:t>
            </a:r>
            <a:r>
              <a:rPr lang="ru-RU" sz="3600" dirty="0"/>
              <a:t>насилие — нанесение ребенку физических травм и телесных повреждений, применение жестоких физических наказаний.</a:t>
            </a:r>
          </a:p>
          <a:p>
            <a:endParaRPr lang="ru-RU" dirty="0"/>
          </a:p>
        </p:txBody>
      </p:sp>
      <p:pic>
        <p:nvPicPr>
          <p:cNvPr id="2051" name="Picture 3" descr="C:\Users\Administrator\Desktop\для нов работы\материалы для работы\Nasilie-v-semi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847" y="362140"/>
            <a:ext cx="4545952" cy="341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1259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004935"/>
          </a:xfrm>
        </p:spPr>
        <p:txBody>
          <a:bodyPr>
            <a:normAutofit fontScale="90000"/>
          </a:bodyPr>
          <a:lstStyle/>
          <a:p>
            <a:pPr algn="ctr"/>
            <a:r>
              <a:rPr lang="ru-RU" b="1" dirty="0" smtClean="0">
                <a:solidFill>
                  <a:srgbClr val="FF0000"/>
                </a:solidFill>
              </a:rPr>
              <a:t>Техника с МАК: </a:t>
            </a:r>
            <a:r>
              <a:rPr lang="ru-RU" b="1" dirty="0">
                <a:solidFill>
                  <a:srgbClr val="FF0000"/>
                </a:solidFill>
              </a:rPr>
              <a:t>«РАБОТА С </a:t>
            </a:r>
            <a:r>
              <a:rPr lang="ru-RU" b="1" dirty="0" smtClean="0">
                <a:solidFill>
                  <a:srgbClr val="FF0000"/>
                </a:solidFill>
              </a:rPr>
              <a:t>ВНУТРЕННИМ ТРАВМИРОВАННЫМ </a:t>
            </a:r>
            <a:r>
              <a:rPr lang="ru-RU" b="1" dirty="0">
                <a:solidFill>
                  <a:srgbClr val="FF0000"/>
                </a:solidFill>
              </a:rPr>
              <a:t>РЕБЕНКОМ</a:t>
            </a:r>
            <a:r>
              <a:rPr lang="ru-RU" dirty="0" smtClean="0"/>
              <a:t>»</a:t>
            </a:r>
            <a:endParaRPr lang="ru-RU" dirty="0"/>
          </a:p>
        </p:txBody>
      </p:sp>
      <p:sp>
        <p:nvSpPr>
          <p:cNvPr id="3" name="Объект 2"/>
          <p:cNvSpPr>
            <a:spLocks noGrp="1"/>
          </p:cNvSpPr>
          <p:nvPr>
            <p:ph idx="1"/>
          </p:nvPr>
        </p:nvSpPr>
        <p:spPr>
          <a:xfrm>
            <a:off x="72431" y="956497"/>
            <a:ext cx="12119572" cy="7789155"/>
          </a:xfrm>
        </p:spPr>
        <p:txBody>
          <a:bodyPr>
            <a:noAutofit/>
          </a:bodyPr>
          <a:lstStyle/>
          <a:p>
            <a:pPr>
              <a:lnSpc>
                <a:spcPct val="100000"/>
              </a:lnSpc>
              <a:spcBef>
                <a:spcPts val="0"/>
              </a:spcBef>
            </a:pPr>
            <a:r>
              <a:rPr lang="ru-RU" sz="2400" dirty="0"/>
              <a:t>  </a:t>
            </a:r>
            <a:r>
              <a:rPr lang="ru-RU" sz="2400" dirty="0" smtClean="0"/>
              <a:t>Что сейчас угнетает ваше настроение? Что часто беспокоит?</a:t>
            </a:r>
          </a:p>
          <a:p>
            <a:pPr>
              <a:lnSpc>
                <a:spcPct val="100000"/>
              </a:lnSpc>
              <a:spcBef>
                <a:spcPts val="0"/>
              </a:spcBef>
            </a:pPr>
            <a:r>
              <a:rPr lang="ru-RU" sz="2000" dirty="0" smtClean="0"/>
              <a:t>Предложить </a:t>
            </a:r>
            <a:r>
              <a:rPr lang="ru-RU" sz="2000" dirty="0"/>
              <a:t>клиенту выбрать </a:t>
            </a:r>
            <a:r>
              <a:rPr lang="ru-RU" sz="2000" dirty="0" err="1" smtClean="0"/>
              <a:t>неведущей</a:t>
            </a:r>
            <a:r>
              <a:rPr lang="ru-RU" sz="2000" dirty="0" smtClean="0"/>
              <a:t> рукой из колоды карту-ресурс</a:t>
            </a:r>
            <a:r>
              <a:rPr lang="ru-RU" sz="2000" dirty="0"/>
              <a:t>, которая помогает справляться с болью, </a:t>
            </a:r>
            <a:r>
              <a:rPr lang="ru-RU" sz="2000" dirty="0" smtClean="0"/>
              <a:t>попросить </a:t>
            </a:r>
            <a:r>
              <a:rPr lang="ru-RU" sz="2000" dirty="0"/>
              <a:t>клиента задать вопрос о травмирующем событии своему внутреннему ребенку и написать его ведущей рукой, можно предложить закрыть глаза и мысленно пообщаться со своим внутренним ребенком</a:t>
            </a:r>
          </a:p>
          <a:p>
            <a:pPr>
              <a:lnSpc>
                <a:spcPct val="100000"/>
              </a:lnSpc>
              <a:spcBef>
                <a:spcPts val="0"/>
              </a:spcBef>
            </a:pPr>
            <a:r>
              <a:rPr lang="ru-RU" sz="2000" dirty="0"/>
              <a:t>  После этого </a:t>
            </a:r>
            <a:r>
              <a:rPr lang="ru-RU" sz="2000" dirty="0" err="1"/>
              <a:t>неведущей</a:t>
            </a:r>
            <a:r>
              <a:rPr lang="ru-RU" sz="2000" dirty="0"/>
              <a:t> рукой написать ответ, который дает внутренний ребенок человеку</a:t>
            </a:r>
          </a:p>
          <a:p>
            <a:pPr>
              <a:lnSpc>
                <a:spcPct val="100000"/>
              </a:lnSpc>
              <a:spcBef>
                <a:spcPts val="0"/>
              </a:spcBef>
            </a:pPr>
            <a:r>
              <a:rPr lang="ru-RU" sz="2000" dirty="0"/>
              <a:t>  Обсудить результаты</a:t>
            </a:r>
          </a:p>
          <a:p>
            <a:endParaRPr lang="ru-RU" sz="2400" dirty="0"/>
          </a:p>
        </p:txBody>
      </p:sp>
    </p:spTree>
    <p:extLst>
      <p:ext uri="{BB962C8B-B14F-4D97-AF65-F5344CB8AC3E}">
        <p14:creationId xmlns:p14="http://schemas.microsoft.com/office/powerpoint/2010/main" val="23947306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55279" y="162963"/>
            <a:ext cx="10972800" cy="1176950"/>
          </a:xfrm>
        </p:spPr>
        <p:txBody>
          <a:bodyPr>
            <a:normAutofit fontScale="90000"/>
          </a:bodyPr>
          <a:lstStyle/>
          <a:p>
            <a:pPr algn="ctr"/>
            <a:r>
              <a:rPr lang="ru-RU" dirty="0"/>
              <a:t>Представления специалиста о проблеме </a:t>
            </a:r>
            <a:r>
              <a:rPr lang="ru-RU" dirty="0" smtClean="0"/>
              <a:t> профилактики насилия</a:t>
            </a:r>
            <a:r>
              <a:rPr lang="ru-RU" b="1" i="1" dirty="0" smtClean="0"/>
              <a:t>:</a:t>
            </a:r>
            <a:endParaRPr lang="ru-RU" dirty="0"/>
          </a:p>
        </p:txBody>
      </p:sp>
      <p:sp>
        <p:nvSpPr>
          <p:cNvPr id="2" name="Объект 1"/>
          <p:cNvSpPr>
            <a:spLocks noGrp="1"/>
          </p:cNvSpPr>
          <p:nvPr>
            <p:ph idx="1"/>
          </p:nvPr>
        </p:nvSpPr>
        <p:spPr>
          <a:xfrm>
            <a:off x="519064" y="1303700"/>
            <a:ext cx="11476777" cy="5341544"/>
          </a:xfrm>
        </p:spPr>
        <p:txBody>
          <a:bodyPr>
            <a:normAutofit fontScale="92500" lnSpcReduction="20000"/>
          </a:bodyPr>
          <a:lstStyle/>
          <a:p>
            <a:r>
              <a:rPr lang="ru-RU" sz="2700" b="1" dirty="0" smtClean="0">
                <a:solidFill>
                  <a:schemeClr val="bg1"/>
                </a:solidFill>
              </a:rPr>
              <a:t>Могу ли я назвать признаки физического, сексуального, психологического насилия или пренебрежение нуждами ребенка, а так же набросать себе алгоритм тактики и стратегии работы?</a:t>
            </a:r>
          </a:p>
          <a:p>
            <a:r>
              <a:rPr lang="ru-RU" sz="2700" dirty="0" smtClean="0">
                <a:solidFill>
                  <a:schemeClr val="bg1"/>
                </a:solidFill>
              </a:rPr>
              <a:t>Свободен(а) ли </a:t>
            </a:r>
            <a:r>
              <a:rPr lang="ru-RU" sz="2700" dirty="0">
                <a:solidFill>
                  <a:schemeClr val="bg1"/>
                </a:solidFill>
              </a:rPr>
              <a:t>я от </a:t>
            </a:r>
            <a:r>
              <a:rPr lang="ru-RU" sz="2700" dirty="0" smtClean="0">
                <a:solidFill>
                  <a:schemeClr val="bg1"/>
                </a:solidFill>
              </a:rPr>
              <a:t>мифов </a:t>
            </a:r>
            <a:r>
              <a:rPr lang="ru-RU" sz="2700" dirty="0">
                <a:solidFill>
                  <a:schemeClr val="bg1"/>
                </a:solidFill>
              </a:rPr>
              <a:t>и стереотипных представлений в отношении проблемы насилия?</a:t>
            </a:r>
          </a:p>
          <a:p>
            <a:r>
              <a:rPr lang="ru-RU" sz="2700" b="1" dirty="0" smtClean="0">
                <a:solidFill>
                  <a:schemeClr val="bg1"/>
                </a:solidFill>
              </a:rPr>
              <a:t>Смогу ли я выбрать диагностические методики для выявления признаков угрозы или пережитого опыта насилия?</a:t>
            </a:r>
            <a:endParaRPr lang="ru-RU" sz="2700" b="1" dirty="0">
              <a:solidFill>
                <a:schemeClr val="bg1"/>
              </a:solidFill>
            </a:endParaRPr>
          </a:p>
          <a:p>
            <a:pPr lvl="0"/>
            <a:r>
              <a:rPr lang="ru-RU" sz="2700" dirty="0" smtClean="0">
                <a:solidFill>
                  <a:schemeClr val="bg1"/>
                </a:solidFill>
              </a:rPr>
              <a:t>Верю </a:t>
            </a:r>
            <a:r>
              <a:rPr lang="ru-RU" sz="2700" dirty="0">
                <a:solidFill>
                  <a:schemeClr val="bg1"/>
                </a:solidFill>
              </a:rPr>
              <a:t>ли я, что </a:t>
            </a:r>
            <a:r>
              <a:rPr lang="ru-RU" sz="2700" dirty="0" smtClean="0">
                <a:solidFill>
                  <a:schemeClr val="bg1"/>
                </a:solidFill>
              </a:rPr>
              <a:t>родители, педагоги, </a:t>
            </a:r>
            <a:r>
              <a:rPr lang="ru-RU" sz="2700" dirty="0">
                <a:solidFill>
                  <a:schemeClr val="bg1"/>
                </a:solidFill>
              </a:rPr>
              <a:t>которых я знаю, которые мне нравятся и с которыми я работал(а), возможно, способны проявлять насилие в отношении своих </a:t>
            </a:r>
            <a:r>
              <a:rPr lang="ru-RU" sz="2700" dirty="0" smtClean="0">
                <a:solidFill>
                  <a:schemeClr val="bg1"/>
                </a:solidFill>
              </a:rPr>
              <a:t>детей, учащихся? </a:t>
            </a:r>
          </a:p>
          <a:p>
            <a:pPr lvl="0"/>
            <a:r>
              <a:rPr lang="ru-RU" sz="2700" b="1" dirty="0" smtClean="0">
                <a:solidFill>
                  <a:schemeClr val="bg1"/>
                </a:solidFill>
              </a:rPr>
              <a:t>Смогу ли  я различить допустимое и недопустимое сексуальное поведение ребенка, адекватно отреагировать на факты психологического насилия или пренебрежения нуждами ребенка?</a:t>
            </a:r>
          </a:p>
          <a:p>
            <a:pPr lvl="0"/>
            <a:r>
              <a:rPr lang="ru-RU" sz="2700" dirty="0" smtClean="0">
                <a:solidFill>
                  <a:schemeClr val="bg1"/>
                </a:solidFill>
              </a:rPr>
              <a:t>Ясен ли мне механизм использования приемов работы с психологической травмой и какие приемы доступны для меня?</a:t>
            </a:r>
          </a:p>
          <a:p>
            <a:pPr lvl="0"/>
            <a:endParaRPr lang="ru-RU" b="1" dirty="0" smtClean="0">
              <a:solidFill>
                <a:schemeClr val="bg1"/>
              </a:solidFill>
            </a:endParaRPr>
          </a:p>
          <a:p>
            <a:pPr lvl="0"/>
            <a:endParaRPr lang="ru-RU" dirty="0"/>
          </a:p>
          <a:p>
            <a:endParaRPr lang="ru-RU" dirty="0"/>
          </a:p>
        </p:txBody>
      </p:sp>
    </p:spTree>
    <p:extLst>
      <p:ext uri="{BB962C8B-B14F-4D97-AF65-F5344CB8AC3E}">
        <p14:creationId xmlns:p14="http://schemas.microsoft.com/office/powerpoint/2010/main" val="3050195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7490"/>
            <a:ext cx="10515600" cy="1156215"/>
          </a:xfrm>
        </p:spPr>
        <p:txBody>
          <a:bodyPr>
            <a:noAutofit/>
          </a:bodyPr>
          <a:lstStyle/>
          <a:p>
            <a:pPr algn="ctr"/>
            <a:r>
              <a:rPr lang="ru-RU" sz="4000" b="1" dirty="0" smtClean="0">
                <a:solidFill>
                  <a:srgbClr val="FF0000"/>
                </a:solidFill>
              </a:rPr>
              <a:t>Формы физического насилия</a:t>
            </a:r>
            <a:endParaRPr lang="ru-RU" sz="4000" b="1" dirty="0"/>
          </a:p>
        </p:txBody>
      </p:sp>
      <p:sp>
        <p:nvSpPr>
          <p:cNvPr id="3" name="Объект 2"/>
          <p:cNvSpPr>
            <a:spLocks noGrp="1"/>
          </p:cNvSpPr>
          <p:nvPr>
            <p:ph idx="1"/>
          </p:nvPr>
        </p:nvSpPr>
        <p:spPr>
          <a:xfrm>
            <a:off x="838200" y="1150374"/>
            <a:ext cx="10515600" cy="5574891"/>
          </a:xfrm>
        </p:spPr>
        <p:txBody>
          <a:bodyPr>
            <a:normAutofit/>
          </a:bodyPr>
          <a:lstStyle/>
          <a:p>
            <a:r>
              <a:rPr lang="ru-RU" dirty="0" smtClean="0"/>
              <a:t>Избиение</a:t>
            </a:r>
          </a:p>
          <a:p>
            <a:r>
              <a:rPr lang="ru-RU" dirty="0" smtClean="0"/>
              <a:t>Удары (в том числе с использованием самых различных предметов в качестве орудий насилия)</a:t>
            </a:r>
          </a:p>
          <a:p>
            <a:r>
              <a:rPr lang="ru-RU" dirty="0" smtClean="0"/>
              <a:t>Пощечины</a:t>
            </a:r>
          </a:p>
          <a:p>
            <a:r>
              <a:rPr lang="ru-RU" dirty="0" smtClean="0"/>
              <a:t>Вовлечение, принуждение к приему медицинских и отравляющих препаратов, наркотиков, алкоголя</a:t>
            </a:r>
          </a:p>
          <a:p>
            <a:r>
              <a:rPr lang="ru-RU" dirty="0" smtClean="0"/>
              <a:t>Попытки удушения, утопления</a:t>
            </a:r>
          </a:p>
          <a:p>
            <a:r>
              <a:rPr lang="ru-RU" dirty="0" smtClean="0"/>
              <a:t>Укусы</a:t>
            </a:r>
          </a:p>
          <a:p>
            <a:r>
              <a:rPr lang="ru-RU" dirty="0" smtClean="0"/>
              <a:t>Таскание за уши, </a:t>
            </a:r>
          </a:p>
          <a:p>
            <a:r>
              <a:rPr lang="ru-RU" dirty="0" smtClean="0"/>
              <a:t>Прижигание горячими предметами, жидкостями, зажженными сигаретами</a:t>
            </a:r>
          </a:p>
        </p:txBody>
      </p:sp>
    </p:spTree>
    <p:extLst>
      <p:ext uri="{BB962C8B-B14F-4D97-AF65-F5344CB8AC3E}">
        <p14:creationId xmlns:p14="http://schemas.microsoft.com/office/powerpoint/2010/main" val="224401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679010"/>
          </a:xfrm>
        </p:spPr>
        <p:txBody>
          <a:bodyPr>
            <a:normAutofit fontScale="90000"/>
          </a:bodyPr>
          <a:lstStyle/>
          <a:p>
            <a:pPr algn="ctr"/>
            <a:r>
              <a:rPr lang="ru-RU" b="1" dirty="0" smtClean="0">
                <a:solidFill>
                  <a:srgbClr val="FF0000"/>
                </a:solidFill>
              </a:rPr>
              <a:t>Признаки физического насилия  у детей</a:t>
            </a:r>
            <a:endParaRPr lang="ru-RU" b="1" dirty="0">
              <a:solidFill>
                <a:srgbClr val="FF0000"/>
              </a:solidFill>
            </a:endParaRPr>
          </a:p>
        </p:txBody>
      </p:sp>
      <p:sp>
        <p:nvSpPr>
          <p:cNvPr id="3" name="Объект 2"/>
          <p:cNvSpPr>
            <a:spLocks noGrp="1"/>
          </p:cNvSpPr>
          <p:nvPr>
            <p:ph idx="1"/>
          </p:nvPr>
        </p:nvSpPr>
        <p:spPr>
          <a:xfrm>
            <a:off x="144856" y="633744"/>
            <a:ext cx="11841933" cy="6224256"/>
          </a:xfrm>
        </p:spPr>
        <p:txBody>
          <a:bodyPr>
            <a:normAutofit fontScale="85000" lnSpcReduction="20000"/>
          </a:bodyPr>
          <a:lstStyle/>
          <a:p>
            <a:r>
              <a:rPr lang="ru-RU" dirty="0" smtClean="0"/>
              <a:t>Различные </a:t>
            </a:r>
            <a:r>
              <a:rPr lang="ru-RU" dirty="0"/>
              <a:t>виды травм и повреждений (раны, синяки, ушибы, ожоги, сотрясение мозга и т.д</a:t>
            </a:r>
            <a:r>
              <a:rPr lang="ru-RU" dirty="0" smtClean="0"/>
              <a:t>.): в </a:t>
            </a:r>
            <a:r>
              <a:rPr lang="ru-RU" dirty="0"/>
              <a:t>разных частях тела (например, на спине и груди одновременно</a:t>
            </a:r>
            <a:r>
              <a:rPr lang="ru-RU" dirty="0" smtClean="0"/>
              <a:t>); разные </a:t>
            </a:r>
            <a:r>
              <a:rPr lang="ru-RU" dirty="0"/>
              <a:t>по времени возникновения</a:t>
            </a:r>
            <a:r>
              <a:rPr lang="ru-RU" dirty="0" smtClean="0"/>
              <a:t>; непонятного </a:t>
            </a:r>
            <a:r>
              <a:rPr lang="ru-RU" dirty="0"/>
              <a:t>происхождения</a:t>
            </a:r>
            <a:r>
              <a:rPr lang="ru-RU" dirty="0" smtClean="0"/>
              <a:t>; имеют </a:t>
            </a:r>
            <a:r>
              <a:rPr lang="ru-RU" dirty="0"/>
              <a:t>особую форму предмета (например, форму пряжки ремня, ладони, прута</a:t>
            </a:r>
            <a:r>
              <a:rPr lang="ru-RU" dirty="0" smtClean="0"/>
              <a:t>)</a:t>
            </a:r>
          </a:p>
          <a:p>
            <a:r>
              <a:rPr lang="ru-RU" dirty="0" smtClean="0"/>
              <a:t> Нарушения </a:t>
            </a:r>
            <a:r>
              <a:rPr lang="ru-RU" dirty="0"/>
              <a:t>в органах чувств, задержка развития, </a:t>
            </a:r>
            <a:r>
              <a:rPr lang="ru-RU" dirty="0" smtClean="0"/>
              <a:t>малоподвижность, пассивность</a:t>
            </a:r>
            <a:r>
              <a:rPr lang="ru-RU" dirty="0"/>
              <a:t>, слабая эмоциональная реакция (может проявляться, начиная с 6 </a:t>
            </a:r>
            <a:r>
              <a:rPr lang="ru-RU" dirty="0" smtClean="0"/>
              <a:t>месяцев)</a:t>
            </a:r>
          </a:p>
          <a:p>
            <a:r>
              <a:rPr lang="ru-RU" dirty="0" smtClean="0"/>
              <a:t>Негативная </a:t>
            </a:r>
            <a:r>
              <a:rPr lang="ru-RU" dirty="0"/>
              <a:t>ориентация на группу детей (настороженность и агрессия на любые изменения в группе</a:t>
            </a:r>
            <a:r>
              <a:rPr lang="ru-RU" dirty="0" smtClean="0"/>
              <a:t>)</a:t>
            </a:r>
          </a:p>
          <a:p>
            <a:r>
              <a:rPr lang="ru-RU" dirty="0" smtClean="0"/>
              <a:t>Стеснительность</a:t>
            </a:r>
            <a:r>
              <a:rPr lang="ru-RU" dirty="0"/>
              <a:t>, избегание контактов со </a:t>
            </a:r>
            <a:r>
              <a:rPr lang="ru-RU" dirty="0" smtClean="0"/>
              <a:t>сверстниками</a:t>
            </a:r>
            <a:endParaRPr lang="ru-RU" dirty="0"/>
          </a:p>
          <a:p>
            <a:r>
              <a:rPr lang="ru-RU" dirty="0"/>
              <a:t>Поведение «маленького старичка</a:t>
            </a:r>
            <a:r>
              <a:rPr lang="ru-RU" dirty="0" smtClean="0"/>
              <a:t>»</a:t>
            </a:r>
            <a:endParaRPr lang="ru-RU" dirty="0"/>
          </a:p>
          <a:p>
            <a:r>
              <a:rPr lang="ru-RU" dirty="0"/>
              <a:t>Предпочтение игр только с маленькими детьми, а не с </a:t>
            </a:r>
            <a:r>
              <a:rPr lang="ru-RU" dirty="0" smtClean="0"/>
              <a:t>ровесниками</a:t>
            </a:r>
            <a:endParaRPr lang="ru-RU" dirty="0"/>
          </a:p>
          <a:p>
            <a:r>
              <a:rPr lang="ru-RU" dirty="0"/>
              <a:t>Агрессия, тревожность в отношениях с другими </a:t>
            </a:r>
            <a:r>
              <a:rPr lang="ru-RU" dirty="0" smtClean="0"/>
              <a:t>людьми</a:t>
            </a:r>
            <a:endParaRPr lang="ru-RU" dirty="0"/>
          </a:p>
          <a:p>
            <a:r>
              <a:rPr lang="ru-RU" dirty="0"/>
              <a:t>Страх взрослых, страх физического </a:t>
            </a:r>
            <a:r>
              <a:rPr lang="ru-RU" dirty="0" smtClean="0"/>
              <a:t>контакта</a:t>
            </a:r>
            <a:endParaRPr lang="ru-RU" dirty="0"/>
          </a:p>
          <a:p>
            <a:r>
              <a:rPr lang="ru-RU" dirty="0"/>
              <a:t>Боязнь идти </a:t>
            </a:r>
            <a:r>
              <a:rPr lang="ru-RU" dirty="0" smtClean="0"/>
              <a:t>домой</a:t>
            </a:r>
            <a:endParaRPr lang="ru-RU" dirty="0"/>
          </a:p>
          <a:p>
            <a:r>
              <a:rPr lang="ru-RU" dirty="0"/>
              <a:t>Повышенная тревога, когда плачут другие </a:t>
            </a:r>
            <a:r>
              <a:rPr lang="ru-RU" dirty="0" smtClean="0"/>
              <a:t>дети</a:t>
            </a:r>
            <a:endParaRPr lang="ru-RU" dirty="0"/>
          </a:p>
          <a:p>
            <a:r>
              <a:rPr lang="ru-RU" dirty="0"/>
              <a:t>Тики, сосание пальцев, раскачивание и др.</a:t>
            </a:r>
          </a:p>
          <a:p>
            <a:r>
              <a:rPr lang="ru-RU" dirty="0"/>
              <a:t>В подростковом возрасте поведенческими и психологическими индикаторами физического насилия над ребенком является весь спектр </a:t>
            </a:r>
            <a:r>
              <a:rPr lang="ru-RU" dirty="0" err="1"/>
              <a:t>девиантного</a:t>
            </a:r>
            <a:r>
              <a:rPr lang="ru-RU" dirty="0"/>
              <a:t> </a:t>
            </a:r>
            <a:r>
              <a:rPr lang="ru-RU" dirty="0" smtClean="0"/>
              <a:t>поведения</a:t>
            </a:r>
            <a:endParaRPr lang="ru-RU" dirty="0"/>
          </a:p>
        </p:txBody>
      </p:sp>
    </p:spTree>
    <p:extLst>
      <p:ext uri="{BB962C8B-B14F-4D97-AF65-F5344CB8AC3E}">
        <p14:creationId xmlns:p14="http://schemas.microsoft.com/office/powerpoint/2010/main" val="2268625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
            <a:ext cx="10515600" cy="796413"/>
          </a:xfrm>
        </p:spPr>
        <p:txBody>
          <a:bodyPr>
            <a:normAutofit/>
          </a:bodyPr>
          <a:lstStyle/>
          <a:p>
            <a:pPr algn="ctr"/>
            <a:r>
              <a:rPr lang="ru-RU" b="1" dirty="0" smtClean="0">
                <a:solidFill>
                  <a:srgbClr val="FF0000"/>
                </a:solidFill>
              </a:rPr>
              <a:t>Признаки физического насилия в семье</a:t>
            </a:r>
            <a:endParaRPr lang="ru-RU" b="1" dirty="0">
              <a:solidFill>
                <a:srgbClr val="FF0000"/>
              </a:solidFill>
            </a:endParaRPr>
          </a:p>
        </p:txBody>
      </p:sp>
      <p:sp>
        <p:nvSpPr>
          <p:cNvPr id="3" name="Объект 2"/>
          <p:cNvSpPr>
            <a:spLocks noGrp="1"/>
          </p:cNvSpPr>
          <p:nvPr>
            <p:ph idx="1"/>
          </p:nvPr>
        </p:nvSpPr>
        <p:spPr>
          <a:xfrm>
            <a:off x="838200" y="678429"/>
            <a:ext cx="10515600" cy="6017343"/>
          </a:xfrm>
        </p:spPr>
        <p:txBody>
          <a:bodyPr>
            <a:noAutofit/>
          </a:bodyPr>
          <a:lstStyle/>
          <a:p>
            <a:r>
              <a:rPr lang="ru-RU" sz="2400" dirty="0" smtClean="0"/>
              <a:t>травмы, синяки, кровоподтеки</a:t>
            </a:r>
          </a:p>
          <a:p>
            <a:r>
              <a:rPr lang="ru-RU" sz="2400" dirty="0" smtClean="0"/>
              <a:t>необъяснимая отсрочка в обращении родителя и ребенка за помощью в медицинское учреждение</a:t>
            </a:r>
          </a:p>
          <a:p>
            <a:r>
              <a:rPr lang="ru-RU" sz="2400" dirty="0" smtClean="0"/>
              <a:t> в сообщаемой истории имеются противоречия; </a:t>
            </a:r>
          </a:p>
          <a:p>
            <a:r>
              <a:rPr lang="ru-RU" sz="2400" dirty="0" smtClean="0"/>
              <a:t> история несовместима с физическими травмами; </a:t>
            </a:r>
          </a:p>
          <a:p>
            <a:r>
              <a:rPr lang="ru-RU" sz="2400" dirty="0" smtClean="0"/>
              <a:t> получение повторных подозрительных травм; </a:t>
            </a:r>
          </a:p>
          <a:p>
            <a:r>
              <a:rPr lang="ru-RU" sz="2400" dirty="0" smtClean="0"/>
              <a:t> родители переносят ответственность за травму на других лиц; </a:t>
            </a:r>
          </a:p>
          <a:p>
            <a:r>
              <a:rPr lang="ru-RU" sz="2400" dirty="0" smtClean="0"/>
              <a:t> родители объясняют, что ребенок сам виновен в полученных повреждениях; </a:t>
            </a:r>
          </a:p>
          <a:p>
            <a:r>
              <a:rPr lang="ru-RU" sz="2400" dirty="0" smtClean="0"/>
              <a:t> ребенок многократно помещался в различные учреждения для лечения травм; </a:t>
            </a:r>
          </a:p>
          <a:p>
            <a:r>
              <a:rPr lang="ru-RU" sz="2400" dirty="0" smtClean="0"/>
              <a:t> ребенок обвиняет родителей или опекуна в нанесении повреждений; </a:t>
            </a:r>
          </a:p>
          <a:p>
            <a:r>
              <a:rPr lang="ru-RU" sz="2400" dirty="0" smtClean="0"/>
              <a:t>родители в детстве подвергались насилию; </a:t>
            </a:r>
          </a:p>
          <a:p>
            <a:r>
              <a:rPr lang="ru-RU" sz="2400" dirty="0" smtClean="0"/>
              <a:t>родитель демонстрирует нереалистические и преждевременные ожидания по отношению к ребенку.</a:t>
            </a:r>
            <a:endParaRPr lang="ru-RU" sz="2400" dirty="0"/>
          </a:p>
        </p:txBody>
      </p:sp>
    </p:spTree>
    <p:extLst>
      <p:ext uri="{BB962C8B-B14F-4D97-AF65-F5344CB8AC3E}">
        <p14:creationId xmlns:p14="http://schemas.microsoft.com/office/powerpoint/2010/main" val="3805972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FF0000"/>
                </a:solidFill>
              </a:rPr>
              <a:t>Сексуальное насилие</a:t>
            </a:r>
            <a:endParaRPr lang="ru-RU" dirty="0"/>
          </a:p>
        </p:txBody>
      </p:sp>
      <p:sp>
        <p:nvSpPr>
          <p:cNvPr id="3" name="Объект 2"/>
          <p:cNvSpPr>
            <a:spLocks noGrp="1"/>
          </p:cNvSpPr>
          <p:nvPr>
            <p:ph idx="1"/>
          </p:nvPr>
        </p:nvSpPr>
        <p:spPr/>
        <p:txBody>
          <a:bodyPr/>
          <a:lstStyle/>
          <a:p>
            <a:endParaRPr lang="ru-RU" dirty="0"/>
          </a:p>
        </p:txBody>
      </p:sp>
      <p:pic>
        <p:nvPicPr>
          <p:cNvPr id="7170" name="Picture 2" descr="C:\Users\Administrator\Desktop\для нов работы\материалы для работы\photo_191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274" y="409675"/>
            <a:ext cx="7006727" cy="4904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36660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4.xml><?xml version="1.0" encoding="utf-8"?>
<a:theme xmlns:a="http://schemas.openxmlformats.org/drawingml/2006/main" name="2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5.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6.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1019</TotalTime>
  <Words>3738</Words>
  <Application>Microsoft Office PowerPoint</Application>
  <PresentationFormat>Произвольный</PresentationFormat>
  <Paragraphs>329</Paragraphs>
  <Slides>51</Slides>
  <Notes>2</Notes>
  <HiddenSlides>0</HiddenSlides>
  <MMClips>0</MMClips>
  <ScaleCrop>false</ScaleCrop>
  <HeadingPairs>
    <vt:vector size="4" baseType="variant">
      <vt:variant>
        <vt:lpstr>Тема</vt:lpstr>
      </vt:variant>
      <vt:variant>
        <vt:i4>6</vt:i4>
      </vt:variant>
      <vt:variant>
        <vt:lpstr>Заголовки слайдов</vt:lpstr>
      </vt:variant>
      <vt:variant>
        <vt:i4>51</vt:i4>
      </vt:variant>
    </vt:vector>
  </HeadingPairs>
  <TitlesOfParts>
    <vt:vector size="57" baseType="lpstr">
      <vt:lpstr>Тема Office</vt:lpstr>
      <vt:lpstr>NewsPrint</vt:lpstr>
      <vt:lpstr>1_NewsPrint</vt:lpstr>
      <vt:lpstr>2_NewsPrint</vt:lpstr>
      <vt:lpstr>Горизонт</vt:lpstr>
      <vt:lpstr>Апекс</vt:lpstr>
      <vt:lpstr>Профилактика жестокого обращения с детьми </vt:lpstr>
      <vt:lpstr>1. Насилие над детьми: виды, признаки, последствия</vt:lpstr>
      <vt:lpstr>Синдром жестокого обращения с ребенком</vt:lpstr>
      <vt:lpstr>Четыре вида жестокого обращения с ребенком</vt:lpstr>
      <vt:lpstr>Физическое насилие</vt:lpstr>
      <vt:lpstr>Формы физического насилия</vt:lpstr>
      <vt:lpstr>Признаки физического насилия  у детей</vt:lpstr>
      <vt:lpstr>Признаки физического насилия в семье</vt:lpstr>
      <vt:lpstr>Сексуальное насилие</vt:lpstr>
      <vt:lpstr>Сексуальное насилие</vt:lpstr>
      <vt:lpstr>Неконтактные формы сексуального насилия</vt:lpstr>
      <vt:lpstr>Контактным формы сексуального насилия и использования  </vt:lpstr>
      <vt:lpstr>Семь групп признаков сексуального насилия</vt:lpstr>
      <vt:lpstr>Признаки сексуального насилия в семье</vt:lpstr>
      <vt:lpstr>Психологическое или эмоциональное  насилие</vt:lpstr>
      <vt:lpstr>Пять форм психологически пагубного отношения</vt:lpstr>
      <vt:lpstr>В детских учреждениях часто встречаются две формы насилия в коллективе: буллинг и мобинг.</vt:lpstr>
      <vt:lpstr>В процессе развода поведение родителей может приобретать характер психологического насилия</vt:lpstr>
      <vt:lpstr>Пренебрежение нуждами ребенка</vt:lpstr>
      <vt:lpstr>Пренебрежение нуждами ребенка</vt:lpstr>
      <vt:lpstr>Кто пренебрегает нуждами ребенка чаще всего: </vt:lpstr>
      <vt:lpstr>Признаки пренебрежения нуждами ребенка</vt:lpstr>
      <vt:lpstr>2. Дискуссия «О насилии: мифы и факты». -Ответьте на вопрос: можно ли ударить ребенка , если он не слушается, а другие методы уже не помогают? Пересядьте на одну сторону в группу те, кто ответил «да». В другую – те, кто ответил «нет». Докажите свою точку зрения оппонентам.  </vt:lpstr>
      <vt:lpstr>3. Выявление и работа с психологической травмой</vt:lpstr>
      <vt:lpstr>3 этапа диагностического исследования</vt:lpstr>
      <vt:lpstr>1. Скрининговое исследование социально-психологического состояния</vt:lpstr>
      <vt:lpstr>2.Выявление индикаторов опыта пережитого насилия</vt:lpstr>
      <vt:lpstr>Важно знать!!!! </vt:lpstr>
      <vt:lpstr>3. Диагностические методики для анализа случая насилия над ребенком</vt:lpstr>
      <vt:lpstr>Четыре основных уровня опасности для ребенка</vt:lpstr>
      <vt:lpstr>Этапы работы с ребенком при физическом насилии</vt:lpstr>
      <vt:lpstr>Этапы работы с ребенком при сексуальном насилии</vt:lpstr>
      <vt:lpstr>Этапы работы с ребенком при психическом насилии</vt:lpstr>
      <vt:lpstr>Этапы работы с педагогически запущенными детьми</vt:lpstr>
      <vt:lpstr>4. Упражнения на знакомство с различными видами методик диагностики признаков насилия над детьми</vt:lpstr>
      <vt:lpstr>Ри­сунки являющихся жертвами физического насилия разделяются по категориям</vt:lpstr>
      <vt:lpstr>Особенности рисун­ков детей с диссоциативным расстройством, являющихся сви­детелями или жертвами домашнего насилия</vt:lpstr>
      <vt:lpstr>Собственные способы преодоления травмы ребенком</vt:lpstr>
      <vt:lpstr>Ролевая игра «Проблемы специалиста в процессе работы». </vt:lpstr>
      <vt:lpstr>Презентация PowerPoint</vt:lpstr>
      <vt:lpstr>Признаки психологической травмы у ребенка в разные возрастные периоды </vt:lpstr>
      <vt:lpstr>Презентация PowerPoint</vt:lpstr>
      <vt:lpstr>5. Обзор приемов работы с детьми, пережившими насилие</vt:lpstr>
      <vt:lpstr>Механизмы подбора приемов и содержания работы</vt:lpstr>
      <vt:lpstr>Световой стол с песком для сказкотерапии</vt:lpstr>
      <vt:lpstr>Песочная терапия в работе с психологической травмой</vt:lpstr>
      <vt:lpstr>Рекомендуемые упражнения и игры для коррекции последствий психологической травмы у ребенка</vt:lpstr>
      <vt:lpstr>Арттерапия в работе с детьми, пережившими насилие</vt:lpstr>
      <vt:lpstr>Влияние психологической работы на визуально-графические индикаторы переживания психологической травмы</vt:lpstr>
      <vt:lpstr>Техника с МАК: «РАБОТА С ВНУТРЕННИМ ТРАВМИРОВАННЫМ РЕБЕНКОМ»</vt:lpstr>
      <vt:lpstr>Представления специалиста о проблеме  профилактики насилия:</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жестокого обращения с детьми. Признаки семейного неблагополучия. Действия педагога при их  выявлении.</dc:title>
  <dc:creator>Пользователь Windows</dc:creator>
  <cp:lastModifiedBy>Administrator</cp:lastModifiedBy>
  <cp:revision>84</cp:revision>
  <dcterms:created xsi:type="dcterms:W3CDTF">2017-10-03T09:39:16Z</dcterms:created>
  <dcterms:modified xsi:type="dcterms:W3CDTF">2021-05-06T13:10:43Z</dcterms:modified>
</cp:coreProperties>
</file>