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7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56" r:id="rId14"/>
    <p:sldId id="269" r:id="rId15"/>
    <p:sldId id="270" r:id="rId16"/>
    <p:sldId id="268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6" d="100"/>
          <a:sy n="86" d="100"/>
        </p:scale>
        <p:origin x="-1354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104F23-F2E3-4F16-A581-5BA7BE730B98}" type="doc">
      <dgm:prSet loTypeId="urn:microsoft.com/office/officeart/2008/layout/RadialCluster" loCatId="cycle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C84095EB-B5BE-4166-A363-26B2170658E5}">
      <dgm:prSet phldrT="[Текст]"/>
      <dgm:spPr/>
      <dgm:t>
        <a:bodyPr/>
        <a:lstStyle/>
        <a:p>
          <a:r>
            <a:rPr lang="ru-RU" dirty="0" smtClean="0"/>
            <a:t>ТРЕБОВАНИЕ</a:t>
          </a:r>
          <a:endParaRPr lang="ru-RU" dirty="0"/>
        </a:p>
      </dgm:t>
    </dgm:pt>
    <dgm:pt modelId="{0291D95E-D072-4E38-8060-1B601C9BF2F3}" type="parTrans" cxnId="{6E5F6F4E-C68C-4BFB-B7C2-6F649D97071E}">
      <dgm:prSet/>
      <dgm:spPr/>
      <dgm:t>
        <a:bodyPr/>
        <a:lstStyle/>
        <a:p>
          <a:endParaRPr lang="ru-RU"/>
        </a:p>
      </dgm:t>
    </dgm:pt>
    <dgm:pt modelId="{E14DFC34-93B8-420C-A744-E189C54BA02B}" type="sibTrans" cxnId="{6E5F6F4E-C68C-4BFB-B7C2-6F649D97071E}">
      <dgm:prSet/>
      <dgm:spPr/>
      <dgm:t>
        <a:bodyPr/>
        <a:lstStyle/>
        <a:p>
          <a:endParaRPr lang="ru-RU"/>
        </a:p>
      </dgm:t>
    </dgm:pt>
    <dgm:pt modelId="{13A74D2D-BC85-465E-87E6-9C1C714C7833}">
      <dgm:prSet phldrT="[Текст]"/>
      <dgm:spPr/>
      <dgm:t>
        <a:bodyPr/>
        <a:lstStyle/>
        <a:p>
          <a:r>
            <a:rPr lang="ru-RU" dirty="0" smtClean="0"/>
            <a:t>Конкретно</a:t>
          </a:r>
          <a:endParaRPr lang="ru-RU" dirty="0"/>
        </a:p>
      </dgm:t>
    </dgm:pt>
    <dgm:pt modelId="{FCCFD0E7-9ED1-444E-89F2-AFD0B6D00190}" type="parTrans" cxnId="{D0087293-1A06-4769-93F4-7029473F8341}">
      <dgm:prSet/>
      <dgm:spPr/>
      <dgm:t>
        <a:bodyPr/>
        <a:lstStyle/>
        <a:p>
          <a:endParaRPr lang="ru-RU"/>
        </a:p>
      </dgm:t>
    </dgm:pt>
    <dgm:pt modelId="{88172A33-7B5E-4441-9B6C-7AFB6E0E5732}" type="sibTrans" cxnId="{D0087293-1A06-4769-93F4-7029473F8341}">
      <dgm:prSet/>
      <dgm:spPr/>
      <dgm:t>
        <a:bodyPr/>
        <a:lstStyle/>
        <a:p>
          <a:endParaRPr lang="ru-RU"/>
        </a:p>
      </dgm:t>
    </dgm:pt>
    <dgm:pt modelId="{BAC6393A-6D34-4CEE-98E4-F9C9E3B994B4}">
      <dgm:prSet phldrT="[Текст]"/>
      <dgm:spPr>
        <a:solidFill>
          <a:srgbClr val="00B050"/>
        </a:solidFill>
      </dgm:spPr>
      <dgm:t>
        <a:bodyPr/>
        <a:lstStyle/>
        <a:p>
          <a:r>
            <a:rPr lang="ru-RU" dirty="0" smtClean="0"/>
            <a:t>Позитивно</a:t>
          </a:r>
          <a:endParaRPr lang="ru-RU" dirty="0"/>
        </a:p>
      </dgm:t>
    </dgm:pt>
    <dgm:pt modelId="{505010D6-5617-4C48-8D5B-612D9DCBF3B0}" type="parTrans" cxnId="{E45401EB-F92D-4A8D-A616-4E9146224408}">
      <dgm:prSet/>
      <dgm:spPr/>
      <dgm:t>
        <a:bodyPr/>
        <a:lstStyle/>
        <a:p>
          <a:endParaRPr lang="ru-RU"/>
        </a:p>
      </dgm:t>
    </dgm:pt>
    <dgm:pt modelId="{AC22CAE1-9256-4B08-9139-8A50BCC98A12}" type="sibTrans" cxnId="{E45401EB-F92D-4A8D-A616-4E9146224408}">
      <dgm:prSet/>
      <dgm:spPr/>
      <dgm:t>
        <a:bodyPr/>
        <a:lstStyle/>
        <a:p>
          <a:endParaRPr lang="ru-RU"/>
        </a:p>
      </dgm:t>
    </dgm:pt>
    <dgm:pt modelId="{BE37F144-A929-4CB2-92E9-4A61BE765602}">
      <dgm:prSet phldrT="[Текст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dirty="0" smtClean="0"/>
            <a:t>Понятно</a:t>
          </a:r>
          <a:endParaRPr lang="ru-RU" dirty="0"/>
        </a:p>
      </dgm:t>
    </dgm:pt>
    <dgm:pt modelId="{975E5DF9-A8A8-4961-93EA-F034C6C1675F}" type="parTrans" cxnId="{0D68AF02-E7CD-4A3A-AAC3-A32D69FFE646}">
      <dgm:prSet/>
      <dgm:spPr/>
      <dgm:t>
        <a:bodyPr/>
        <a:lstStyle/>
        <a:p>
          <a:endParaRPr lang="ru-RU"/>
        </a:p>
      </dgm:t>
    </dgm:pt>
    <dgm:pt modelId="{6DA24735-2EDA-45F4-AD65-43F0DABFAB81}" type="sibTrans" cxnId="{0D68AF02-E7CD-4A3A-AAC3-A32D69FFE646}">
      <dgm:prSet/>
      <dgm:spPr/>
      <dgm:t>
        <a:bodyPr/>
        <a:lstStyle/>
        <a:p>
          <a:endParaRPr lang="ru-RU"/>
        </a:p>
      </dgm:t>
    </dgm:pt>
    <dgm:pt modelId="{2DDF7602-9D0B-43FF-A6E4-0131FA5457EC}" type="pres">
      <dgm:prSet presAssocID="{7C104F23-F2E3-4F16-A581-5BA7BE730B98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8F372032-44D9-4A82-A5D6-1E8377AD8455}" type="pres">
      <dgm:prSet presAssocID="{C84095EB-B5BE-4166-A363-26B2170658E5}" presName="singleCycle" presStyleCnt="0"/>
      <dgm:spPr/>
    </dgm:pt>
    <dgm:pt modelId="{FE4D6A5E-9EC4-41BB-ADCC-5AC7A7800B72}" type="pres">
      <dgm:prSet presAssocID="{C84095EB-B5BE-4166-A363-26B2170658E5}" presName="singleCenter" presStyleLbl="node1" presStyleIdx="0" presStyleCnt="4">
        <dgm:presLayoutVars>
          <dgm:chMax val="7"/>
          <dgm:chPref val="7"/>
        </dgm:presLayoutVars>
      </dgm:prSet>
      <dgm:spPr/>
    </dgm:pt>
    <dgm:pt modelId="{94521F70-94B9-48EC-B421-058E9206B202}" type="pres">
      <dgm:prSet presAssocID="{FCCFD0E7-9ED1-444E-89F2-AFD0B6D00190}" presName="Name56" presStyleLbl="parChTrans1D2" presStyleIdx="0" presStyleCnt="3"/>
      <dgm:spPr/>
    </dgm:pt>
    <dgm:pt modelId="{11DDE01E-3206-44E3-8714-9448AA5AFA22}" type="pres">
      <dgm:prSet presAssocID="{13A74D2D-BC85-465E-87E6-9C1C714C7833}" presName="text0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F0CF76-9C2D-49BD-B4F8-E908344CBB5C}" type="pres">
      <dgm:prSet presAssocID="{505010D6-5617-4C48-8D5B-612D9DCBF3B0}" presName="Name56" presStyleLbl="parChTrans1D2" presStyleIdx="1" presStyleCnt="3"/>
      <dgm:spPr/>
    </dgm:pt>
    <dgm:pt modelId="{894C33F2-BE07-4C1C-A53C-8829792A45F9}" type="pres">
      <dgm:prSet presAssocID="{BAC6393A-6D34-4CEE-98E4-F9C9E3B994B4}" presName="text0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7624A6-58B7-470E-BDD2-BEBD2A1FF0BD}" type="pres">
      <dgm:prSet presAssocID="{975E5DF9-A8A8-4961-93EA-F034C6C1675F}" presName="Name56" presStyleLbl="parChTrans1D2" presStyleIdx="2" presStyleCnt="3"/>
      <dgm:spPr/>
    </dgm:pt>
    <dgm:pt modelId="{30C04A1F-3732-4C0F-B184-BA1A8C8B7987}" type="pres">
      <dgm:prSet presAssocID="{BE37F144-A929-4CB2-92E9-4A61BE765602}" presName="text0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E5F6F4E-C68C-4BFB-B7C2-6F649D97071E}" srcId="{7C104F23-F2E3-4F16-A581-5BA7BE730B98}" destId="{C84095EB-B5BE-4166-A363-26B2170658E5}" srcOrd="0" destOrd="0" parTransId="{0291D95E-D072-4E38-8060-1B601C9BF2F3}" sibTransId="{E14DFC34-93B8-420C-A744-E189C54BA02B}"/>
    <dgm:cxn modelId="{FAC18BDE-1263-4539-905E-3FA096C7168A}" type="presOf" srcId="{BE37F144-A929-4CB2-92E9-4A61BE765602}" destId="{30C04A1F-3732-4C0F-B184-BA1A8C8B7987}" srcOrd="0" destOrd="0" presId="urn:microsoft.com/office/officeart/2008/layout/RadialCluster"/>
    <dgm:cxn modelId="{B3CCE6DF-840C-46E7-B873-33561711F8E4}" type="presOf" srcId="{BAC6393A-6D34-4CEE-98E4-F9C9E3B994B4}" destId="{894C33F2-BE07-4C1C-A53C-8829792A45F9}" srcOrd="0" destOrd="0" presId="urn:microsoft.com/office/officeart/2008/layout/RadialCluster"/>
    <dgm:cxn modelId="{D0087293-1A06-4769-93F4-7029473F8341}" srcId="{C84095EB-B5BE-4166-A363-26B2170658E5}" destId="{13A74D2D-BC85-465E-87E6-9C1C714C7833}" srcOrd="0" destOrd="0" parTransId="{FCCFD0E7-9ED1-444E-89F2-AFD0B6D00190}" sibTransId="{88172A33-7B5E-4441-9B6C-7AFB6E0E5732}"/>
    <dgm:cxn modelId="{0D68AF02-E7CD-4A3A-AAC3-A32D69FFE646}" srcId="{C84095EB-B5BE-4166-A363-26B2170658E5}" destId="{BE37F144-A929-4CB2-92E9-4A61BE765602}" srcOrd="2" destOrd="0" parTransId="{975E5DF9-A8A8-4961-93EA-F034C6C1675F}" sibTransId="{6DA24735-2EDA-45F4-AD65-43F0DABFAB81}"/>
    <dgm:cxn modelId="{4EA5566B-3E5D-424A-B736-D8F71E375841}" type="presOf" srcId="{C84095EB-B5BE-4166-A363-26B2170658E5}" destId="{FE4D6A5E-9EC4-41BB-ADCC-5AC7A7800B72}" srcOrd="0" destOrd="0" presId="urn:microsoft.com/office/officeart/2008/layout/RadialCluster"/>
    <dgm:cxn modelId="{190CDB61-08D4-447E-914B-25C50EA3E008}" type="presOf" srcId="{13A74D2D-BC85-465E-87E6-9C1C714C7833}" destId="{11DDE01E-3206-44E3-8714-9448AA5AFA22}" srcOrd="0" destOrd="0" presId="urn:microsoft.com/office/officeart/2008/layout/RadialCluster"/>
    <dgm:cxn modelId="{C293C6E1-EE78-4AD9-8958-1C6E35CDF546}" type="presOf" srcId="{7C104F23-F2E3-4F16-A581-5BA7BE730B98}" destId="{2DDF7602-9D0B-43FF-A6E4-0131FA5457EC}" srcOrd="0" destOrd="0" presId="urn:microsoft.com/office/officeart/2008/layout/RadialCluster"/>
    <dgm:cxn modelId="{4CE4B1A5-7D8F-4012-BC71-BB660C8AF5C2}" type="presOf" srcId="{505010D6-5617-4C48-8D5B-612D9DCBF3B0}" destId="{3DF0CF76-9C2D-49BD-B4F8-E908344CBB5C}" srcOrd="0" destOrd="0" presId="urn:microsoft.com/office/officeart/2008/layout/RadialCluster"/>
    <dgm:cxn modelId="{7D90467A-6288-483A-ADB8-2DA7500EC968}" type="presOf" srcId="{975E5DF9-A8A8-4961-93EA-F034C6C1675F}" destId="{C77624A6-58B7-470E-BDD2-BEBD2A1FF0BD}" srcOrd="0" destOrd="0" presId="urn:microsoft.com/office/officeart/2008/layout/RadialCluster"/>
    <dgm:cxn modelId="{4A54136E-E5A4-4A81-A273-94231617613D}" type="presOf" srcId="{FCCFD0E7-9ED1-444E-89F2-AFD0B6D00190}" destId="{94521F70-94B9-48EC-B421-058E9206B202}" srcOrd="0" destOrd="0" presId="urn:microsoft.com/office/officeart/2008/layout/RadialCluster"/>
    <dgm:cxn modelId="{E45401EB-F92D-4A8D-A616-4E9146224408}" srcId="{C84095EB-B5BE-4166-A363-26B2170658E5}" destId="{BAC6393A-6D34-4CEE-98E4-F9C9E3B994B4}" srcOrd="1" destOrd="0" parTransId="{505010D6-5617-4C48-8D5B-612D9DCBF3B0}" sibTransId="{AC22CAE1-9256-4B08-9139-8A50BCC98A12}"/>
    <dgm:cxn modelId="{C6ACA1A3-1A14-44BD-917F-C9FE22DCA4D4}" type="presParOf" srcId="{2DDF7602-9D0B-43FF-A6E4-0131FA5457EC}" destId="{8F372032-44D9-4A82-A5D6-1E8377AD8455}" srcOrd="0" destOrd="0" presId="urn:microsoft.com/office/officeart/2008/layout/RadialCluster"/>
    <dgm:cxn modelId="{F5C84050-D1D0-4298-9CDF-4CF809AEFCD5}" type="presParOf" srcId="{8F372032-44D9-4A82-A5D6-1E8377AD8455}" destId="{FE4D6A5E-9EC4-41BB-ADCC-5AC7A7800B72}" srcOrd="0" destOrd="0" presId="urn:microsoft.com/office/officeart/2008/layout/RadialCluster"/>
    <dgm:cxn modelId="{D69D62F6-EF7B-4253-9236-05FCECCE9508}" type="presParOf" srcId="{8F372032-44D9-4A82-A5D6-1E8377AD8455}" destId="{94521F70-94B9-48EC-B421-058E9206B202}" srcOrd="1" destOrd="0" presId="urn:microsoft.com/office/officeart/2008/layout/RadialCluster"/>
    <dgm:cxn modelId="{8CD08660-2EB3-4B66-B39D-36F08BB526FE}" type="presParOf" srcId="{8F372032-44D9-4A82-A5D6-1E8377AD8455}" destId="{11DDE01E-3206-44E3-8714-9448AA5AFA22}" srcOrd="2" destOrd="0" presId="urn:microsoft.com/office/officeart/2008/layout/RadialCluster"/>
    <dgm:cxn modelId="{C434369F-3F65-452C-867E-209D881E44A4}" type="presParOf" srcId="{8F372032-44D9-4A82-A5D6-1E8377AD8455}" destId="{3DF0CF76-9C2D-49BD-B4F8-E908344CBB5C}" srcOrd="3" destOrd="0" presId="urn:microsoft.com/office/officeart/2008/layout/RadialCluster"/>
    <dgm:cxn modelId="{21D57A07-B055-4903-8D16-B1E339C549A2}" type="presParOf" srcId="{8F372032-44D9-4A82-A5D6-1E8377AD8455}" destId="{894C33F2-BE07-4C1C-A53C-8829792A45F9}" srcOrd="4" destOrd="0" presId="urn:microsoft.com/office/officeart/2008/layout/RadialCluster"/>
    <dgm:cxn modelId="{5F2B5614-368A-4EC1-BC61-C860E06B86F4}" type="presParOf" srcId="{8F372032-44D9-4A82-A5D6-1E8377AD8455}" destId="{C77624A6-58B7-470E-BDD2-BEBD2A1FF0BD}" srcOrd="5" destOrd="0" presId="urn:microsoft.com/office/officeart/2008/layout/RadialCluster"/>
    <dgm:cxn modelId="{7090E742-258B-454E-B223-B383A508B7B5}" type="presParOf" srcId="{8F372032-44D9-4A82-A5D6-1E8377AD8455}" destId="{30C04A1F-3732-4C0F-B184-BA1A8C8B7987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4D6A5E-9EC4-41BB-ADCC-5AC7A7800B72}">
      <dsp:nvSpPr>
        <dsp:cNvPr id="0" name=""/>
        <dsp:cNvSpPr/>
      </dsp:nvSpPr>
      <dsp:spPr>
        <a:xfrm>
          <a:off x="3021495" y="3190577"/>
          <a:ext cx="2057400" cy="20574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3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3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5400000"/>
          </a:lightRig>
        </a:scene3d>
        <a:sp3d contourW="12700">
          <a:bevelT w="25400" h="50800" prst="angle"/>
          <a:contourClr>
            <a:schemeClr val="accent3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ТРЕБОВАНИЕ</a:t>
          </a:r>
          <a:endParaRPr lang="ru-RU" sz="2200" kern="1200" dirty="0"/>
        </a:p>
      </dsp:txBody>
      <dsp:txXfrm>
        <a:off x="3121929" y="3291011"/>
        <a:ext cx="1856532" cy="1856532"/>
      </dsp:txXfrm>
    </dsp:sp>
    <dsp:sp modelId="{94521F70-94B9-48EC-B421-058E9206B202}">
      <dsp:nvSpPr>
        <dsp:cNvPr id="0" name=""/>
        <dsp:cNvSpPr/>
      </dsp:nvSpPr>
      <dsp:spPr>
        <a:xfrm rot="16200000">
          <a:off x="3328605" y="2468987"/>
          <a:ext cx="144318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43180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DDE01E-3206-44E3-8714-9448AA5AFA22}">
      <dsp:nvSpPr>
        <dsp:cNvPr id="0" name=""/>
        <dsp:cNvSpPr/>
      </dsp:nvSpPr>
      <dsp:spPr>
        <a:xfrm>
          <a:off x="3360966" y="368938"/>
          <a:ext cx="1378458" cy="1378458"/>
        </a:xfrm>
        <a:prstGeom prst="roundRect">
          <a:avLst/>
        </a:prstGeom>
        <a:gradFill rotWithShape="0">
          <a:gsLst>
            <a:gs pos="0">
              <a:schemeClr val="accent3">
                <a:hueOff val="-5608813"/>
                <a:satOff val="-2884"/>
                <a:lumOff val="-1242"/>
                <a:alphaOff val="0"/>
                <a:tint val="92000"/>
                <a:satMod val="170000"/>
              </a:schemeClr>
            </a:gs>
            <a:gs pos="15000">
              <a:schemeClr val="accent3">
                <a:hueOff val="-5608813"/>
                <a:satOff val="-2884"/>
                <a:lumOff val="-1242"/>
                <a:alphaOff val="0"/>
                <a:tint val="92000"/>
                <a:shade val="99000"/>
                <a:satMod val="170000"/>
              </a:schemeClr>
            </a:gs>
            <a:gs pos="62000">
              <a:schemeClr val="accent3">
                <a:hueOff val="-5608813"/>
                <a:satOff val="-2884"/>
                <a:lumOff val="-1242"/>
                <a:alphaOff val="0"/>
                <a:tint val="96000"/>
                <a:shade val="80000"/>
                <a:satMod val="170000"/>
              </a:schemeClr>
            </a:gs>
            <a:gs pos="97000">
              <a:schemeClr val="accent3">
                <a:hueOff val="-5608813"/>
                <a:satOff val="-2884"/>
                <a:lumOff val="-1242"/>
                <a:alphaOff val="0"/>
                <a:tint val="98000"/>
                <a:shade val="63000"/>
                <a:satMod val="170000"/>
              </a:schemeClr>
            </a:gs>
            <a:gs pos="100000">
              <a:schemeClr val="accent3">
                <a:hueOff val="-5608813"/>
                <a:satOff val="-2884"/>
                <a:lumOff val="-1242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5400000"/>
          </a:lightRig>
        </a:scene3d>
        <a:sp3d contourW="12700">
          <a:bevelT w="25400" h="50800" prst="angle"/>
          <a:contourClr>
            <a:schemeClr val="accent3">
              <a:hueOff val="-5608813"/>
              <a:satOff val="-2884"/>
              <a:lumOff val="-1242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Конкретно</a:t>
          </a:r>
          <a:endParaRPr lang="ru-RU" sz="1900" kern="1200" dirty="0"/>
        </a:p>
      </dsp:txBody>
      <dsp:txXfrm>
        <a:off x="3428257" y="436229"/>
        <a:ext cx="1243876" cy="1243876"/>
      </dsp:txXfrm>
    </dsp:sp>
    <dsp:sp modelId="{3DF0CF76-9C2D-49BD-B4F8-E908344CBB5C}">
      <dsp:nvSpPr>
        <dsp:cNvPr id="0" name=""/>
        <dsp:cNvSpPr/>
      </dsp:nvSpPr>
      <dsp:spPr>
        <a:xfrm rot="1800000">
          <a:off x="5000024" y="5107551"/>
          <a:ext cx="117741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77415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4C33F2-BE07-4C1C-A53C-8829792A45F9}">
      <dsp:nvSpPr>
        <dsp:cNvPr id="0" name=""/>
        <dsp:cNvSpPr/>
      </dsp:nvSpPr>
      <dsp:spPr>
        <a:xfrm>
          <a:off x="6098568" y="5110603"/>
          <a:ext cx="1378458" cy="1378458"/>
        </a:xfrm>
        <a:prstGeom prst="roundRect">
          <a:avLst/>
        </a:prstGeom>
        <a:solidFill>
          <a:srgbClr val="00B050"/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5400000"/>
          </a:lightRig>
        </a:scene3d>
        <a:sp3d contourW="12700">
          <a:bevelT w="25400" h="50800" prst="angle"/>
          <a:contourClr>
            <a:schemeClr val="accent3">
              <a:hueOff val="-11217626"/>
              <a:satOff val="-5768"/>
              <a:lumOff val="-2483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Позитивно</a:t>
          </a:r>
          <a:endParaRPr lang="ru-RU" sz="1900" kern="1200" dirty="0"/>
        </a:p>
      </dsp:txBody>
      <dsp:txXfrm>
        <a:off x="6165859" y="5177894"/>
        <a:ext cx="1243876" cy="1243876"/>
      </dsp:txXfrm>
    </dsp:sp>
    <dsp:sp modelId="{C77624A6-58B7-470E-BDD2-BEBD2A1FF0BD}">
      <dsp:nvSpPr>
        <dsp:cNvPr id="0" name=""/>
        <dsp:cNvSpPr/>
      </dsp:nvSpPr>
      <dsp:spPr>
        <a:xfrm rot="9000000">
          <a:off x="1922952" y="5107551"/>
          <a:ext cx="117741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77415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C04A1F-3732-4C0F-B184-BA1A8C8B7987}">
      <dsp:nvSpPr>
        <dsp:cNvPr id="0" name=""/>
        <dsp:cNvSpPr/>
      </dsp:nvSpPr>
      <dsp:spPr>
        <a:xfrm>
          <a:off x="623365" y="5110603"/>
          <a:ext cx="1378458" cy="1378458"/>
        </a:xfrm>
        <a:prstGeom prst="round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5400000"/>
          </a:lightRig>
        </a:scene3d>
        <a:sp3d contourW="12700">
          <a:bevelT w="25400" h="50800" prst="angle"/>
          <a:contourClr>
            <a:schemeClr val="accent3">
              <a:hueOff val="-16826439"/>
              <a:satOff val="-8652"/>
              <a:lumOff val="-3725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Понятно</a:t>
          </a:r>
          <a:endParaRPr lang="ru-RU" sz="2300" kern="1200" dirty="0"/>
        </a:p>
      </dsp:txBody>
      <dsp:txXfrm>
        <a:off x="690656" y="5177894"/>
        <a:ext cx="1243876" cy="12438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9628EF-D675-428E-BA98-A54AA7A9FFE2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9019EF-83CB-4521-94B8-A3F691259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869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019EF-83CB-4521-94B8-A3F69125908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692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1052736"/>
            <a:ext cx="7772400" cy="4032448"/>
          </a:xfrm>
        </p:spPr>
        <p:txBody>
          <a:bodyPr>
            <a:noAutofit/>
          </a:bodyPr>
          <a:lstStyle/>
          <a:p>
            <a:r>
              <a:rPr lang="ru-RU" sz="6000" b="1" dirty="0"/>
              <a:t>«Проблемы в общении с ребенком – </a:t>
            </a:r>
            <a:r>
              <a:rPr lang="ru-RU" sz="6000" dirty="0"/>
              <a:t/>
            </a:r>
            <a:br>
              <a:rPr lang="ru-RU" sz="6000" dirty="0"/>
            </a:br>
            <a:r>
              <a:rPr lang="ru-RU" sz="6000" b="1" dirty="0"/>
              <a:t>как преодолеть?»</a:t>
            </a:r>
            <a:r>
              <a:rPr lang="ru-RU" sz="6000" dirty="0"/>
              <a:t/>
            </a:r>
            <a:br>
              <a:rPr lang="ru-RU" sz="6000" dirty="0"/>
            </a:br>
            <a:endParaRPr lang="ru-RU" sz="6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4509120"/>
            <a:ext cx="7406640" cy="1752600"/>
          </a:xfrm>
        </p:spPr>
        <p:txBody>
          <a:bodyPr/>
          <a:lstStyle/>
          <a:p>
            <a:r>
              <a:rPr lang="ru-RU" b="1" dirty="0"/>
              <a:t>Клуб </a:t>
            </a:r>
            <a:r>
              <a:rPr lang="ru-RU" b="1" dirty="0"/>
              <a:t>к</a:t>
            </a:r>
            <a:r>
              <a:rPr lang="ru-RU" b="1" dirty="0" smtClean="0"/>
              <a:t>омпетентных родителей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704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1052736"/>
            <a:ext cx="74168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/>
              <a:t>Не балуйся, не кричи, не разбрасывай игрушки, не дерись, не лезь в лужу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24243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Учимся высказываться позитивно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Говорим по-старому, но следим за собой и продолжаем отрицательные требования положительными формулировками (Саша, не убегай, иди рядом).</a:t>
            </a:r>
          </a:p>
          <a:p>
            <a:r>
              <a:rPr lang="ru-RU" dirty="0" smtClean="0"/>
              <a:t>Затем окончательно переходим на положительные формулировки (Саша, иди рядом со мной).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843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doc4web.ru/uploads/files/15/14853/hello_html_d27002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870447"/>
            <a:ext cx="2045069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.pinimg.com/736x/86/5b/ec/865becf76c5d3d10b65cae29657461f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201" y="92570"/>
            <a:ext cx="6191250" cy="663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ятно 2 3"/>
          <p:cNvSpPr/>
          <p:nvPr/>
        </p:nvSpPr>
        <p:spPr>
          <a:xfrm>
            <a:off x="827584" y="836712"/>
            <a:ext cx="2880320" cy="1728192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проблема</a:t>
            </a:r>
            <a:endParaRPr lang="ru-RU" dirty="0"/>
          </a:p>
        </p:txBody>
      </p:sp>
      <p:pic>
        <p:nvPicPr>
          <p:cNvPr id="3078" name="Picture 6" descr="https://upload.wikimedia.org/wikipedia/commons/d/d0/Helm_princ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82450"/>
            <a:ext cx="2160240" cy="29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images.halloweencostumes.com/products/34595/1-1/royal-knights-swor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40" b="9964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074" y="2745131"/>
            <a:ext cx="2800300" cy="400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bambolo.ru/images/77/46/7746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639">
                        <a14:foregroundMark x1="45181" y1="29500" x2="45181" y2="29500"/>
                        <a14:foregroundMark x1="46867" y1="32400" x2="46867" y2="32400"/>
                        <a14:foregroundMark x1="49036" y1="31600" x2="49036" y2="31600"/>
                        <a14:foregroundMark x1="34217" y1="13100" x2="34217" y2="13100"/>
                        <a14:foregroundMark x1="40120" y1="11700" x2="40120" y2="11700"/>
                        <a14:foregroundMark x1="43614" y1="10400" x2="43614" y2="10400"/>
                        <a14:foregroundMark x1="46386" y1="9800" x2="46386" y2="9800"/>
                        <a14:foregroundMark x1="47711" y1="9300" x2="47711" y2="9300"/>
                        <a14:foregroundMark x1="45422" y1="10700" x2="45422" y2="10700"/>
                        <a14:foregroundMark x1="43614" y1="11100" x2="43614" y2="11100"/>
                        <a14:foregroundMark x1="39639" y1="12300" x2="39639" y2="12300"/>
                        <a14:foregroundMark x1="36867" y1="12300" x2="36867" y2="12300"/>
                        <a14:foregroundMark x1="39518" y1="13000" x2="39518" y2="13000"/>
                        <a14:foregroundMark x1="36024" y1="13400" x2="36024" y2="13400"/>
                        <a14:foregroundMark x1="35060" y1="13700" x2="35060" y2="13700"/>
                        <a14:foregroundMark x1="33253" y1="14100" x2="33253" y2="14100"/>
                        <a14:foregroundMark x1="32892" y1="14400" x2="32892" y2="14400"/>
                        <a14:foregroundMark x1="28313" y1="14400" x2="28313" y2="14400"/>
                        <a14:foregroundMark x1="9639" y1="24000" x2="9639" y2="24000"/>
                        <a14:foregroundMark x1="8675" y1="26500" x2="8675" y2="26500"/>
                        <a14:foregroundMark x1="7349" y1="24800" x2="7349" y2="24800"/>
                        <a14:foregroundMark x1="8675" y1="23400" x2="8675" y2="23400"/>
                        <a14:foregroundMark x1="51325" y1="29700" x2="51325" y2="29700"/>
                        <a14:foregroundMark x1="38193" y1="10900" x2="38193" y2="10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79" y="1233264"/>
            <a:ext cx="4668531" cy="5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4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ridero.ru/books/kak_nauchitsya_slyshat_sebya/image/5bfac2f569a1890600d53ad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01" y="584684"/>
            <a:ext cx="8935528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79635" y="2967335"/>
            <a:ext cx="18473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79634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00605" y="1953976"/>
            <a:ext cx="811440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</a:t>
            </a:r>
            <a:r>
              <a:rPr lang="ru-RU" sz="9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/>
            <a:endParaRPr lang="ru-RU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89116" y="1708076"/>
            <a:ext cx="811440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</a:t>
            </a:r>
            <a:r>
              <a:rPr lang="ru-RU" sz="9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/>
            <a:endParaRPr lang="ru-RU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073914" y="1720840"/>
            <a:ext cx="811440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</a:t>
            </a:r>
            <a:r>
              <a:rPr lang="ru-RU" sz="9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/>
            <a:endParaRPr lang="ru-RU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888534" y="1935808"/>
            <a:ext cx="811440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</a:t>
            </a:r>
            <a:r>
              <a:rPr lang="ru-RU" sz="9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/>
            <a:endParaRPr lang="ru-RU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816173" y="1938071"/>
            <a:ext cx="551754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</a:t>
            </a:r>
            <a:endParaRPr lang="ru-RU" sz="9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1919231" y="1710978"/>
            <a:ext cx="5176874" cy="1991889"/>
          </a:xfrm>
          <a:custGeom>
            <a:avLst/>
            <a:gdLst>
              <a:gd name="connsiteX0" fmla="*/ 1620674 w 5176874"/>
              <a:gd name="connsiteY0" fmla="*/ 1991889 h 1991889"/>
              <a:gd name="connsiteX1" fmla="*/ 1521086 w 5176874"/>
              <a:gd name="connsiteY1" fmla="*/ 1901355 h 1991889"/>
              <a:gd name="connsiteX2" fmla="*/ 1276642 w 5176874"/>
              <a:gd name="connsiteY2" fmla="*/ 1819873 h 1991889"/>
              <a:gd name="connsiteX3" fmla="*/ 1086519 w 5176874"/>
              <a:gd name="connsiteY3" fmla="*/ 1801767 h 1991889"/>
              <a:gd name="connsiteX4" fmla="*/ 715327 w 5176874"/>
              <a:gd name="connsiteY4" fmla="*/ 1783660 h 1991889"/>
              <a:gd name="connsiteX5" fmla="*/ 416563 w 5176874"/>
              <a:gd name="connsiteY5" fmla="*/ 1783660 h 1991889"/>
              <a:gd name="connsiteX6" fmla="*/ 181173 w 5176874"/>
              <a:gd name="connsiteY6" fmla="*/ 1665965 h 1991889"/>
              <a:gd name="connsiteX7" fmla="*/ 36318 w 5176874"/>
              <a:gd name="connsiteY7" fmla="*/ 1512056 h 1991889"/>
              <a:gd name="connsiteX8" fmla="*/ 104 w 5176874"/>
              <a:gd name="connsiteY8" fmla="*/ 1330986 h 1991889"/>
              <a:gd name="connsiteX9" fmla="*/ 27264 w 5176874"/>
              <a:gd name="connsiteY9" fmla="*/ 1195184 h 1991889"/>
              <a:gd name="connsiteX10" fmla="*/ 81585 w 5176874"/>
              <a:gd name="connsiteY10" fmla="*/ 1032222 h 1991889"/>
              <a:gd name="connsiteX11" fmla="*/ 208333 w 5176874"/>
              <a:gd name="connsiteY11" fmla="*/ 851153 h 1991889"/>
              <a:gd name="connsiteX12" fmla="*/ 407510 w 5176874"/>
              <a:gd name="connsiteY12" fmla="*/ 606709 h 1991889"/>
              <a:gd name="connsiteX13" fmla="*/ 570472 w 5176874"/>
              <a:gd name="connsiteY13" fmla="*/ 434693 h 1991889"/>
              <a:gd name="connsiteX14" fmla="*/ 796809 w 5176874"/>
              <a:gd name="connsiteY14" fmla="*/ 244571 h 1991889"/>
              <a:gd name="connsiteX15" fmla="*/ 1014092 w 5176874"/>
              <a:gd name="connsiteY15" fmla="*/ 154036 h 1991889"/>
              <a:gd name="connsiteX16" fmla="*/ 1240428 w 5176874"/>
              <a:gd name="connsiteY16" fmla="*/ 72555 h 1991889"/>
              <a:gd name="connsiteX17" fmla="*/ 1548246 w 5176874"/>
              <a:gd name="connsiteY17" fmla="*/ 36341 h 1991889"/>
              <a:gd name="connsiteX18" fmla="*/ 1901331 w 5176874"/>
              <a:gd name="connsiteY18" fmla="*/ 127 h 1991889"/>
              <a:gd name="connsiteX19" fmla="*/ 2372112 w 5176874"/>
              <a:gd name="connsiteY19" fmla="*/ 27287 h 1991889"/>
              <a:gd name="connsiteX20" fmla="*/ 2842892 w 5176874"/>
              <a:gd name="connsiteY20" fmla="*/ 99715 h 1991889"/>
              <a:gd name="connsiteX21" fmla="*/ 3205030 w 5176874"/>
              <a:gd name="connsiteY21" fmla="*/ 163089 h 1991889"/>
              <a:gd name="connsiteX22" fmla="*/ 3585276 w 5176874"/>
              <a:gd name="connsiteY22" fmla="*/ 289838 h 1991889"/>
              <a:gd name="connsiteX23" fmla="*/ 3838773 w 5176874"/>
              <a:gd name="connsiteY23" fmla="*/ 407533 h 1991889"/>
              <a:gd name="connsiteX24" fmla="*/ 4074163 w 5176874"/>
              <a:gd name="connsiteY24" fmla="*/ 615763 h 1991889"/>
              <a:gd name="connsiteX25" fmla="*/ 4427248 w 5176874"/>
              <a:gd name="connsiteY25" fmla="*/ 851153 h 1991889"/>
              <a:gd name="connsiteX26" fmla="*/ 4644531 w 5176874"/>
              <a:gd name="connsiteY26" fmla="*/ 1023169 h 1991889"/>
              <a:gd name="connsiteX27" fmla="*/ 4870868 w 5176874"/>
              <a:gd name="connsiteY27" fmla="*/ 1276666 h 1991889"/>
              <a:gd name="connsiteX28" fmla="*/ 5151525 w 5176874"/>
              <a:gd name="connsiteY28" fmla="*/ 1593537 h 1991889"/>
              <a:gd name="connsiteX29" fmla="*/ 5160579 w 5176874"/>
              <a:gd name="connsiteY29" fmla="*/ 1765553 h 1991889"/>
              <a:gd name="connsiteX30" fmla="*/ 5124365 w 5176874"/>
              <a:gd name="connsiteY30" fmla="*/ 1847034 h 1991889"/>
              <a:gd name="connsiteX31" fmla="*/ 4771280 w 5176874"/>
              <a:gd name="connsiteY31" fmla="*/ 1847034 h 1991889"/>
              <a:gd name="connsiteX32" fmla="*/ 4771280 w 5176874"/>
              <a:gd name="connsiteY32" fmla="*/ 1847034 h 199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176874" h="1991889">
                <a:moveTo>
                  <a:pt x="1620674" y="1991889"/>
                </a:moveTo>
                <a:cubicBezTo>
                  <a:pt x="1599549" y="1960956"/>
                  <a:pt x="1578425" y="1930024"/>
                  <a:pt x="1521086" y="1901355"/>
                </a:cubicBezTo>
                <a:cubicBezTo>
                  <a:pt x="1463747" y="1872686"/>
                  <a:pt x="1349070" y="1836471"/>
                  <a:pt x="1276642" y="1819873"/>
                </a:cubicBezTo>
                <a:cubicBezTo>
                  <a:pt x="1204214" y="1803275"/>
                  <a:pt x="1180071" y="1807802"/>
                  <a:pt x="1086519" y="1801767"/>
                </a:cubicBezTo>
                <a:cubicBezTo>
                  <a:pt x="992967" y="1795732"/>
                  <a:pt x="826986" y="1786678"/>
                  <a:pt x="715327" y="1783660"/>
                </a:cubicBezTo>
                <a:cubicBezTo>
                  <a:pt x="603668" y="1780642"/>
                  <a:pt x="505589" y="1803276"/>
                  <a:pt x="416563" y="1783660"/>
                </a:cubicBezTo>
                <a:cubicBezTo>
                  <a:pt x="327537" y="1764044"/>
                  <a:pt x="244547" y="1711232"/>
                  <a:pt x="181173" y="1665965"/>
                </a:cubicBezTo>
                <a:cubicBezTo>
                  <a:pt x="117799" y="1620698"/>
                  <a:pt x="66496" y="1567886"/>
                  <a:pt x="36318" y="1512056"/>
                </a:cubicBezTo>
                <a:cubicBezTo>
                  <a:pt x="6140" y="1456226"/>
                  <a:pt x="1613" y="1383798"/>
                  <a:pt x="104" y="1330986"/>
                </a:cubicBezTo>
                <a:cubicBezTo>
                  <a:pt x="-1405" y="1278174"/>
                  <a:pt x="13684" y="1244978"/>
                  <a:pt x="27264" y="1195184"/>
                </a:cubicBezTo>
                <a:cubicBezTo>
                  <a:pt x="40844" y="1145390"/>
                  <a:pt x="51407" y="1089560"/>
                  <a:pt x="81585" y="1032222"/>
                </a:cubicBezTo>
                <a:cubicBezTo>
                  <a:pt x="111763" y="974883"/>
                  <a:pt x="154012" y="922072"/>
                  <a:pt x="208333" y="851153"/>
                </a:cubicBezTo>
                <a:cubicBezTo>
                  <a:pt x="262654" y="780234"/>
                  <a:pt x="347154" y="676119"/>
                  <a:pt x="407510" y="606709"/>
                </a:cubicBezTo>
                <a:cubicBezTo>
                  <a:pt x="467866" y="537299"/>
                  <a:pt x="505589" y="495049"/>
                  <a:pt x="570472" y="434693"/>
                </a:cubicBezTo>
                <a:cubicBezTo>
                  <a:pt x="635355" y="374337"/>
                  <a:pt x="722872" y="291347"/>
                  <a:pt x="796809" y="244571"/>
                </a:cubicBezTo>
                <a:cubicBezTo>
                  <a:pt x="870746" y="197795"/>
                  <a:pt x="940155" y="182705"/>
                  <a:pt x="1014092" y="154036"/>
                </a:cubicBezTo>
                <a:cubicBezTo>
                  <a:pt x="1088028" y="125367"/>
                  <a:pt x="1151402" y="92171"/>
                  <a:pt x="1240428" y="72555"/>
                </a:cubicBezTo>
                <a:cubicBezTo>
                  <a:pt x="1329454" y="52939"/>
                  <a:pt x="1548246" y="36341"/>
                  <a:pt x="1548246" y="36341"/>
                </a:cubicBezTo>
                <a:cubicBezTo>
                  <a:pt x="1658397" y="24270"/>
                  <a:pt x="1764020" y="1636"/>
                  <a:pt x="1901331" y="127"/>
                </a:cubicBezTo>
                <a:cubicBezTo>
                  <a:pt x="2038642" y="-1382"/>
                  <a:pt x="2215185" y="10689"/>
                  <a:pt x="2372112" y="27287"/>
                </a:cubicBezTo>
                <a:cubicBezTo>
                  <a:pt x="2529039" y="43885"/>
                  <a:pt x="2704072" y="77081"/>
                  <a:pt x="2842892" y="99715"/>
                </a:cubicBezTo>
                <a:cubicBezTo>
                  <a:pt x="2981712" y="122349"/>
                  <a:pt x="3081299" y="131402"/>
                  <a:pt x="3205030" y="163089"/>
                </a:cubicBezTo>
                <a:cubicBezTo>
                  <a:pt x="3328761" y="194776"/>
                  <a:pt x="3479652" y="249097"/>
                  <a:pt x="3585276" y="289838"/>
                </a:cubicBezTo>
                <a:cubicBezTo>
                  <a:pt x="3690900" y="330579"/>
                  <a:pt x="3757292" y="353212"/>
                  <a:pt x="3838773" y="407533"/>
                </a:cubicBezTo>
                <a:cubicBezTo>
                  <a:pt x="3920254" y="461854"/>
                  <a:pt x="3976084" y="541826"/>
                  <a:pt x="4074163" y="615763"/>
                </a:cubicBezTo>
                <a:cubicBezTo>
                  <a:pt x="4172242" y="689700"/>
                  <a:pt x="4332187" y="783252"/>
                  <a:pt x="4427248" y="851153"/>
                </a:cubicBezTo>
                <a:cubicBezTo>
                  <a:pt x="4522309" y="919054"/>
                  <a:pt x="4570594" y="952250"/>
                  <a:pt x="4644531" y="1023169"/>
                </a:cubicBezTo>
                <a:cubicBezTo>
                  <a:pt x="4718468" y="1094088"/>
                  <a:pt x="4870868" y="1276666"/>
                  <a:pt x="4870868" y="1276666"/>
                </a:cubicBezTo>
                <a:cubicBezTo>
                  <a:pt x="4955367" y="1371727"/>
                  <a:pt x="5103240" y="1512056"/>
                  <a:pt x="5151525" y="1593537"/>
                </a:cubicBezTo>
                <a:cubicBezTo>
                  <a:pt x="5199810" y="1675018"/>
                  <a:pt x="5165106" y="1723304"/>
                  <a:pt x="5160579" y="1765553"/>
                </a:cubicBezTo>
                <a:cubicBezTo>
                  <a:pt x="5156052" y="1807802"/>
                  <a:pt x="5189248" y="1833454"/>
                  <a:pt x="5124365" y="1847034"/>
                </a:cubicBezTo>
                <a:cubicBezTo>
                  <a:pt x="5059482" y="1860614"/>
                  <a:pt x="4771280" y="1847034"/>
                  <a:pt x="4771280" y="1847034"/>
                </a:cubicBezTo>
                <a:lnTo>
                  <a:pt x="4771280" y="1847034"/>
                </a:lnTo>
              </a:path>
            </a:pathLst>
          </a:cu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6881198" y="517145"/>
            <a:ext cx="20162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Разумный мозг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41704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14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doc4web.ru/uploads/files/15/14853/hello_html_d27002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870447"/>
            <a:ext cx="2045069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.pinimg.com/736x/86/5b/ec/865becf76c5d3d10b65cae29657461f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201" y="92570"/>
            <a:ext cx="6191250" cy="663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ятно 2 3"/>
          <p:cNvSpPr/>
          <p:nvPr/>
        </p:nvSpPr>
        <p:spPr>
          <a:xfrm>
            <a:off x="806881" y="842872"/>
            <a:ext cx="2880320" cy="1728192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проблема</a:t>
            </a:r>
            <a:endParaRPr lang="ru-RU" dirty="0"/>
          </a:p>
        </p:txBody>
      </p:sp>
      <p:pic>
        <p:nvPicPr>
          <p:cNvPr id="4098" name="Picture 2" descr="https://i.pinimg.com/736x/fe/23/39/fe2339224e4bdd2e1429af76cba10205--clipar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11" b="100000" l="978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37869"/>
            <a:ext cx="3024336" cy="392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i.pinimg.com/originals/b1/96/ef/b196ef41c245463f61d33c03692974d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26574"/>
            <a:ext cx="3744416" cy="639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16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3.59704E-6 C 0.0165 0.00093 0.03299 0.00139 0.04948 0.00255 C 0.05712 0.00301 0.0632 0.01088 0.07084 0.01273 C 0.07553 0.0155 0.07848 0.01805 0.08351 0.0192 C 0.09792 0.02753 0.11389 0.02799 0.129 0.03355 C 0.14011 0.04511 0.12587 0.03216 0.14358 0.04002 C 0.14549 0.04095 0.14653 0.04419 0.14844 0.04511 C 0.16598 0.05413 0.20087 0.05367 0.22032 0.05552 C 0.23369 0.06246 0.24688 0.06408 0.26112 0.06593 C 0.26928 0.07033 0.27761 0.0731 0.28629 0.07495 C 0.29514 0.07958 0.30504 0.08259 0.31459 0.08397 C 0.31893 0.08698 0.32327 0.08767 0.32813 0.08906 C 0.33785 0.09554 0.34428 0.09716 0.35521 0.09947 C 0.36632 0.10525 0.36806 0.10664 0.38143 0.11104 C 0.38785 0.11312 0.39445 0.11474 0.40087 0.11636 C 0.40244 0.11682 0.40573 0.11751 0.40573 0.11751 C 0.4132 0.12445 0.42431 0.12353 0.43299 0.12538 C 0.44306 0.13024 0.45712 0.13093 0.46789 0.13324 C 0.47414 0.13648 0.47935 0.1381 0.48542 0.14088 C 0.49237 0.13949 0.49393 0.13995 0.49705 0.13186 C 0.49966 0.13417 0.50209 0.13533 0.50487 0.13695 " pathEditMode="relative" ptsTypes="ffffffffffffffffffff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avatars.mds.yandex.net/get-pdb/51720/5792c195-ce3f-4660-96a0-2a6c229af4e9/s1200?webp=fal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1-Пробуждение лес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60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492896"/>
            <a:ext cx="6861448" cy="1143000"/>
          </a:xfrm>
        </p:spPr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393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3.bp.blogspot.com/-qqc1hg7UYiE/VxpeQ70QTcI/AAAAAAAAAMg/8otbzqc0Zy8blKTgEgteiH0GxvRq1-HMQCKgB/w1200-h630-p-k-no-nu/Roditelskie-ustanovk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55" y="2348880"/>
            <a:ext cx="8836541" cy="450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ая прямоугольная выноска 1"/>
          <p:cNvSpPr/>
          <p:nvPr/>
        </p:nvSpPr>
        <p:spPr>
          <a:xfrm>
            <a:off x="323528" y="2348880"/>
            <a:ext cx="1224136" cy="1008112"/>
          </a:xfrm>
          <a:prstGeom prst="wedgeRoundRectCallou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Не умничай</a:t>
            </a:r>
            <a:endParaRPr lang="ru-RU" dirty="0"/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3275856" y="332656"/>
            <a:ext cx="936104" cy="1008112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Не беги</a:t>
            </a:r>
            <a:endParaRPr lang="ru-RU" dirty="0"/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719572" y="1080321"/>
            <a:ext cx="952872" cy="1008112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Не трогай</a:t>
            </a:r>
            <a:endParaRPr lang="ru-RU" dirty="0"/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7884368" y="2437656"/>
            <a:ext cx="1080120" cy="1008112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Не мешай</a:t>
            </a:r>
            <a:endParaRPr lang="ru-RU" dirty="0"/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7452320" y="1080321"/>
            <a:ext cx="1224136" cy="1008112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помолчи</a:t>
            </a:r>
            <a:endParaRPr lang="ru-RU" dirty="0"/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1979712" y="605540"/>
            <a:ext cx="892616" cy="1008112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Не лезь</a:t>
            </a:r>
            <a:endParaRPr lang="ru-RU" dirty="0"/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4618226" y="332656"/>
            <a:ext cx="1065282" cy="1008112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Хватит шуметь</a:t>
            </a:r>
            <a:endParaRPr lang="ru-RU" dirty="0"/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6012160" y="576265"/>
            <a:ext cx="1152128" cy="1008112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Стой смирно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721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Ситуация развивается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Критикующий родитель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dirty="0" smtClean="0"/>
              <a:t>Осознанный родитель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ru-RU" dirty="0" smtClean="0"/>
              <a:t>Силой заставить</a:t>
            </a:r>
          </a:p>
          <a:p>
            <a:r>
              <a:rPr lang="ru-RU" dirty="0" smtClean="0"/>
              <a:t>Давит на совесть</a:t>
            </a:r>
          </a:p>
          <a:p>
            <a:r>
              <a:rPr lang="ru-RU" dirty="0" smtClean="0"/>
              <a:t>Вызывает чувство вины</a:t>
            </a:r>
          </a:p>
          <a:p>
            <a:r>
              <a:rPr lang="ru-RU" dirty="0" smtClean="0"/>
              <a:t>Манипулирует</a:t>
            </a:r>
          </a:p>
          <a:p>
            <a:r>
              <a:rPr lang="ru-RU" dirty="0" smtClean="0"/>
              <a:t>Использует эмоциональное и физическое насилие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ru-RU" dirty="0" smtClean="0"/>
              <a:t>А что сейчас происходит?</a:t>
            </a:r>
          </a:p>
          <a:p>
            <a:r>
              <a:rPr lang="ru-RU" dirty="0" smtClean="0"/>
              <a:t>Что спровоцировало такой негатив?</a:t>
            </a:r>
          </a:p>
          <a:p>
            <a:r>
              <a:rPr lang="ru-RU" dirty="0" smtClean="0"/>
              <a:t>Что именно меня сейчас не устраивает и почему?</a:t>
            </a:r>
          </a:p>
          <a:p>
            <a:r>
              <a:rPr lang="ru-RU" dirty="0" smtClean="0"/>
              <a:t>Что именно сейчас не устраивает ребенка и почему?</a:t>
            </a:r>
          </a:p>
        </p:txBody>
      </p:sp>
    </p:spTree>
    <p:extLst>
      <p:ext uri="{BB962C8B-B14F-4D97-AF65-F5344CB8AC3E}">
        <p14:creationId xmlns:p14="http://schemas.microsoft.com/office/powerpoint/2010/main" val="332259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355160" cy="5962674"/>
          </a:xfrm>
        </p:spPr>
        <p:txBody>
          <a:bodyPr>
            <a:noAutofit/>
          </a:bodyPr>
          <a:lstStyle/>
          <a:p>
            <a:r>
              <a:rPr lang="ru-RU" sz="8800" dirty="0" smtClean="0"/>
              <a:t>Дети ХОТЯТ слушаться своих родителей!!!</a:t>
            </a:r>
            <a:endParaRPr lang="ru-RU" sz="8800" dirty="0"/>
          </a:p>
        </p:txBody>
      </p:sp>
    </p:spTree>
    <p:extLst>
      <p:ext uri="{BB962C8B-B14F-4D97-AF65-F5344CB8AC3E}">
        <p14:creationId xmlns:p14="http://schemas.microsoft.com/office/powerpoint/2010/main" val="293500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Ребёнок должен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1.</a:t>
            </a:r>
          </a:p>
          <a:p>
            <a:pPr marL="0" indent="0">
              <a:buNone/>
            </a:pPr>
            <a:r>
              <a:rPr lang="ru-RU" dirty="0" smtClean="0"/>
              <a:t>2.</a:t>
            </a:r>
          </a:p>
          <a:p>
            <a:pPr marL="0" indent="0">
              <a:buNone/>
            </a:pPr>
            <a:r>
              <a:rPr lang="ru-RU" dirty="0" smtClean="0"/>
              <a:t>3.</a:t>
            </a:r>
          </a:p>
          <a:p>
            <a:pPr marL="0" indent="0">
              <a:buNone/>
            </a:pPr>
            <a:r>
              <a:rPr lang="ru-RU" dirty="0" smtClean="0"/>
              <a:t>4.</a:t>
            </a:r>
          </a:p>
          <a:p>
            <a:pPr marL="0" indent="0">
              <a:buNone/>
            </a:pPr>
            <a:r>
              <a:rPr lang="ru-RU" dirty="0" smtClean="0"/>
              <a:t>5.</a:t>
            </a:r>
          </a:p>
          <a:p>
            <a:pPr marL="0" indent="0">
              <a:buNone/>
            </a:pPr>
            <a:r>
              <a:rPr lang="ru-RU" dirty="0" smtClean="0"/>
              <a:t>6.</a:t>
            </a:r>
          </a:p>
          <a:p>
            <a:pPr marL="0" indent="0">
              <a:buNone/>
            </a:pPr>
            <a:r>
              <a:rPr lang="ru-RU" dirty="0" smtClean="0"/>
              <a:t>7.</a:t>
            </a:r>
          </a:p>
          <a:p>
            <a:pPr marL="0" indent="0">
              <a:buNone/>
            </a:pPr>
            <a:r>
              <a:rPr lang="ru-RU" dirty="0" smtClean="0"/>
              <a:t>8.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753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Анализируем требование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971600" y="1600200"/>
            <a:ext cx="7715200" cy="5141168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Установка, требование актуальны, полезны для современного мира? Чему она научит ребенка?</a:t>
            </a:r>
          </a:p>
          <a:p>
            <a:r>
              <a:rPr lang="ru-RU" dirty="0" smtClean="0"/>
              <a:t>Как у вас сформировалась эта установка, требование? (От вас требовали, или наоборот, зря не требовали этого? Кто именно вам это говорил?)</a:t>
            </a:r>
          </a:p>
          <a:p>
            <a:r>
              <a:rPr lang="ru-RU" dirty="0" smtClean="0"/>
              <a:t>Это требование к ребенку улучшает ваши отношения с ним сейчас? Улучшит их через 5,10 лет?</a:t>
            </a:r>
          </a:p>
          <a:p>
            <a:r>
              <a:rPr lang="ru-RU" dirty="0" smtClean="0"/>
              <a:t>Это помогает ему вырасти счастливой и гармоничной личностью?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182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Я хочу, чтобы ребёнок в будущем обладал качествами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1. </a:t>
            </a:r>
          </a:p>
          <a:p>
            <a:pPr marL="0" indent="0">
              <a:buNone/>
            </a:pPr>
            <a:r>
              <a:rPr lang="ru-RU" dirty="0" smtClean="0"/>
              <a:t>2.</a:t>
            </a:r>
          </a:p>
          <a:p>
            <a:pPr marL="0" indent="0">
              <a:buNone/>
            </a:pPr>
            <a:r>
              <a:rPr lang="ru-RU" dirty="0" smtClean="0"/>
              <a:t>3.</a:t>
            </a:r>
          </a:p>
          <a:p>
            <a:pPr marL="0" indent="0">
              <a:buNone/>
            </a:pPr>
            <a:r>
              <a:rPr lang="ru-RU" dirty="0" smtClean="0"/>
              <a:t>4.</a:t>
            </a:r>
          </a:p>
          <a:p>
            <a:pPr marL="0" indent="0">
              <a:buNone/>
            </a:pPr>
            <a:r>
              <a:rPr lang="ru-RU" dirty="0" smtClean="0"/>
              <a:t>5.</a:t>
            </a:r>
          </a:p>
          <a:p>
            <a:pPr marL="0" indent="0">
              <a:buNone/>
            </a:pPr>
            <a:r>
              <a:rPr lang="ru-RU" dirty="0" smtClean="0"/>
              <a:t>6.</a:t>
            </a:r>
          </a:p>
          <a:p>
            <a:pPr marL="0" indent="0">
              <a:buNone/>
            </a:pPr>
            <a:r>
              <a:rPr lang="ru-RU" dirty="0" smtClean="0"/>
              <a:t>7.</a:t>
            </a:r>
          </a:p>
          <a:p>
            <a:pPr marL="0" indent="0">
              <a:buNone/>
            </a:pPr>
            <a:r>
              <a:rPr lang="ru-RU" dirty="0" smtClean="0"/>
              <a:t>8.</a:t>
            </a:r>
          </a:p>
          <a:p>
            <a:pPr marL="0" indent="0"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27007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Соотнесите ваши требования с желаемыми качествами ребёнка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Должен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dirty="0" smtClean="0"/>
              <a:t>Обладает качествами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1.</a:t>
            </a:r>
          </a:p>
          <a:p>
            <a:pPr marL="0" indent="0">
              <a:buNone/>
            </a:pPr>
            <a:r>
              <a:rPr lang="ru-RU" dirty="0" smtClean="0"/>
              <a:t>2.</a:t>
            </a:r>
          </a:p>
          <a:p>
            <a:pPr marL="0" indent="0">
              <a:buNone/>
            </a:pPr>
            <a:r>
              <a:rPr lang="ru-RU" dirty="0" smtClean="0"/>
              <a:t>3.</a:t>
            </a:r>
          </a:p>
          <a:p>
            <a:pPr marL="0" indent="0">
              <a:buNone/>
            </a:pPr>
            <a:r>
              <a:rPr lang="ru-RU" dirty="0" smtClean="0"/>
              <a:t>4.</a:t>
            </a:r>
          </a:p>
          <a:p>
            <a:pPr marL="0" indent="0">
              <a:buNone/>
            </a:pPr>
            <a:r>
              <a:rPr lang="ru-RU" dirty="0" smtClean="0"/>
              <a:t>5.</a:t>
            </a:r>
          </a:p>
          <a:p>
            <a:pPr marL="0" indent="0">
              <a:buNone/>
            </a:pPr>
            <a:r>
              <a:rPr lang="ru-RU" dirty="0" smtClean="0"/>
              <a:t>6.</a:t>
            </a:r>
          </a:p>
          <a:p>
            <a:pPr marL="0" indent="0">
              <a:buNone/>
            </a:pPr>
            <a:r>
              <a:rPr lang="ru-RU" dirty="0" smtClean="0"/>
              <a:t>7.</a:t>
            </a:r>
          </a:p>
          <a:p>
            <a:pPr marL="0" indent="0">
              <a:buNone/>
            </a:pPr>
            <a:r>
              <a:rPr lang="ru-RU" dirty="0" smtClean="0"/>
              <a:t>8.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1.</a:t>
            </a:r>
          </a:p>
          <a:p>
            <a:pPr marL="0" indent="0">
              <a:buNone/>
            </a:pPr>
            <a:r>
              <a:rPr lang="ru-RU" dirty="0" smtClean="0"/>
              <a:t>2.</a:t>
            </a:r>
          </a:p>
          <a:p>
            <a:pPr marL="0" indent="0">
              <a:buNone/>
            </a:pPr>
            <a:r>
              <a:rPr lang="ru-RU" dirty="0" smtClean="0"/>
              <a:t>3.</a:t>
            </a:r>
          </a:p>
          <a:p>
            <a:pPr marL="0" indent="0">
              <a:buNone/>
            </a:pPr>
            <a:r>
              <a:rPr lang="ru-RU" dirty="0" smtClean="0"/>
              <a:t>4.</a:t>
            </a:r>
          </a:p>
          <a:p>
            <a:pPr marL="0" indent="0">
              <a:buNone/>
            </a:pPr>
            <a:r>
              <a:rPr lang="ru-RU" dirty="0" smtClean="0"/>
              <a:t>5.</a:t>
            </a:r>
          </a:p>
          <a:p>
            <a:pPr marL="0" indent="0">
              <a:buNone/>
            </a:pPr>
            <a:r>
              <a:rPr lang="ru-RU" dirty="0" smtClean="0"/>
              <a:t>6.</a:t>
            </a:r>
          </a:p>
          <a:p>
            <a:pPr marL="0" indent="0">
              <a:buNone/>
            </a:pPr>
            <a:r>
              <a:rPr lang="ru-RU" dirty="0" smtClean="0"/>
              <a:t>7.</a:t>
            </a:r>
          </a:p>
          <a:p>
            <a:pPr marL="0" indent="0">
              <a:buNone/>
            </a:pPr>
            <a:r>
              <a:rPr lang="ru-RU" dirty="0" smtClean="0"/>
              <a:t>8.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5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901795184"/>
              </p:ext>
            </p:extLst>
          </p:nvPr>
        </p:nvGraphicFramePr>
        <p:xfrm>
          <a:off x="1043608" y="0"/>
          <a:ext cx="810039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3621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290</TotalTime>
  <Words>308</Words>
  <Application>Microsoft Office PowerPoint</Application>
  <PresentationFormat>Экран (4:3)</PresentationFormat>
  <Paragraphs>83</Paragraphs>
  <Slides>16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Солнцестояние</vt:lpstr>
      <vt:lpstr>«Проблемы в общении с ребенком –  как преодолеть?» </vt:lpstr>
      <vt:lpstr>Презентация PowerPoint</vt:lpstr>
      <vt:lpstr>Ситуация развивается</vt:lpstr>
      <vt:lpstr>Дети ХОТЯТ слушаться своих родителей!!!</vt:lpstr>
      <vt:lpstr>Ребёнок должен</vt:lpstr>
      <vt:lpstr>Анализируем требование</vt:lpstr>
      <vt:lpstr>Я хочу, чтобы ребёнок в будущем обладал качествами</vt:lpstr>
      <vt:lpstr>Соотнесите ваши требования с желаемыми качествами ребёнка</vt:lpstr>
      <vt:lpstr>Презентация PowerPoint</vt:lpstr>
      <vt:lpstr>Презентация PowerPoint</vt:lpstr>
      <vt:lpstr>Учимся высказываться позитивно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uzver</dc:creator>
  <cp:lastModifiedBy>uzver</cp:lastModifiedBy>
  <cp:revision>17</cp:revision>
  <dcterms:created xsi:type="dcterms:W3CDTF">2019-11-25T04:43:51Z</dcterms:created>
  <dcterms:modified xsi:type="dcterms:W3CDTF">2019-11-25T09:42:18Z</dcterms:modified>
</cp:coreProperties>
</file>