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5050"/>
    <a:srgbClr val="CCFFCC"/>
    <a:srgbClr val="CC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418"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18.11.2021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18.11.2021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18.11.2021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18.11.2021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18.11.2021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1000"/>
            <a:lum/>
          </a:blip>
          <a:srcRect/>
          <a:stretch>
            <a:fillRect l="-44000" r="-4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18.11.2021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6000"/>
            <a:lum/>
          </a:blip>
          <a:srcRect/>
          <a:stretch>
            <a:fillRect t="-3000" b="-3000"/>
          </a:stretch>
        </a:blipFill>
        <a:effectLst/>
      </p:bgPr>
    </p:bg>
    <p:spTree>
      <p:nvGrpSpPr>
        <p:cNvPr id="1" name=""/>
        <p:cNvGrpSpPr/>
        <p:nvPr/>
      </p:nvGrpSpPr>
      <p:grpSpPr>
        <a:xfrm>
          <a:off x="0" y="0"/>
          <a:ext cx="0" cy="0"/>
          <a:chOff x="0" y="0"/>
          <a:chExt cx="0" cy="0"/>
        </a:xfrm>
      </p:grpSpPr>
      <p:sp>
        <p:nvSpPr>
          <p:cNvPr id="2" name="TextBox 1"/>
          <p:cNvSpPr txBox="1"/>
          <p:nvPr/>
        </p:nvSpPr>
        <p:spPr>
          <a:xfrm>
            <a:off x="571472" y="1714488"/>
            <a:ext cx="8001056" cy="707886"/>
          </a:xfrm>
          <a:prstGeom prst="rect">
            <a:avLst/>
          </a:prstGeom>
          <a:noFill/>
        </p:spPr>
        <p:txBody>
          <a:bodyPr wrap="square" rtlCol="0">
            <a:spAutoFit/>
          </a:bodyPr>
          <a:lstStyle/>
          <a:p>
            <a:pPr algn="ctr"/>
            <a:r>
              <a:rPr lang="ru-RU" sz="4000" b="1" i="1" dirty="0" err="1" smtClean="0">
                <a:solidFill>
                  <a:srgbClr val="FF3300"/>
                </a:solidFill>
                <a:cs typeface="Aharoni" pitchFamily="2" charset="-79"/>
              </a:rPr>
              <a:t>Лэпбук</a:t>
            </a:r>
            <a:r>
              <a:rPr lang="ru-RU" sz="4000" b="1" i="1" dirty="0" smtClean="0">
                <a:solidFill>
                  <a:srgbClr val="FF3300"/>
                </a:solidFill>
                <a:cs typeface="Aharoni" pitchFamily="2" charset="-79"/>
              </a:rPr>
              <a:t>:«Моя семья»</a:t>
            </a:r>
            <a:r>
              <a:rPr lang="ru-RU" sz="4000" b="1" i="1" dirty="0" smtClean="0">
                <a:solidFill>
                  <a:srgbClr val="FF3300"/>
                </a:solidFill>
                <a:cs typeface="Aharoni" pitchFamily="2" charset="-79"/>
              </a:rPr>
              <a:t> </a:t>
            </a:r>
            <a:endParaRPr lang="ru-RU" sz="4000" b="1" i="1" dirty="0" smtClean="0">
              <a:solidFill>
                <a:srgbClr val="FF3300"/>
              </a:solidFill>
              <a:cs typeface="Aharoni" pitchFamily="2" charset="-79"/>
            </a:endParaRPr>
          </a:p>
        </p:txBody>
      </p:sp>
      <p:sp>
        <p:nvSpPr>
          <p:cNvPr id="3" name="TextBox 2"/>
          <p:cNvSpPr txBox="1"/>
          <p:nvPr/>
        </p:nvSpPr>
        <p:spPr>
          <a:xfrm>
            <a:off x="3714744" y="3143248"/>
            <a:ext cx="3571900" cy="830997"/>
          </a:xfrm>
          <a:prstGeom prst="rect">
            <a:avLst/>
          </a:prstGeom>
          <a:noFill/>
        </p:spPr>
        <p:txBody>
          <a:bodyPr wrap="square" rtlCol="0">
            <a:spAutoFit/>
          </a:bodyPr>
          <a:lstStyle/>
          <a:p>
            <a:r>
              <a:rPr lang="ru-RU" sz="1600" dirty="0" smtClean="0">
                <a:latin typeface="Times New Roman" pitchFamily="18" charset="0"/>
                <a:cs typeface="Times New Roman" pitchFamily="18" charset="0"/>
              </a:rPr>
              <a:t>Воспитатель</a:t>
            </a:r>
          </a:p>
          <a:p>
            <a:r>
              <a:rPr lang="ru-RU" sz="1600" dirty="0" smtClean="0">
                <a:latin typeface="Times New Roman" pitchFamily="18" charset="0"/>
                <a:cs typeface="Times New Roman" pitchFamily="18" charset="0"/>
              </a:rPr>
              <a:t>МАДОУ детский сад № 16</a:t>
            </a:r>
          </a:p>
          <a:p>
            <a:r>
              <a:rPr lang="ru-RU" sz="1600" dirty="0" err="1" smtClean="0">
                <a:latin typeface="Times New Roman" pitchFamily="18" charset="0"/>
                <a:cs typeface="Times New Roman" pitchFamily="18" charset="0"/>
              </a:rPr>
              <a:t>Пермякова</a:t>
            </a:r>
            <a:r>
              <a:rPr lang="ru-RU" sz="1600" dirty="0" smtClean="0">
                <a:latin typeface="Times New Roman" pitchFamily="18" charset="0"/>
                <a:cs typeface="Times New Roman" pitchFamily="18" charset="0"/>
              </a:rPr>
              <a:t> Анастасия Ивановна</a:t>
            </a:r>
            <a:endParaRPr lang="ru-RU" sz="16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5984" y="1928802"/>
            <a:ext cx="4572032" cy="584775"/>
          </a:xfrm>
          <a:prstGeom prst="rect">
            <a:avLst/>
          </a:prstGeom>
          <a:noFill/>
        </p:spPr>
        <p:txBody>
          <a:bodyPr wrap="square" rtlCol="0">
            <a:spAutoFit/>
          </a:bodyPr>
          <a:lstStyle/>
          <a:p>
            <a:r>
              <a:rPr lang="ru-RU" sz="3200" b="1" dirty="0" smtClean="0">
                <a:solidFill>
                  <a:srgbClr val="FF0000"/>
                </a:solidFill>
                <a:latin typeface="Times New Roman" pitchFamily="18" charset="0"/>
                <a:cs typeface="Times New Roman" pitchFamily="18" charset="0"/>
              </a:rPr>
              <a:t>Спасибо за внимание!</a:t>
            </a:r>
            <a:endParaRPr lang="ru-RU" sz="3200" b="1" dirty="0">
              <a:solidFill>
                <a:srgbClr val="FF000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85720" y="468900"/>
            <a:ext cx="7358114"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Ежедневно  находясь   в  поиске, изучении  новых подходов, идей, форм  и методов  в своей педагогической деятельности, которые  были бы интересны дошкольникам и соответствовали бы их возрасту, и наиболее эффективно бы решали  педагогические, образовательные и воспитательные задачи, познакомилась </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 интересным методическим  пособием  – </a:t>
            </a:r>
            <a:r>
              <a:rPr kumimoji="0" lang="ru-RU" sz="16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лэпбук</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Таким образом,  в группе  появились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лэпбуки</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«Моя семья»,</a:t>
            </a:r>
            <a:r>
              <a:rPr kumimoji="0" lang="ru-RU" sz="1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Россия родина моя», которые помогают детям   лучше понять и запомнить материал. Это отличный способ для закрепления материала. В любое удобное время ребенок просто открывает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лэпбук</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 с радостью повторяет пройденное, рассматривая сделанную своими же руками книжку. Дети самостоятельно собирают и организовывают информацию, формируя навыки школьного обучения.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descr="C:\Users\Евгений\Downloads\image-11-03-21-02-53-3.jpeg"/>
          <p:cNvPicPr/>
          <p:nvPr/>
        </p:nvPicPr>
        <p:blipFill>
          <a:blip r:embed="rId2" cstate="print"/>
          <a:srcRect t="24533" b="11725"/>
          <a:stretch>
            <a:fillRect/>
          </a:stretch>
        </p:blipFill>
        <p:spPr bwMode="auto">
          <a:xfrm>
            <a:off x="571472" y="3571876"/>
            <a:ext cx="3643338" cy="2571768"/>
          </a:xfrm>
          <a:prstGeom prst="rect">
            <a:avLst/>
          </a:prstGeom>
          <a:noFill/>
          <a:ln w="9525">
            <a:noFill/>
            <a:miter lim="800000"/>
            <a:headEnd/>
            <a:tailEnd/>
          </a:ln>
        </p:spPr>
      </p:pic>
      <p:sp>
        <p:nvSpPr>
          <p:cNvPr id="4" name="Прямоугольник 3"/>
          <p:cNvSpPr/>
          <p:nvPr/>
        </p:nvSpPr>
        <p:spPr>
          <a:xfrm>
            <a:off x="4572000" y="3571876"/>
            <a:ext cx="3429024" cy="2571768"/>
          </a:xfrm>
          <a:prstGeom prst="rect">
            <a:avLst/>
          </a:prstGeom>
          <a:blipFill rotWithShape="0">
            <a:blip r:embed="rId3" cstate="print"/>
            <a:stretch>
              <a:fillRect/>
            </a:stretch>
          </a:blipFill>
        </p:spPr>
        <p:style>
          <a:lnRef idx="0">
            <a:schemeClr val="lt1">
              <a:hueOff val="0"/>
              <a:satOff val="0"/>
              <a:lumOff val="0"/>
              <a:alphaOff val="0"/>
            </a:schemeClr>
          </a:lnRef>
          <a:fillRef idx="1">
            <a:scrgbClr r="0" g="0" b="0"/>
          </a:fillRef>
          <a:effectRef idx="2">
            <a:schemeClr val="accent4">
              <a:hueOff val="-6617488"/>
              <a:satOff val="37156"/>
              <a:lumOff val="-1725"/>
              <a:alphaOff val="0"/>
            </a:schemeClr>
          </a:effectRef>
          <a:fontRef idx="minor">
            <a:schemeClr val="lt1"/>
          </a:fontRef>
        </p:style>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285720" y="134041"/>
            <a:ext cx="8643998" cy="5601533"/>
          </a:xfrm>
          <a:prstGeom prst="rect">
            <a:avLst/>
          </a:prstGeom>
          <a:solidFill>
            <a:srgbClr val="CCFFCC">
              <a:alpha val="16078"/>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630238" algn="l"/>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Сегодня я хочу вам рассказать про  </a:t>
            </a:r>
            <a:r>
              <a:rPr lang="ru-RU" b="1" dirty="0" err="1" smtClean="0">
                <a:latin typeface="Times New Roman" pitchFamily="18" charset="0"/>
                <a:ea typeface="Times New Roman" pitchFamily="18" charset="0"/>
                <a:cs typeface="Times New Roman" pitchFamily="18" charset="0"/>
              </a:rPr>
              <a:t>Л</a:t>
            </a:r>
            <a:r>
              <a:rPr kumimoji="0" lang="ru-RU"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эпбук</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Моя семья ».</a:t>
            </a:r>
          </a:p>
          <a:p>
            <a:pPr marL="0" marR="0" lvl="0" indent="0" algn="ctr" defTabSz="914400" rtl="0" eaLnBrk="1" fontAlgn="base" latinLnBrk="0" hangingPunct="1">
              <a:lnSpc>
                <a:spcPct val="100000"/>
              </a:lnSpc>
              <a:spcBef>
                <a:spcPct val="0"/>
              </a:spcBef>
              <a:spcAft>
                <a:spcPct val="0"/>
              </a:spcAft>
              <a:buClrTx/>
              <a:buSzTx/>
              <a:buFontTx/>
              <a:buNone/>
              <a:tabLst>
                <a:tab pos="-630238" algn="l"/>
              </a:tabLst>
            </a:pPr>
            <a:endPar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tab pos="-630238"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Актуальность данного пособия заключается в том, что в современном образовательном процессе не маловажным является воспитание у подрастающего поколения патриотических чувств любви и уважения к родным и близким. Ребенку необходимо помочь узнать как можно больше о своей семье.</a:t>
            </a:r>
          </a:p>
          <a:p>
            <a:pPr marL="0" marR="0" lvl="0" indent="0" defTabSz="914400" rtl="0" eaLnBrk="0" fontAlgn="base" latinLnBrk="0" hangingPunct="0">
              <a:lnSpc>
                <a:spcPct val="100000"/>
              </a:lnSpc>
              <a:spcBef>
                <a:spcPct val="0"/>
              </a:spcBef>
              <a:spcAft>
                <a:spcPct val="0"/>
              </a:spcAft>
              <a:buClrTx/>
              <a:buSzTx/>
              <a:buFontTx/>
              <a:buNone/>
              <a:tabLst>
                <a:tab pos="-630238" algn="l"/>
              </a:tabLst>
            </a:pP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tab pos="-630238" algn="l"/>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Цель методической разработки</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сформировать представления о семье, как о людях, которые живут вместе, развивать чувство гордости за свою семью и желание заботиться о близких в семье.</a:t>
            </a:r>
          </a:p>
          <a:p>
            <a:pPr marL="0" marR="0" lvl="0" indent="0" defTabSz="914400" rtl="0" eaLnBrk="0" fontAlgn="base" latinLnBrk="0" hangingPunct="0">
              <a:lnSpc>
                <a:spcPct val="100000"/>
              </a:lnSpc>
              <a:spcBef>
                <a:spcPct val="0"/>
              </a:spcBef>
              <a:spcAft>
                <a:spcPct val="0"/>
              </a:spcAft>
              <a:buClrTx/>
              <a:buSzTx/>
              <a:buFontTx/>
              <a:buNone/>
              <a:tabLst>
                <a:tab pos="-630238" algn="l"/>
              </a:tabLst>
            </a:pP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tab pos="-630238" algn="l"/>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Задачи:</a:t>
            </a:r>
          </a:p>
          <a:p>
            <a:pPr marL="0" marR="0" lvl="0" indent="0" defTabSz="914400" rtl="0" eaLnBrk="0" fontAlgn="base" latinLnBrk="0" hangingPunct="0">
              <a:lnSpc>
                <a:spcPct val="100000"/>
              </a:lnSpc>
              <a:spcBef>
                <a:spcPct val="0"/>
              </a:spcBef>
              <a:spcAft>
                <a:spcPct val="0"/>
              </a:spcAft>
              <a:buClrTx/>
              <a:buSzTx/>
              <a:buFontTx/>
              <a:buNone/>
              <a:tabLst>
                <a:tab pos="-630238" algn="l"/>
              </a:tabLst>
            </a:pP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tab pos="-630238" algn="l"/>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Образовательные:</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tab pos="-630238"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-расширять представления детей о понятии « Семья» через игры и различные виды деятельности.</a:t>
            </a:r>
          </a:p>
          <a:p>
            <a:pPr marL="0" marR="0" lvl="0" indent="0" defTabSz="914400" rtl="0" eaLnBrk="0" fontAlgn="base" latinLnBrk="0" hangingPunct="0">
              <a:lnSpc>
                <a:spcPct val="100000"/>
              </a:lnSpc>
              <a:spcBef>
                <a:spcPct val="0"/>
              </a:spcBef>
              <a:spcAft>
                <a:spcPct val="0"/>
              </a:spcAft>
              <a:buClrTx/>
              <a:buSzTx/>
              <a:buFontTx/>
              <a:buNone/>
              <a:tabLst>
                <a:tab pos="-630238"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-формировать представления о нравственности, духовном развитии личности через семейные ценности.</a:t>
            </a:r>
          </a:p>
          <a:p>
            <a:pPr marL="0" marR="0" lvl="0" indent="0" defTabSz="914400" rtl="0" eaLnBrk="0" fontAlgn="base" latinLnBrk="0" hangingPunct="0">
              <a:lnSpc>
                <a:spcPct val="100000"/>
              </a:lnSpc>
              <a:spcBef>
                <a:spcPct val="0"/>
              </a:spcBef>
              <a:spcAft>
                <a:spcPct val="0"/>
              </a:spcAft>
              <a:buClrTx/>
              <a:buSzTx/>
              <a:buFontTx/>
              <a:buNone/>
              <a:tabLst>
                <a:tab pos="-630238"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-формировать желание у родителей и детей к изучению семейных ценностей и традиций.</a:t>
            </a:r>
          </a:p>
          <a:p>
            <a:pPr marL="0" marR="0" lvl="0" indent="0" defTabSz="914400" rtl="0" eaLnBrk="0" fontAlgn="base" latinLnBrk="0" hangingPunct="0">
              <a:lnSpc>
                <a:spcPct val="100000"/>
              </a:lnSpc>
              <a:spcBef>
                <a:spcPct val="0"/>
              </a:spcBef>
              <a:spcAft>
                <a:spcPct val="0"/>
              </a:spcAft>
              <a:buClrTx/>
              <a:buSzTx/>
              <a:buFontTx/>
              <a:buNone/>
              <a:tabLst>
                <a:tab pos="-630238" algn="l"/>
              </a:tabLst>
            </a:pP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tab pos="-630238" algn="l"/>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Развивающие</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tab pos="-630238"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-развивать творческо-познавательную деятельность через совместную работу взрослого и ребенка.</a:t>
            </a:r>
          </a:p>
          <a:p>
            <a:pPr marL="0" marR="0" lvl="0" indent="0" defTabSz="914400" rtl="0" eaLnBrk="0" fontAlgn="base" latinLnBrk="0" hangingPunct="0">
              <a:lnSpc>
                <a:spcPct val="100000"/>
              </a:lnSpc>
              <a:spcBef>
                <a:spcPct val="0"/>
              </a:spcBef>
              <a:spcAft>
                <a:spcPct val="0"/>
              </a:spcAft>
              <a:buClrTx/>
              <a:buSzTx/>
              <a:buFontTx/>
              <a:buNone/>
              <a:tabLst>
                <a:tab pos="-630238"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-развивать речевую активность у детей, побуждать к рассуждению.</a:t>
            </a:r>
          </a:p>
          <a:p>
            <a:pPr marL="0" marR="0" lvl="0" indent="0" defTabSz="914400" rtl="0" eaLnBrk="0" fontAlgn="base" latinLnBrk="0" hangingPunct="0">
              <a:lnSpc>
                <a:spcPct val="100000"/>
              </a:lnSpc>
              <a:spcBef>
                <a:spcPct val="0"/>
              </a:spcBef>
              <a:spcAft>
                <a:spcPct val="0"/>
              </a:spcAft>
              <a:buClrTx/>
              <a:buSzTx/>
              <a:buFontTx/>
              <a:buNone/>
              <a:tabLst>
                <a:tab pos="-630238"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-развивать эмоциона</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льную отзывчивость.</a:t>
            </a:r>
          </a:p>
          <a:p>
            <a:pPr marL="0" marR="0" lvl="0" indent="0" defTabSz="914400" rtl="0" eaLnBrk="0" fontAlgn="base" latinLnBrk="0" hangingPunct="0">
              <a:lnSpc>
                <a:spcPct val="100000"/>
              </a:lnSpc>
              <a:spcBef>
                <a:spcPct val="0"/>
              </a:spcBef>
              <a:spcAft>
                <a:spcPct val="0"/>
              </a:spcAft>
              <a:buClrTx/>
              <a:buSzTx/>
              <a:buFontTx/>
              <a:buNone/>
              <a:tabLst>
                <a:tab pos="-630238" algn="l"/>
              </a:tabLst>
            </a:pP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tab pos="-630238" algn="l"/>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Воспитательные</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0" defTabSz="914400" rtl="0" eaLnBrk="0" fontAlgn="base" latinLnBrk="0" hangingPunct="0">
              <a:lnSpc>
                <a:spcPct val="100000"/>
              </a:lnSpc>
              <a:spcBef>
                <a:spcPct val="0"/>
              </a:spcBef>
              <a:spcAft>
                <a:spcPct val="0"/>
              </a:spcAft>
              <a:buClrTx/>
              <a:buSzTx/>
              <a:buFontTx/>
              <a:buNone/>
              <a:tabLst>
                <a:tab pos="-630238"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-воспитывать любовь и уважение к членам семьи.</a:t>
            </a:r>
          </a:p>
          <a:p>
            <a:pPr marL="0" marR="0" lvl="0" indent="0" defTabSz="914400" rtl="0" eaLnBrk="0" fontAlgn="base" latinLnBrk="0" hangingPunct="0">
              <a:lnSpc>
                <a:spcPct val="100000"/>
              </a:lnSpc>
              <a:spcBef>
                <a:spcPct val="0"/>
              </a:spcBef>
              <a:spcAft>
                <a:spcPct val="0"/>
              </a:spcAft>
              <a:buClrTx/>
              <a:buSzTx/>
              <a:buFontTx/>
              <a:buNone/>
              <a:tabLst>
                <a:tab pos="-630238"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-создавать атмосферу взаимопонимания, общности интересов,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взаимоподдержки</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tab pos="-630238" algn="l"/>
              </a:tabLst>
            </a:pPr>
            <a:r>
              <a:rPr kumimoji="0" lang="ru-RU" sz="14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357158" y="219774"/>
            <a:ext cx="850112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Все материалы </a:t>
            </a:r>
            <a:r>
              <a:rPr kumimoji="0" lang="ru-RU" sz="1600" b="1"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лэпбука</a:t>
            </a:r>
            <a:r>
              <a:rPr kumimoji="0" lang="ru-RU" sz="16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расположены в различных кармашках.</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Прямоугольник 6"/>
          <p:cNvSpPr/>
          <p:nvPr/>
        </p:nvSpPr>
        <p:spPr>
          <a:xfrm>
            <a:off x="1857356" y="1000108"/>
            <a:ext cx="5357850" cy="4929222"/>
          </a:xfrm>
          <a:prstGeom prst="rect">
            <a:avLst/>
          </a:prstGeom>
          <a:blipFill>
            <a:blip r:embed="rId2" cstate="print">
              <a:extLst>
                <a:ext uri="{28A0092B-C50C-407E-A947-70E740481C1C}">
                  <a14:useLocalDpi xmlns:lc="http://schemas.openxmlformats.org/drawingml/2006/lockedCanvas" xmlns:a14="http://schemas.microsoft.com/office/drawing/2010/main" xmlns="" xmlns:dgm="http://schemas.openxmlformats.org/drawingml/2006/diagram" val="0"/>
                </a:ext>
              </a:extLst>
            </a:blip>
            <a:srcRect/>
            <a:stretch>
              <a:fillRect l="-11000" r="-11000"/>
            </a:stretch>
          </a:blipFill>
          <a:ln>
            <a:noFill/>
          </a:ln>
          <a:effectLst>
            <a:outerShdw blurRad="40005" dist="22984" dir="5400000" rotWithShape="0">
              <a:srgbClr val="000000">
                <a:alpha val="45000"/>
              </a:srgbClr>
            </a:outerShdw>
          </a:effectLst>
        </p:spPr>
      </p:sp>
      <p:pic>
        <p:nvPicPr>
          <p:cNvPr id="8" name="Рисунок 7" descr="C:\Users\Евгений\Downloads\image-11-03-21-02-53-3.jpeg"/>
          <p:cNvPicPr/>
          <p:nvPr/>
        </p:nvPicPr>
        <p:blipFill>
          <a:blip r:embed="rId3" cstate="print"/>
          <a:srcRect t="24533" b="11725"/>
          <a:stretch>
            <a:fillRect/>
          </a:stretch>
        </p:blipFill>
        <p:spPr bwMode="auto">
          <a:xfrm>
            <a:off x="2857488" y="5000636"/>
            <a:ext cx="3286148" cy="164307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Рисунок 2" descr="image-11-03-21-02-53-12"/>
          <p:cNvPicPr>
            <a:picLocks noChangeAspect="1" noChangeArrowheads="1"/>
          </p:cNvPicPr>
          <p:nvPr/>
        </p:nvPicPr>
        <p:blipFill>
          <a:blip r:embed="rId2" cstate="print"/>
          <a:srcRect/>
          <a:stretch>
            <a:fillRect/>
          </a:stretch>
        </p:blipFill>
        <p:spPr bwMode="auto">
          <a:xfrm>
            <a:off x="571472" y="1206262"/>
            <a:ext cx="3714776" cy="2729140"/>
          </a:xfrm>
          <a:prstGeom prst="rect">
            <a:avLst/>
          </a:prstGeom>
          <a:noFill/>
        </p:spPr>
      </p:pic>
      <p:pic>
        <p:nvPicPr>
          <p:cNvPr id="17409" name="Рисунок 3" descr="image-11-03-21-02-53-2"/>
          <p:cNvPicPr>
            <a:picLocks noChangeAspect="1" noChangeArrowheads="1"/>
          </p:cNvPicPr>
          <p:nvPr/>
        </p:nvPicPr>
        <p:blipFill>
          <a:blip r:embed="rId3" cstate="print"/>
          <a:srcRect/>
          <a:stretch>
            <a:fillRect/>
          </a:stretch>
        </p:blipFill>
        <p:spPr bwMode="auto">
          <a:xfrm>
            <a:off x="4714876" y="1214422"/>
            <a:ext cx="3598203" cy="2714644"/>
          </a:xfrm>
          <a:prstGeom prst="rect">
            <a:avLst/>
          </a:prstGeom>
          <a:noFill/>
        </p:spPr>
      </p:pic>
      <p:sp>
        <p:nvSpPr>
          <p:cNvPr id="17411" name="Rectangle 3"/>
          <p:cNvSpPr>
            <a:spLocks noChangeArrowheads="1"/>
          </p:cNvSpPr>
          <p:nvPr/>
        </p:nvSpPr>
        <p:spPr bwMode="auto">
          <a:xfrm>
            <a:off x="571472" y="351356"/>
            <a:ext cx="7929618"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Художественно  -эстетическое развитие</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Помоги бабушке залатать коврик»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3" name="Rectangle 5"/>
          <p:cNvSpPr>
            <a:spLocks noChangeArrowheads="1"/>
          </p:cNvSpPr>
          <p:nvPr/>
        </p:nvSpPr>
        <p:spPr bwMode="auto">
          <a:xfrm>
            <a:off x="500034" y="4713708"/>
            <a:ext cx="7929618"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1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Детки с удовольствием раскрашивают такие раскраски. При раскрашивании таких ковриков у деток формируются и закрепляются знания о геометрических фигурах,  цветов .  Задания периодически меняются от простого к  сложному.</a:t>
            </a:r>
            <a:endParaRPr kumimoji="0" lang="ru-RU" sz="18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Рисунок 4" descr="image-11-03-21-02-53-5"/>
          <p:cNvPicPr>
            <a:picLocks noChangeAspect="1" noChangeArrowheads="1"/>
          </p:cNvPicPr>
          <p:nvPr/>
        </p:nvPicPr>
        <p:blipFill>
          <a:blip r:embed="rId2" cstate="print"/>
          <a:srcRect/>
          <a:stretch>
            <a:fillRect/>
          </a:stretch>
        </p:blipFill>
        <p:spPr bwMode="auto">
          <a:xfrm>
            <a:off x="857224" y="857232"/>
            <a:ext cx="2901977" cy="2176170"/>
          </a:xfrm>
          <a:prstGeom prst="rect">
            <a:avLst/>
          </a:prstGeom>
          <a:noFill/>
        </p:spPr>
      </p:pic>
      <p:pic>
        <p:nvPicPr>
          <p:cNvPr id="18433" name="Рисунок 5" descr="image-11-03-21-02-53-4"/>
          <p:cNvPicPr>
            <a:picLocks noChangeAspect="1" noChangeArrowheads="1"/>
          </p:cNvPicPr>
          <p:nvPr/>
        </p:nvPicPr>
        <p:blipFill>
          <a:blip r:embed="rId3" cstate="print"/>
          <a:srcRect/>
          <a:stretch>
            <a:fillRect/>
          </a:stretch>
        </p:blipFill>
        <p:spPr bwMode="auto">
          <a:xfrm>
            <a:off x="4214810" y="857232"/>
            <a:ext cx="2952301" cy="2214578"/>
          </a:xfrm>
          <a:prstGeom prst="rect">
            <a:avLst/>
          </a:prstGeom>
          <a:noFill/>
        </p:spPr>
      </p:pic>
      <p:sp>
        <p:nvSpPr>
          <p:cNvPr id="18435" name="Rectangle 3"/>
          <p:cNvSpPr>
            <a:spLocks noChangeArrowheads="1"/>
          </p:cNvSpPr>
          <p:nvPr/>
        </p:nvSpPr>
        <p:spPr bwMode="auto">
          <a:xfrm>
            <a:off x="71406" y="142864"/>
            <a:ext cx="878687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Познавательное развитие, речевое развитие.</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36" name="Rectangle 4"/>
          <p:cNvSpPr>
            <a:spLocks noChangeArrowheads="1"/>
          </p:cNvSpPr>
          <p:nvPr/>
        </p:nvSpPr>
        <p:spPr bwMode="auto">
          <a:xfrm>
            <a:off x="0" y="3222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8437" name="Rectangle 5"/>
          <p:cNvSpPr>
            <a:spLocks noChangeArrowheads="1"/>
          </p:cNvSpPr>
          <p:nvPr/>
        </p:nvSpPr>
        <p:spPr bwMode="auto">
          <a:xfrm>
            <a:off x="500034" y="3565777"/>
            <a:ext cx="8072494"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С младшего возраста дети говорят, кем будут, когда вырастут, часто подражая своим родителям. Беседуя со своими воспитанниками, я выяснила, что они недостаточно знают о профессиях. На вопрос: «Где работают твои родители? » - дети односложно отвечают: «На работе», «В школе». Не говоря уже, о понимании названия специальности и трудовых обязанностях своих родителей. Поэтому, очень важно познакомить детей с профессиями, рассказать о тех характерных качествах, которые требует та или иная профессия. Углубленное изучение профессий через профессии своих родителей способствует развитию представлений об их значимости, ценности каждого труда.</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Загадки: </a:t>
            </a: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помогают актуализировать имеющиеся у детей знания по теме, а также закрепить изученное.</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Рисунок 6" descr="image-11-03-21-02-53-10"/>
          <p:cNvPicPr>
            <a:picLocks noChangeAspect="1" noChangeArrowheads="1"/>
          </p:cNvPicPr>
          <p:nvPr/>
        </p:nvPicPr>
        <p:blipFill>
          <a:blip r:embed="rId2" cstate="print"/>
          <a:srcRect/>
          <a:stretch>
            <a:fillRect/>
          </a:stretch>
        </p:blipFill>
        <p:spPr bwMode="auto">
          <a:xfrm>
            <a:off x="428596" y="785794"/>
            <a:ext cx="2892455" cy="2281312"/>
          </a:xfrm>
          <a:prstGeom prst="rect">
            <a:avLst/>
          </a:prstGeom>
          <a:noFill/>
        </p:spPr>
      </p:pic>
      <p:pic>
        <p:nvPicPr>
          <p:cNvPr id="19459" name="Рисунок 8" descr="IMG_20181009_091355"/>
          <p:cNvPicPr>
            <a:picLocks noChangeAspect="1" noChangeArrowheads="1"/>
          </p:cNvPicPr>
          <p:nvPr/>
        </p:nvPicPr>
        <p:blipFill>
          <a:blip r:embed="rId3" cstate="print"/>
          <a:srcRect/>
          <a:stretch>
            <a:fillRect/>
          </a:stretch>
        </p:blipFill>
        <p:spPr bwMode="auto">
          <a:xfrm>
            <a:off x="5643570" y="571480"/>
            <a:ext cx="3344863" cy="2506662"/>
          </a:xfrm>
          <a:prstGeom prst="rect">
            <a:avLst/>
          </a:prstGeom>
          <a:noFill/>
        </p:spPr>
      </p:pic>
      <p:pic>
        <p:nvPicPr>
          <p:cNvPr id="19458" name="Рисунок 7" descr="image-11-03-21-02-53-6"/>
          <p:cNvPicPr>
            <a:picLocks noChangeAspect="1" noChangeArrowheads="1"/>
          </p:cNvPicPr>
          <p:nvPr/>
        </p:nvPicPr>
        <p:blipFill>
          <a:blip r:embed="rId4" cstate="print"/>
          <a:srcRect t="29333" b="17059"/>
          <a:stretch>
            <a:fillRect/>
          </a:stretch>
        </p:blipFill>
        <p:spPr bwMode="auto">
          <a:xfrm>
            <a:off x="6072198" y="3857628"/>
            <a:ext cx="2957805" cy="1714512"/>
          </a:xfrm>
          <a:prstGeom prst="rect">
            <a:avLst/>
          </a:prstGeom>
          <a:noFill/>
        </p:spPr>
      </p:pic>
      <p:pic>
        <p:nvPicPr>
          <p:cNvPr id="19457" name="Рисунок 9" descr="image-11-03-21-02-53-11"/>
          <p:cNvPicPr>
            <a:picLocks noChangeAspect="1" noChangeArrowheads="1"/>
          </p:cNvPicPr>
          <p:nvPr/>
        </p:nvPicPr>
        <p:blipFill>
          <a:blip r:embed="rId5" cstate="print"/>
          <a:srcRect l="12914" t="24919" r="28259" b="11467"/>
          <a:stretch>
            <a:fillRect/>
          </a:stretch>
        </p:blipFill>
        <p:spPr bwMode="auto">
          <a:xfrm>
            <a:off x="3500430" y="1000108"/>
            <a:ext cx="2020883" cy="1633534"/>
          </a:xfrm>
          <a:prstGeom prst="rect">
            <a:avLst/>
          </a:prstGeom>
          <a:noFill/>
        </p:spPr>
      </p:pic>
      <p:sp>
        <p:nvSpPr>
          <p:cNvPr id="19461" name="Rectangle 5"/>
          <p:cNvSpPr>
            <a:spLocks noChangeArrowheads="1"/>
          </p:cNvSpPr>
          <p:nvPr/>
        </p:nvSpPr>
        <p:spPr bwMode="auto">
          <a:xfrm>
            <a:off x="214282" y="69731"/>
            <a:ext cx="864399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3. «Собери семейное древо»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9462" name="Rectangle 6"/>
          <p:cNvSpPr>
            <a:spLocks noChangeArrowheads="1"/>
          </p:cNvSpPr>
          <p:nvPr/>
        </p:nvSpPr>
        <p:spPr bwMode="auto">
          <a:xfrm>
            <a:off x="0" y="54705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9463" name="Rectangle 7"/>
          <p:cNvSpPr>
            <a:spLocks noChangeArrowheads="1"/>
          </p:cNvSpPr>
          <p:nvPr/>
        </p:nvSpPr>
        <p:spPr bwMode="auto">
          <a:xfrm>
            <a:off x="0" y="742950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9464" name="Rectangle 8"/>
          <p:cNvSpPr>
            <a:spLocks noChangeArrowheads="1"/>
          </p:cNvSpPr>
          <p:nvPr/>
        </p:nvSpPr>
        <p:spPr bwMode="auto">
          <a:xfrm>
            <a:off x="357158" y="3430207"/>
            <a:ext cx="578647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Формируется представление о генеалогическом древе.</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Дети учатся создавать простейшее генеалогическое древо, выстраивая цепочку родственных взаимоотношений.</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Расширяется и закрепляется представления детей о том, что такое семья, о некоторых родственных отношениях.</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закрепляем умение называть свою фамилию, имя, отчество и имена, отчества членов семьи. Развивается связная речь, логическое мышление, внимание, память, познавательный интерес.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 также воспитывается чуткое отношение к самым близким людям – членам семьи, чувство гордости за свою семью.</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Рисунок 10" descr="image-11-03-21-02-53-9"/>
          <p:cNvPicPr>
            <a:picLocks noChangeAspect="1" noChangeArrowheads="1"/>
          </p:cNvPicPr>
          <p:nvPr/>
        </p:nvPicPr>
        <p:blipFill>
          <a:blip r:embed="rId2" cstate="print"/>
          <a:srcRect/>
          <a:stretch>
            <a:fillRect/>
          </a:stretch>
        </p:blipFill>
        <p:spPr bwMode="auto">
          <a:xfrm>
            <a:off x="935671" y="928670"/>
            <a:ext cx="3141005" cy="2357454"/>
          </a:xfrm>
          <a:prstGeom prst="rect">
            <a:avLst/>
          </a:prstGeom>
          <a:noFill/>
        </p:spPr>
      </p:pic>
      <p:pic>
        <p:nvPicPr>
          <p:cNvPr id="20482" name="Рисунок 11" descr="image-11-03-21-02-53-8"/>
          <p:cNvPicPr>
            <a:picLocks noChangeAspect="1" noChangeArrowheads="1"/>
          </p:cNvPicPr>
          <p:nvPr/>
        </p:nvPicPr>
        <p:blipFill>
          <a:blip r:embed="rId3" cstate="print"/>
          <a:srcRect t="9599"/>
          <a:stretch>
            <a:fillRect/>
          </a:stretch>
        </p:blipFill>
        <p:spPr bwMode="auto">
          <a:xfrm>
            <a:off x="4656371" y="921520"/>
            <a:ext cx="3487529" cy="2364604"/>
          </a:xfrm>
          <a:prstGeom prst="rect">
            <a:avLst/>
          </a:prstGeom>
          <a:noFill/>
        </p:spPr>
      </p:pic>
      <p:pic>
        <p:nvPicPr>
          <p:cNvPr id="20481" name="Рисунок 12" descr="image-11-03-21-02-53-7"/>
          <p:cNvPicPr>
            <a:picLocks noChangeAspect="1" noChangeArrowheads="1"/>
          </p:cNvPicPr>
          <p:nvPr/>
        </p:nvPicPr>
        <p:blipFill>
          <a:blip r:embed="rId4" cstate="print"/>
          <a:srcRect t="16800" b="13058"/>
          <a:stretch>
            <a:fillRect/>
          </a:stretch>
        </p:blipFill>
        <p:spPr bwMode="auto">
          <a:xfrm>
            <a:off x="2786050" y="4500570"/>
            <a:ext cx="2646411" cy="1395414"/>
          </a:xfrm>
          <a:prstGeom prst="rect">
            <a:avLst/>
          </a:prstGeom>
          <a:noFill/>
        </p:spPr>
      </p:pic>
      <p:sp>
        <p:nvSpPr>
          <p:cNvPr id="20484" name="Rectangle 4"/>
          <p:cNvSpPr>
            <a:spLocks noChangeArrowheads="1"/>
          </p:cNvSpPr>
          <p:nvPr/>
        </p:nvSpPr>
        <p:spPr bwMode="auto">
          <a:xfrm>
            <a:off x="785786" y="141169"/>
            <a:ext cx="807249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4. Пальчиковые игры</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485" name="Rectangle 5"/>
          <p:cNvSpPr>
            <a:spLocks noChangeArrowheads="1"/>
          </p:cNvSpPr>
          <p:nvPr/>
        </p:nvSpPr>
        <p:spPr bwMode="auto">
          <a:xfrm>
            <a:off x="0" y="2659063"/>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0486" name="Rectangle 6"/>
          <p:cNvSpPr>
            <a:spLocks noChangeArrowheads="1"/>
          </p:cNvSpPr>
          <p:nvPr/>
        </p:nvSpPr>
        <p:spPr bwMode="auto">
          <a:xfrm>
            <a:off x="285720" y="3669140"/>
            <a:ext cx="857256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Развитие мелкой моторики – очень важное и нужное занятие. Работа пальчиков малыша напрямую связана с деятельностью головного мозга, стимулирует ее. Чем лучше развиты пальчики, тем лучше и быстрее развивается ребенок.</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5. </a:t>
            </a:r>
            <a:r>
              <a:rPr kumimoji="0" lang="ru-RU" sz="14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пазлы</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487" name="Rectangle 7"/>
          <p:cNvSpPr>
            <a:spLocks noChangeArrowheads="1"/>
          </p:cNvSpPr>
          <p:nvPr/>
        </p:nvSpPr>
        <p:spPr bwMode="auto">
          <a:xfrm>
            <a:off x="357158" y="6083636"/>
            <a:ext cx="8429684" cy="523220"/>
          </a:xfrm>
          <a:prstGeom prst="rect">
            <a:avLst/>
          </a:prstGeom>
          <a:solidFill>
            <a:srgbClr val="CCFFCC">
              <a:alpha val="58824"/>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Детские</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пазлы</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это сборные картинки с обучающим функционалом. В процессе сбора изображения</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ребенок</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развивает логику и мышление</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Рисунок 13" descr="image-11-03-21-02-53-1"/>
          <p:cNvPicPr>
            <a:picLocks noChangeAspect="1" noChangeArrowheads="1"/>
          </p:cNvPicPr>
          <p:nvPr/>
        </p:nvPicPr>
        <p:blipFill>
          <a:blip r:embed="rId2" cstate="print"/>
          <a:srcRect/>
          <a:stretch>
            <a:fillRect/>
          </a:stretch>
        </p:blipFill>
        <p:spPr bwMode="auto">
          <a:xfrm>
            <a:off x="428596" y="642918"/>
            <a:ext cx="3381280" cy="2539134"/>
          </a:xfrm>
          <a:prstGeom prst="rect">
            <a:avLst/>
          </a:prstGeom>
          <a:noFill/>
        </p:spPr>
      </p:pic>
      <p:pic>
        <p:nvPicPr>
          <p:cNvPr id="21505" name="Рисунок 14" descr="image-11-03-21-02-53"/>
          <p:cNvPicPr>
            <a:picLocks noChangeAspect="1" noChangeArrowheads="1"/>
          </p:cNvPicPr>
          <p:nvPr/>
        </p:nvPicPr>
        <p:blipFill>
          <a:blip r:embed="rId3" cstate="print"/>
          <a:srcRect t="11467"/>
          <a:stretch>
            <a:fillRect/>
          </a:stretch>
        </p:blipFill>
        <p:spPr bwMode="auto">
          <a:xfrm>
            <a:off x="4643438" y="642918"/>
            <a:ext cx="3350442" cy="2500330"/>
          </a:xfrm>
          <a:prstGeom prst="rect">
            <a:avLst/>
          </a:prstGeom>
          <a:noFill/>
        </p:spPr>
      </p:pic>
      <p:sp>
        <p:nvSpPr>
          <p:cNvPr id="21507" name="Rectangle 3"/>
          <p:cNvSpPr>
            <a:spLocks noChangeArrowheads="1"/>
          </p:cNvSpPr>
          <p:nvPr/>
        </p:nvSpPr>
        <p:spPr bwMode="auto">
          <a:xfrm>
            <a:off x="357158" y="141169"/>
            <a:ext cx="842968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6. Сюжетные картинки</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508" name="Rectangle 4"/>
          <p:cNvSpPr>
            <a:spLocks noChangeArrowheads="1"/>
          </p:cNvSpPr>
          <p:nvPr/>
        </p:nvSpPr>
        <p:spPr bwMode="auto">
          <a:xfrm>
            <a:off x="0" y="2362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1509" name="Rectangle 5"/>
          <p:cNvSpPr>
            <a:spLocks noChangeArrowheads="1"/>
          </p:cNvSpPr>
          <p:nvPr/>
        </p:nvSpPr>
        <p:spPr bwMode="auto">
          <a:xfrm>
            <a:off x="571472" y="3560059"/>
            <a:ext cx="821537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Обучение детей навыкам составления последовательных рассказов по картинкам, развитие связной речи. После занятия картинку  на несколько дней оставляем на магнитной доске, детки ее рассматривают, замечают то, что не заметили раньше, высказываются.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Результативность использования </a:t>
            </a:r>
            <a:r>
              <a:rPr kumimoji="0" lang="ru-RU" sz="14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Лэпбука</a:t>
            </a:r>
            <a:r>
              <a:rPr kumimoji="0" lang="ru-RU"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Дети  больше знают о своей семье: о членах семьи, традициях, о жизни бабушек и дедушек.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Дети умеют поддерживать беседу, высказывать свою точку зрения.</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Были разучены и освоены новые сюжетно-ролевые, подвижные  и дидактические игры; загадки и стихотворения.</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497</Words>
  <Application>Microsoft Office PowerPoint</Application>
  <PresentationFormat>Экран (4:3)</PresentationFormat>
  <Paragraphs>57</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Евгений</dc:creator>
  <cp:lastModifiedBy>Евгений</cp:lastModifiedBy>
  <cp:revision>13</cp:revision>
  <dcterms:created xsi:type="dcterms:W3CDTF">2021-11-17T12:06:35Z</dcterms:created>
  <dcterms:modified xsi:type="dcterms:W3CDTF">2021-11-18T11:10:59Z</dcterms:modified>
</cp:coreProperties>
</file>