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4" r:id="rId3"/>
    <p:sldId id="262" r:id="rId4"/>
    <p:sldId id="267" r:id="rId5"/>
    <p:sldId id="279" r:id="rId6"/>
    <p:sldId id="266" r:id="rId7"/>
    <p:sldId id="269" r:id="rId8"/>
    <p:sldId id="273" r:id="rId9"/>
    <p:sldId id="268" r:id="rId10"/>
    <p:sldId id="270" r:id="rId11"/>
    <p:sldId id="271" r:id="rId12"/>
    <p:sldId id="272" r:id="rId13"/>
    <p:sldId id="274" r:id="rId14"/>
    <p:sldId id="277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>
        <p:scale>
          <a:sx n="87" d="100"/>
          <a:sy n="87" d="100"/>
        </p:scale>
        <p:origin x="-852" y="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1CF6598-5B06-4B34-BD54-F57599591121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4328B71-077D-4EEC-8DD3-A8F14C78DF3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0649"/>
            <a:ext cx="7690048" cy="864095"/>
          </a:xfrm>
        </p:spPr>
        <p:txBody>
          <a:bodyPr>
            <a:normAutofit fontScale="85000" lnSpcReduction="10000"/>
          </a:bodyPr>
          <a:lstStyle/>
          <a:p>
            <a:pPr marL="18288" indent="0" algn="ctr">
              <a:lnSpc>
                <a:spcPct val="115000"/>
              </a:lnSpc>
              <a:buNone/>
            </a:pPr>
            <a:r>
              <a:rPr lang="ru-RU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</a:t>
            </a:r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бюджетное общеобразовательное </a:t>
            </a:r>
            <a:r>
              <a:rPr lang="ru-RU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</a:t>
            </a:r>
          </a:p>
          <a:p>
            <a:pPr marL="18288" indent="0" algn="ctr">
              <a:lnSpc>
                <a:spcPct val="115000"/>
              </a:lnSpc>
              <a:buNone/>
            </a:pPr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школа», дошкольное отделение № 3 </a:t>
            </a:r>
            <a:r>
              <a:rPr lang="ru-RU" sz="1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«Ромашка»</a:t>
            </a:r>
          </a:p>
          <a:p>
            <a:pPr marL="18288" indent="0" algn="ctr">
              <a:lnSpc>
                <a:spcPct val="115000"/>
              </a:lnSpc>
              <a:buNone/>
            </a:pPr>
            <a:endParaRPr lang="ru-RU" sz="1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43800" cy="2088232"/>
          </a:xfrm>
        </p:spPr>
        <p:txBody>
          <a:bodyPr/>
          <a:lstStyle/>
          <a:p>
            <a:pPr algn="ctr" fontAlgn="base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</a:rPr>
              <a:t>Проект</a:t>
            </a:r>
            <a:r>
              <a:rPr lang="ru-RU" sz="1800" b="1" dirty="0" smtClean="0">
                <a:solidFill>
                  <a:srgbClr val="FFFF00"/>
                </a:solidFill>
              </a:rPr>
              <a:t/>
            </a:r>
            <a:br>
              <a:rPr lang="ru-RU" sz="1800" b="1" dirty="0" smtClean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Тема:</a:t>
            </a:r>
            <a:r>
              <a:rPr lang="ru-RU" sz="1400" b="1" dirty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effectLst/>
                <a:latin typeface="Times New Roman"/>
                <a:ea typeface="Calibri"/>
              </a:rPr>
              <a:t>«</a:t>
            </a:r>
            <a:r>
              <a:rPr lang="ru-RU" sz="2400" b="1" kern="100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Организация </a:t>
            </a:r>
            <a:r>
              <a:rPr lang="ru-RU" sz="2400" b="1" kern="1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партнерства образовательной организации и семей воспитанников в </a:t>
            </a:r>
            <a:r>
              <a:rPr lang="ru-RU" sz="2400" b="1" kern="100" dirty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соответствии с ФГОС ДО</a:t>
            </a:r>
            <a:r>
              <a:rPr lang="ru-RU" sz="2400" b="1" kern="1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  <a:t>»</a:t>
            </a:r>
            <a:br>
              <a:rPr lang="ru-RU" sz="2400" b="1" kern="1800" dirty="0" smtClean="0">
                <a:solidFill>
                  <a:srgbClr val="7030A0"/>
                </a:solidFill>
                <a:effectLst/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16216" y="4648711"/>
            <a:ext cx="2736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Березина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Г.А., старший воспитатель </a:t>
            </a:r>
            <a:b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DSC028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3" b="7178"/>
          <a:stretch>
            <a:fillRect/>
          </a:stretch>
        </p:blipFill>
        <p:spPr bwMode="auto">
          <a:xfrm>
            <a:off x="3429445" y="4509120"/>
            <a:ext cx="1954911" cy="170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SC043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38" y="2924944"/>
            <a:ext cx="2376264" cy="220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www.maam.ru/upload/blogs/243db91eaf504b5ca0a31c5c276dd877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9" y="3025240"/>
            <a:ext cx="2664296" cy="22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490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am.ru/upload/blogs/243db91eaf504b5ca0a31c5c276dd877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589">
            <a:off x="6249591" y="4284511"/>
            <a:ext cx="2472209" cy="185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95959" y="1087244"/>
            <a:ext cx="5832648" cy="136815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489372"/>
            <a:ext cx="6480719" cy="78178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1 этапа:</a:t>
            </a:r>
            <a:endParaRPr lang="ru-RU" sz="9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Анкетирование </a:t>
            </a:r>
            <a:r>
              <a:rPr lang="ru-RU" sz="9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endParaRPr lang="ru-RU" sz="1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95959" y="2144654"/>
            <a:ext cx="5832648" cy="1190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Опрос родителей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педагогов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88809" y="3102758"/>
            <a:ext cx="5904656" cy="1356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опыта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детских садов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88809" y="4053562"/>
            <a:ext cx="5904656" cy="14167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Совещание  родительского комитета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членов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творческой группы ДОУ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88809" y="5172273"/>
            <a:ext cx="5904656" cy="1485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нормативной базы для реализации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100" name="Picture 4" descr="http://stupinoadm.ru/export/sites/stupinoadm/sotsialnaya-sfera/obrazovanie/doshkolnye-obrazovatelnye-uchrezhdeniya/23-ds-Romashka/romashka24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467">
            <a:off x="6387215" y="1965918"/>
            <a:ext cx="2400805" cy="180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99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am.ru/upload/blogs/f3c5ab86d346ef80e0e76c1e1f99a985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0521">
            <a:off x="338907" y="1245292"/>
            <a:ext cx="2849559" cy="213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2555926" y="1653120"/>
            <a:ext cx="6156683" cy="132279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Заседание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Родительского комитета</a:t>
            </a:r>
          </a:p>
          <a:p>
            <a:pPr algn="ctr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489372"/>
            <a:ext cx="6480719" cy="78178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2 этапа:</a:t>
            </a: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555926" y="2662823"/>
            <a:ext cx="6062542" cy="1190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родительское собрание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Picture 5" descr="DSC046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7292">
            <a:off x="405736" y="4011757"/>
            <a:ext cx="2904892" cy="216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трелка вправо 12"/>
          <p:cNvSpPr/>
          <p:nvPr/>
        </p:nvSpPr>
        <p:spPr>
          <a:xfrm>
            <a:off x="2555926" y="3550171"/>
            <a:ext cx="6142815" cy="128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Совместные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555926" y="4293096"/>
            <a:ext cx="6408713" cy="192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Координационное совещание администрации ДОУ, творческой группы педагогов и родителей.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57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право 10"/>
          <p:cNvSpPr/>
          <p:nvPr/>
        </p:nvSpPr>
        <p:spPr>
          <a:xfrm>
            <a:off x="1763687" y="1314120"/>
            <a:ext cx="6156683" cy="132279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63688" y="489372"/>
            <a:ext cx="6480719" cy="78178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3 этапа:</a:t>
            </a: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Заседание </a:t>
            </a:r>
            <a:r>
              <a:rPr lang="ru-RU" sz="9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Родительского комитета</a:t>
            </a: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763687" y="2290540"/>
            <a:ext cx="6062542" cy="1190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Общее родительское собрание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763687" y="3235597"/>
            <a:ext cx="6142815" cy="128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Подведение итогов реализации проекта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1763687" y="4080135"/>
            <a:ext cx="6309421" cy="1920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папки по итогам реализации проекта. Определение перспективы сотрудничества ДОУ и семей воспитанников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629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67746" y="4786706"/>
            <a:ext cx="4757422" cy="57348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http://detsad402samara.ru/wa-data/public/site/img/052c2f130e93a4d94bca33ea724e14a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01008"/>
            <a:ext cx="4704457" cy="305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7" y="1074510"/>
            <a:ext cx="7560839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Критерии эффективности:</a:t>
            </a:r>
            <a:endParaRPr lang="ru-RU" sz="3200" b="1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рост посещаемости родителями организуемых совместных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мероприятий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согласованность действий педагогов и родителей;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соответствие действий участников проекта целям и задачам проекта;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заинтересованность родителей;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положительное общественное мнение родителей о работе ДОУ.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836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-459432"/>
            <a:ext cx="8136904" cy="2664296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9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Заключение.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результате реализации данного проекта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возросло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заинтересованных родителей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мероприятиях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образовательной организации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 послужило выявить ряд преимуществ системы взаимодействия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семьёй: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-положительный эмоциональный настрой педагогов и родителей на совместную работу по развитию и воспитанию детей;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-укрепление внутрисемейных связей, эмоционального общения, нахождение общих интересов и занятий;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-возможность реализации единой программы развития и воспитания ребенка в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семье;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-возможность учета типа семьи и стиля семейных отношений;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-открытость детского сада для семьи;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-сотрудничество педагогов и родителей в развитии и воспитании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детей.</a:t>
            </a:r>
            <a:endParaRPr lang="ru-RU" sz="80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1074510"/>
            <a:ext cx="7560839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13050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-459432"/>
            <a:ext cx="8136904" cy="208823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9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Литература.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1.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</a:t>
            </a: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семьи и ДОУ/ сост. Н.А. </a:t>
            </a:r>
            <a:r>
              <a:rPr lang="ru-RU" sz="7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Кочетова</a:t>
            </a: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И.А. </a:t>
            </a:r>
            <a:r>
              <a:rPr lang="ru-RU" sz="72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Желтикова</a:t>
            </a: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М.А. Тверетина, – Волгоград: 2014.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2.Детский 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сад и молодая семья: основы успешного взаимодействия / Под. ред. Н. </a:t>
            </a:r>
            <a:r>
              <a:rPr lang="ru-RU" sz="7200" b="1" kern="1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В.Микляевой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. – М.: ТЦ Сфера, 2010. – 128 с.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3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Закон 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«Об образовании в Российской Федерации» от 29.12.2012 г. № 273-ФЗ. – М.: ТЦ Сфера, 2014. – 192 с.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.Сертакова </a:t>
            </a: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Н.М. Инновационные формы взаимодействия дошкольного образовательного учреждения с семьёй, – СПб: Детство-пресс, 2013.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.Социальное </a:t>
            </a: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партнёрство детского сада с родителями: сборник материалов/ сост. Т.В. Цветкова, – М.: ТЦ «Сфера», 2013.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ru-RU" sz="7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Федеральный 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государственный образовательный стандарт </a:t>
            </a: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дошкольного</a:t>
            </a:r>
            <a:r>
              <a:rPr lang="ru-RU" sz="7200" b="1" dirty="0" smtClean="0">
                <a:solidFill>
                  <a:srgbClr val="7030A0"/>
                </a:solidFill>
                <a:effectLst/>
              </a:rPr>
              <a:t>    </a:t>
            </a: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образования 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– М.: Центр педагогического образования, 2014. – 32 с</a:t>
            </a:r>
            <a:r>
              <a:rPr lang="ru-RU" sz="7200" b="1" kern="1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.</a:t>
            </a:r>
            <a:r>
              <a:rPr lang="ru-RU" sz="72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 </a:t>
            </a:r>
            <a:endParaRPr lang="ru-RU" sz="7200" b="1" dirty="0">
              <a:solidFill>
                <a:srgbClr val="7030A0"/>
              </a:solidFill>
              <a:effectLst/>
            </a:endParaRPr>
          </a:p>
          <a:p>
            <a:pPr marL="0" indent="0" algn="just">
              <a:lnSpc>
                <a:spcPct val="17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8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 </a:t>
            </a:r>
            <a:endParaRPr lang="ru-RU" sz="8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8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 </a:t>
            </a:r>
            <a:endParaRPr lang="ru-RU" sz="8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8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Verdana" panose="020B0604030504040204" pitchFamily="34" charset="0"/>
              </a:rPr>
              <a:t> </a:t>
            </a:r>
            <a:endParaRPr lang="ru-RU" sz="8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80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7" y="1074510"/>
            <a:ext cx="7560839" cy="465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649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068960"/>
            <a:ext cx="3491159" cy="26168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933055"/>
            <a:ext cx="3271992" cy="2452721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312" y="260648"/>
            <a:ext cx="8569560" cy="4608512"/>
          </a:xfrm>
        </p:spPr>
        <p:txBody>
          <a:bodyPr/>
          <a:lstStyle/>
          <a:p>
            <a:pPr fontAlgn="base">
              <a:spcAft>
                <a:spcPts val="0"/>
              </a:spcAft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01519" y="-1109944"/>
            <a:ext cx="7690048" cy="4178904"/>
          </a:xfrm>
        </p:spPr>
        <p:txBody>
          <a:bodyPr>
            <a:normAutofit fontScale="62500" lnSpcReduction="20000"/>
          </a:bodyPr>
          <a:lstStyle/>
          <a:p>
            <a:pPr marL="18288" indent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2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4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</a:p>
          <a:p>
            <a:pPr marL="18288" indent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3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признание </a:t>
            </a:r>
            <a:r>
              <a:rPr lang="ru-RU" sz="3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государством приоритета семейного воспитания, требует иных взаимоотношений и образовательного учреждения, а именно сотрудничества, взаимодействия и доверительности</a:t>
            </a:r>
            <a:r>
              <a:rPr lang="ru-RU" sz="38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800" b="1" dirty="0">
              <a:solidFill>
                <a:srgbClr val="7030A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4149081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719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88641"/>
            <a:ext cx="7258000" cy="864095"/>
          </a:xfrm>
        </p:spPr>
        <p:txBody>
          <a:bodyPr>
            <a:normAutofit fontScale="32500" lnSpcReduction="20000"/>
          </a:bodyPr>
          <a:lstStyle/>
          <a:p>
            <a:pPr marL="18288" indent="0" algn="ctr">
              <a:buNone/>
            </a:pP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r>
              <a:rPr lang="ru-RU" sz="9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18288" indent="0" algn="ctr">
              <a:buNone/>
            </a:pP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96752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Модель социального партнерства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семей воспитанников понимается как процесс межличностного общения, результатом которого является формирование у родителей осознанного отношения к собственным взглядам и установкам в воспитании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ребенка.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современных исследованиях под партнерством понимают взаимовыгодное конструктивное взаимодействие, характеризующееся «доверием, общими целями и ценностями, добровольностью и долговременностью отношений, а также признанием ответственности сторон за результат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Эффективность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детского сада зависит во многом от конструктивного взаимодействия и взаимопонимания между педагогическим коллективом дошкольного учреждения и родителями.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25002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1520" y="1052736"/>
            <a:ext cx="7368871" cy="100811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совместная инновационная работа по дошкольному воспитанию детей позволит создать единое образовательное пространство дошкольного образовательного учреждения и семьи, </a:t>
            </a:r>
            <a:r>
              <a:rPr lang="ru-RU" sz="9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6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высокое качество дошкольного образования.</a:t>
            </a:r>
            <a:endParaRPr lang="ru-RU" sz="96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u-RU" sz="9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madou10com.ucoz.ru/nov2/novoe/kpvapap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7" t="-2864" r="1687" b="19410"/>
          <a:stretch/>
        </p:blipFill>
        <p:spPr bwMode="auto">
          <a:xfrm>
            <a:off x="2195736" y="4365104"/>
            <a:ext cx="4392487" cy="222366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1520" y="1052736"/>
            <a:ext cx="7368871" cy="100811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20840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</a:rPr>
              <a:t>Объект исследования: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</a:rPr>
              <a:t>взаимодействие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</a:rPr>
              <a:t>ОО </a:t>
            </a:r>
            <a:r>
              <a:rPr lang="ru-RU" sz="2000" b="1" dirty="0">
                <a:solidFill>
                  <a:srgbClr val="7030A0"/>
                </a:solidFill>
                <a:latin typeface="Times New Roman"/>
              </a:rPr>
              <a:t>с семьями воспитанников в вопросах воспитания дошкольников. 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Предмет исследования: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процесс повышения качества воспитания и обучения дошкольников посредством партнерского взаимоотношения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ОО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с родителями воспитанников.</a:t>
            </a:r>
            <a:endParaRPr lang="ru-RU" sz="2000" b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1028" name="Picture 4" descr="http://12sad.ucoz.ru/sozpartnerRodit/teatr_rukovi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4" y="4869160"/>
            <a:ext cx="2553349" cy="191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ag.com.ua/seogodni-doshkilenyata-a-zavtra--shkolyari-z-dosvidu-roboti-po/12771_html_m7447e3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72005"/>
            <a:ext cx="2416579" cy="18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rr1417.ru/publ-dokl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130042" cy="16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http://medituria.ru/wp-content/uploads/2016/06/%D1%81%D0%BE%D1%82%D1%80%D1%83%D0%B4%D0%BD%D0%B8%D1%87%D0%B5%D1%81%D1%82%D0%B2%D0%B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33" b="858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4667" b="4667"/>
          <a:stretch/>
        </p:blipFill>
        <p:spPr bwMode="auto">
          <a:xfrm>
            <a:off x="2771800" y="4077072"/>
            <a:ext cx="3600400" cy="306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9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328592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just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just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just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 в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процесс.</a:t>
            </a:r>
            <a:endParaRPr lang="ru-RU" sz="1800" dirty="0">
              <a:solidFill>
                <a:srgbClr val="9F2936">
                  <a:lumMod val="50000"/>
                </a:srgbClr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r>
              <a:rPr lang="ru-RU" sz="2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 </a:t>
            </a: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0">
              <a:lnSpc>
                <a:spcPct val="170000"/>
              </a:lnSpc>
              <a:spcBef>
                <a:spcPts val="0"/>
              </a:spcBef>
              <a:buSzTx/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-создать условия для творческого развития детей в совместной деятельности родителей и педагогов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ОО;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857250" indent="0">
              <a:lnSpc>
                <a:spcPct val="170000"/>
              </a:lnSpc>
              <a:spcBef>
                <a:spcPts val="0"/>
              </a:spcBef>
              <a:buSzTx/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-приобщить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 к участию в жизни детского сада через проектную деятельность и внедрение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эффективных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взаимодействия;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857250" indent="0">
              <a:lnSpc>
                <a:spcPct val="170000"/>
              </a:lnSpc>
              <a:spcBef>
                <a:spcPts val="0"/>
              </a:spcBef>
              <a:buSzTx/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-повысить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профессиональной компетентности педагогов ДОУ по вопросам взаимодействия с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семьей;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857250" indent="0">
              <a:lnSpc>
                <a:spcPct val="170000"/>
              </a:lnSpc>
              <a:spcBef>
                <a:spcPts val="0"/>
              </a:spcBef>
              <a:buSzTx/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-пропагандировать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интересный опыт семейного воспитания, лучших семейных традиций, здоровый образ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жизни.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0" lvl="0" indent="0">
              <a:spcBef>
                <a:spcPts val="250"/>
              </a:spcBef>
              <a:buClr>
                <a:srgbClr val="F07F09"/>
              </a:buClr>
              <a:buSzPct val="80000"/>
              <a:buNone/>
            </a:pPr>
            <a:endParaRPr lang="ru-RU" sz="4400" b="1" dirty="0"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buNone/>
            </a:pPr>
            <a:endParaRPr lang="ru-RU" sz="9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1520" y="1700808"/>
            <a:ext cx="7368871" cy="165618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4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Этапы реализации проекта:</a:t>
            </a:r>
            <a:endParaRPr lang="ru-RU" sz="14400" dirty="0">
              <a:solidFill>
                <a:srgbClr val="FFFF0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этап</a:t>
            </a:r>
            <a:r>
              <a:rPr lang="ru-RU" sz="7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подготовительный; срок реализации – сентябрь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определение целей и форм взаимодействия между субъектами процесса.</a:t>
            </a:r>
            <a:endParaRPr lang="ru-RU" sz="8000" b="1" dirty="0" smtClean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sz="9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 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основной; срок реализации - октябрь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2022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 – апрель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реализация программ сотрудничества между всеми участниками образовательного процесса.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80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 заключительный; срок реализации  – май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г.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подведение итогов социального партнерства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семьи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80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5006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-459432"/>
            <a:ext cx="7416823" cy="1368152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9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lang="ru-RU" sz="112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</a:t>
            </a:r>
            <a:r>
              <a:rPr lang="ru-RU" sz="1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</a:t>
            </a: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endParaRPr lang="ru-RU" sz="1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9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администрация 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организует и координирует работу по проекту, осуществляет ресурсное обеспечение проекта, готовит нормативно-правовую базу, разрабатывает научно-методическое оснащение;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</a:t>
            </a:r>
            <a:r>
              <a:rPr lang="ru-RU" sz="8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специалисты 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</a:t>
            </a:r>
            <a:r>
              <a:rPr lang="ru-RU" sz="8000" b="1" i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взаимодействуют с родителями и учреждениями образования и культуры в рамках социального партнерства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повышают педагогическую компетентность, участвуют в совместных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мероприятиях;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80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дети.</a:t>
            </a:r>
            <a:endParaRPr lang="ru-RU" sz="8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96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8288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128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76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31521" y="4831081"/>
            <a:ext cx="45719" cy="45719"/>
          </a:xfrm>
        </p:spPr>
        <p:txBody>
          <a:bodyPr/>
          <a:lstStyle/>
          <a:p>
            <a:pPr algn="just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00808"/>
            <a:ext cx="7848871" cy="165618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 smtClean="0">
              <a:solidFill>
                <a:prstClr val="black"/>
              </a:solidFill>
              <a:effectLst/>
              <a:latin typeface="Verdana"/>
            </a:endParaRPr>
          </a:p>
          <a:p>
            <a:pPr marL="0" lvl="0" indent="0" algn="ctr">
              <a:spcBef>
                <a:spcPts val="0"/>
              </a:spcBef>
              <a:buSzTx/>
              <a:buNone/>
            </a:pPr>
            <a:endParaRPr lang="ru-RU" sz="2400" dirty="0">
              <a:solidFill>
                <a:prstClr val="black"/>
              </a:solidFill>
              <a:effectLst/>
              <a:latin typeface="Verdana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36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14400" b="1" dirty="0" smtClean="0"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" indent="0" algn="ctr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ru-RU" sz="128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Предполагаемый результат:</a:t>
            </a: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повышение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педагогической компетентности родителей в вопросах воспитания и развития дошкольников посредством информационной и дидактической поддержки семьи;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-формирование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родителей к систематическому сотрудничеству с педагогическим коллективом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также,  участию в образовательном процессе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О;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-становление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единства стремлений и взглядов на процесс воспитания  и обучения дошкольников между детским  садом, семьей;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открытость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доступность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 </a:t>
            </a:r>
            <a:r>
              <a:rPr lang="ru-RU" sz="8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 </a:t>
            </a:r>
            <a:r>
              <a:rPr lang="ru-RU" sz="8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родителей и общественности.</a:t>
            </a:r>
            <a:endParaRPr lang="ru-RU" sz="8000" b="1" dirty="0">
              <a:solidFill>
                <a:srgbClr val="7030A0"/>
              </a:solidFill>
              <a:effectLst/>
            </a:endParaRPr>
          </a:p>
          <a:p>
            <a:pPr marL="18288" indent="0" algn="ctr">
              <a:spcBef>
                <a:spcPts val="900"/>
              </a:spcBef>
              <a:spcAft>
                <a:spcPts val="900"/>
              </a:spcAft>
              <a:buNone/>
            </a:pPr>
            <a:endParaRPr lang="ru-RU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729</TotalTime>
  <Words>700</Words>
  <Application>Microsoft Office PowerPoint</Application>
  <PresentationFormat>Экран (4:3)</PresentationFormat>
  <Paragraphs>229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Проект Тема: «Организация партнерства образовательной организации и семей воспитанников в соответствии с ФГОС ДО»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зждш</dc:creator>
  <cp:lastModifiedBy>зждш</cp:lastModifiedBy>
  <cp:revision>63</cp:revision>
  <dcterms:created xsi:type="dcterms:W3CDTF">2016-12-12T19:36:09Z</dcterms:created>
  <dcterms:modified xsi:type="dcterms:W3CDTF">2023-12-06T08:21:05Z</dcterms:modified>
</cp:coreProperties>
</file>