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4" r:id="rId4"/>
    <p:sldId id="261" r:id="rId5"/>
    <p:sldId id="265" r:id="rId6"/>
    <p:sldId id="262" r:id="rId7"/>
    <p:sldId id="266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388" r:id="rId26"/>
    <p:sldId id="284" r:id="rId27"/>
    <p:sldId id="285" r:id="rId28"/>
    <p:sldId id="286" r:id="rId29"/>
    <p:sldId id="287" r:id="rId30"/>
    <p:sldId id="288" r:id="rId31"/>
    <p:sldId id="290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301" r:id="rId42"/>
    <p:sldId id="300" r:id="rId43"/>
    <p:sldId id="299" r:id="rId44"/>
    <p:sldId id="387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89" r:id="rId110"/>
    <p:sldId id="390" r:id="rId111"/>
    <p:sldId id="391" r:id="rId112"/>
    <p:sldId id="368" r:id="rId113"/>
    <p:sldId id="369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5" r:id="rId125"/>
    <p:sldId id="382" r:id="rId126"/>
    <p:sldId id="381" r:id="rId127"/>
    <p:sldId id="383" r:id="rId128"/>
    <p:sldId id="384" r:id="rId1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49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5364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732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0429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34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777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2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60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47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03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1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6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8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3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1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A30B0-FF0C-42EB-A3E2-27BF1DB09CD2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502439-9E4D-4735-88A2-EFFEAB088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26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18" Type="http://schemas.openxmlformats.org/officeDocument/2006/relationships/slide" Target="slide25.xml"/><Relationship Id="rId26" Type="http://schemas.openxmlformats.org/officeDocument/2006/relationships/slide" Target="slide33.xml"/><Relationship Id="rId3" Type="http://schemas.openxmlformats.org/officeDocument/2006/relationships/slide" Target="slide10.xml"/><Relationship Id="rId21" Type="http://schemas.openxmlformats.org/officeDocument/2006/relationships/slide" Target="slide28.xml"/><Relationship Id="rId7" Type="http://schemas.openxmlformats.org/officeDocument/2006/relationships/slide" Target="slide14.xml"/><Relationship Id="rId12" Type="http://schemas.openxmlformats.org/officeDocument/2006/relationships/slide" Target="slide19.xml"/><Relationship Id="rId17" Type="http://schemas.openxmlformats.org/officeDocument/2006/relationships/slide" Target="slide24.xml"/><Relationship Id="rId25" Type="http://schemas.openxmlformats.org/officeDocument/2006/relationships/slide" Target="slide32.xml"/><Relationship Id="rId2" Type="http://schemas.openxmlformats.org/officeDocument/2006/relationships/slide" Target="slide9.xml"/><Relationship Id="rId16" Type="http://schemas.openxmlformats.org/officeDocument/2006/relationships/slide" Target="slide23.xml"/><Relationship Id="rId20" Type="http://schemas.openxmlformats.org/officeDocument/2006/relationships/slide" Target="slide27.xml"/><Relationship Id="rId29" Type="http://schemas.openxmlformats.org/officeDocument/2006/relationships/slide" Target="slide3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11" Type="http://schemas.openxmlformats.org/officeDocument/2006/relationships/slide" Target="slide18.xml"/><Relationship Id="rId24" Type="http://schemas.openxmlformats.org/officeDocument/2006/relationships/slide" Target="slide31.xml"/><Relationship Id="rId5" Type="http://schemas.openxmlformats.org/officeDocument/2006/relationships/slide" Target="slide12.xml"/><Relationship Id="rId15" Type="http://schemas.openxmlformats.org/officeDocument/2006/relationships/slide" Target="slide22.xml"/><Relationship Id="rId23" Type="http://schemas.openxmlformats.org/officeDocument/2006/relationships/slide" Target="slide30.xml"/><Relationship Id="rId28" Type="http://schemas.openxmlformats.org/officeDocument/2006/relationships/slide" Target="slide35.xml"/><Relationship Id="rId10" Type="http://schemas.openxmlformats.org/officeDocument/2006/relationships/slide" Target="slide17.xml"/><Relationship Id="rId19" Type="http://schemas.openxmlformats.org/officeDocument/2006/relationships/slide" Target="slide26.xml"/><Relationship Id="rId31" Type="http://schemas.openxmlformats.org/officeDocument/2006/relationships/slide" Target="slide38.xml"/><Relationship Id="rId4" Type="http://schemas.openxmlformats.org/officeDocument/2006/relationships/slide" Target="slide11.xml"/><Relationship Id="rId9" Type="http://schemas.openxmlformats.org/officeDocument/2006/relationships/slide" Target="slide16.xml"/><Relationship Id="rId14" Type="http://schemas.openxmlformats.org/officeDocument/2006/relationships/slide" Target="slide21.xml"/><Relationship Id="rId22" Type="http://schemas.openxmlformats.org/officeDocument/2006/relationships/slide" Target="slide29.xml"/><Relationship Id="rId27" Type="http://schemas.openxmlformats.org/officeDocument/2006/relationships/slide" Target="slide34.xml"/><Relationship Id="rId30" Type="http://schemas.openxmlformats.org/officeDocument/2006/relationships/slide" Target="slide3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5.xml"/><Relationship Id="rId13" Type="http://schemas.openxmlformats.org/officeDocument/2006/relationships/slide" Target="slide50.xml"/><Relationship Id="rId18" Type="http://schemas.openxmlformats.org/officeDocument/2006/relationships/slide" Target="slide55.xml"/><Relationship Id="rId26" Type="http://schemas.openxmlformats.org/officeDocument/2006/relationships/slide" Target="slide63.xml"/><Relationship Id="rId3" Type="http://schemas.openxmlformats.org/officeDocument/2006/relationships/slide" Target="slide40.xml"/><Relationship Id="rId21" Type="http://schemas.openxmlformats.org/officeDocument/2006/relationships/slide" Target="slide58.xml"/><Relationship Id="rId7" Type="http://schemas.openxmlformats.org/officeDocument/2006/relationships/slide" Target="slide44.xml"/><Relationship Id="rId12" Type="http://schemas.openxmlformats.org/officeDocument/2006/relationships/slide" Target="slide49.xml"/><Relationship Id="rId17" Type="http://schemas.openxmlformats.org/officeDocument/2006/relationships/slide" Target="slide54.xml"/><Relationship Id="rId25" Type="http://schemas.openxmlformats.org/officeDocument/2006/relationships/slide" Target="slide62.xml"/><Relationship Id="rId2" Type="http://schemas.openxmlformats.org/officeDocument/2006/relationships/slide" Target="slide39.xml"/><Relationship Id="rId16" Type="http://schemas.openxmlformats.org/officeDocument/2006/relationships/slide" Target="slide53.xml"/><Relationship Id="rId20" Type="http://schemas.openxmlformats.org/officeDocument/2006/relationships/slide" Target="slide57.xml"/><Relationship Id="rId29" Type="http://schemas.openxmlformats.org/officeDocument/2006/relationships/slide" Target="slide6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3.xml"/><Relationship Id="rId11" Type="http://schemas.openxmlformats.org/officeDocument/2006/relationships/slide" Target="slide48.xml"/><Relationship Id="rId24" Type="http://schemas.openxmlformats.org/officeDocument/2006/relationships/slide" Target="slide61.xml"/><Relationship Id="rId5" Type="http://schemas.openxmlformats.org/officeDocument/2006/relationships/slide" Target="slide42.xml"/><Relationship Id="rId15" Type="http://schemas.openxmlformats.org/officeDocument/2006/relationships/slide" Target="slide52.xml"/><Relationship Id="rId23" Type="http://schemas.openxmlformats.org/officeDocument/2006/relationships/slide" Target="slide60.xml"/><Relationship Id="rId28" Type="http://schemas.openxmlformats.org/officeDocument/2006/relationships/slide" Target="slide65.xml"/><Relationship Id="rId10" Type="http://schemas.openxmlformats.org/officeDocument/2006/relationships/slide" Target="slide47.xml"/><Relationship Id="rId19" Type="http://schemas.openxmlformats.org/officeDocument/2006/relationships/slide" Target="slide56.xml"/><Relationship Id="rId31" Type="http://schemas.openxmlformats.org/officeDocument/2006/relationships/slide" Target="slide68.xml"/><Relationship Id="rId4" Type="http://schemas.openxmlformats.org/officeDocument/2006/relationships/slide" Target="slide41.xml"/><Relationship Id="rId9" Type="http://schemas.openxmlformats.org/officeDocument/2006/relationships/slide" Target="slide46.xml"/><Relationship Id="rId14" Type="http://schemas.openxmlformats.org/officeDocument/2006/relationships/slide" Target="slide51.xml"/><Relationship Id="rId22" Type="http://schemas.openxmlformats.org/officeDocument/2006/relationships/slide" Target="slide59.xml"/><Relationship Id="rId27" Type="http://schemas.openxmlformats.org/officeDocument/2006/relationships/slide" Target="slide64.xml"/><Relationship Id="rId30" Type="http://schemas.openxmlformats.org/officeDocument/2006/relationships/slide" Target="slide6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5.xml"/><Relationship Id="rId13" Type="http://schemas.openxmlformats.org/officeDocument/2006/relationships/slide" Target="slide80.xml"/><Relationship Id="rId18" Type="http://schemas.openxmlformats.org/officeDocument/2006/relationships/slide" Target="slide85.xml"/><Relationship Id="rId26" Type="http://schemas.openxmlformats.org/officeDocument/2006/relationships/slide" Target="slide93.xml"/><Relationship Id="rId3" Type="http://schemas.openxmlformats.org/officeDocument/2006/relationships/slide" Target="slide70.xml"/><Relationship Id="rId21" Type="http://schemas.openxmlformats.org/officeDocument/2006/relationships/slide" Target="slide88.xml"/><Relationship Id="rId7" Type="http://schemas.openxmlformats.org/officeDocument/2006/relationships/slide" Target="slide74.xml"/><Relationship Id="rId12" Type="http://schemas.openxmlformats.org/officeDocument/2006/relationships/slide" Target="slide79.xml"/><Relationship Id="rId17" Type="http://schemas.openxmlformats.org/officeDocument/2006/relationships/slide" Target="slide84.xml"/><Relationship Id="rId25" Type="http://schemas.openxmlformats.org/officeDocument/2006/relationships/slide" Target="slide92.xml"/><Relationship Id="rId2" Type="http://schemas.openxmlformats.org/officeDocument/2006/relationships/slide" Target="slide69.xml"/><Relationship Id="rId16" Type="http://schemas.openxmlformats.org/officeDocument/2006/relationships/slide" Target="slide83.xml"/><Relationship Id="rId20" Type="http://schemas.openxmlformats.org/officeDocument/2006/relationships/slide" Target="slide87.xml"/><Relationship Id="rId29" Type="http://schemas.openxmlformats.org/officeDocument/2006/relationships/slide" Target="slide9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3.xml"/><Relationship Id="rId11" Type="http://schemas.openxmlformats.org/officeDocument/2006/relationships/slide" Target="slide78.xml"/><Relationship Id="rId24" Type="http://schemas.openxmlformats.org/officeDocument/2006/relationships/slide" Target="slide91.xml"/><Relationship Id="rId5" Type="http://schemas.openxmlformats.org/officeDocument/2006/relationships/slide" Target="slide72.xml"/><Relationship Id="rId15" Type="http://schemas.openxmlformats.org/officeDocument/2006/relationships/slide" Target="slide82.xml"/><Relationship Id="rId23" Type="http://schemas.openxmlformats.org/officeDocument/2006/relationships/slide" Target="slide90.xml"/><Relationship Id="rId28" Type="http://schemas.openxmlformats.org/officeDocument/2006/relationships/slide" Target="slide95.xml"/><Relationship Id="rId10" Type="http://schemas.openxmlformats.org/officeDocument/2006/relationships/slide" Target="slide77.xml"/><Relationship Id="rId19" Type="http://schemas.openxmlformats.org/officeDocument/2006/relationships/slide" Target="slide86.xml"/><Relationship Id="rId31" Type="http://schemas.openxmlformats.org/officeDocument/2006/relationships/slide" Target="slide98.xml"/><Relationship Id="rId4" Type="http://schemas.openxmlformats.org/officeDocument/2006/relationships/slide" Target="slide71.xml"/><Relationship Id="rId9" Type="http://schemas.openxmlformats.org/officeDocument/2006/relationships/slide" Target="slide76.xml"/><Relationship Id="rId14" Type="http://schemas.openxmlformats.org/officeDocument/2006/relationships/slide" Target="slide81.xml"/><Relationship Id="rId22" Type="http://schemas.openxmlformats.org/officeDocument/2006/relationships/slide" Target="slide89.xml"/><Relationship Id="rId27" Type="http://schemas.openxmlformats.org/officeDocument/2006/relationships/slide" Target="slide94.xml"/><Relationship Id="rId30" Type="http://schemas.openxmlformats.org/officeDocument/2006/relationships/slide" Target="slide9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05.xml"/><Relationship Id="rId13" Type="http://schemas.openxmlformats.org/officeDocument/2006/relationships/slide" Target="slide110.xml"/><Relationship Id="rId18" Type="http://schemas.openxmlformats.org/officeDocument/2006/relationships/slide" Target="slide115.xml"/><Relationship Id="rId26" Type="http://schemas.openxmlformats.org/officeDocument/2006/relationships/slide" Target="slide123.xml"/><Relationship Id="rId3" Type="http://schemas.openxmlformats.org/officeDocument/2006/relationships/slide" Target="slide100.xml"/><Relationship Id="rId21" Type="http://schemas.openxmlformats.org/officeDocument/2006/relationships/slide" Target="slide118.xml"/><Relationship Id="rId7" Type="http://schemas.openxmlformats.org/officeDocument/2006/relationships/slide" Target="slide104.xml"/><Relationship Id="rId12" Type="http://schemas.openxmlformats.org/officeDocument/2006/relationships/slide" Target="slide109.xml"/><Relationship Id="rId17" Type="http://schemas.openxmlformats.org/officeDocument/2006/relationships/slide" Target="slide114.xml"/><Relationship Id="rId25" Type="http://schemas.openxmlformats.org/officeDocument/2006/relationships/slide" Target="slide122.xml"/><Relationship Id="rId2" Type="http://schemas.openxmlformats.org/officeDocument/2006/relationships/slide" Target="slide99.xml"/><Relationship Id="rId16" Type="http://schemas.openxmlformats.org/officeDocument/2006/relationships/slide" Target="slide113.xml"/><Relationship Id="rId20" Type="http://schemas.openxmlformats.org/officeDocument/2006/relationships/slide" Target="slide117.xml"/><Relationship Id="rId29" Type="http://schemas.openxmlformats.org/officeDocument/2006/relationships/slide" Target="slide1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3.xml"/><Relationship Id="rId11" Type="http://schemas.openxmlformats.org/officeDocument/2006/relationships/slide" Target="slide108.xml"/><Relationship Id="rId24" Type="http://schemas.openxmlformats.org/officeDocument/2006/relationships/slide" Target="slide121.xml"/><Relationship Id="rId5" Type="http://schemas.openxmlformats.org/officeDocument/2006/relationships/slide" Target="slide102.xml"/><Relationship Id="rId15" Type="http://schemas.openxmlformats.org/officeDocument/2006/relationships/slide" Target="slide112.xml"/><Relationship Id="rId23" Type="http://schemas.openxmlformats.org/officeDocument/2006/relationships/slide" Target="slide120.xml"/><Relationship Id="rId28" Type="http://schemas.openxmlformats.org/officeDocument/2006/relationships/slide" Target="slide125.xml"/><Relationship Id="rId10" Type="http://schemas.openxmlformats.org/officeDocument/2006/relationships/slide" Target="slide107.xml"/><Relationship Id="rId19" Type="http://schemas.openxmlformats.org/officeDocument/2006/relationships/slide" Target="slide116.xml"/><Relationship Id="rId31" Type="http://schemas.openxmlformats.org/officeDocument/2006/relationships/slide" Target="slide128.xml"/><Relationship Id="rId4" Type="http://schemas.openxmlformats.org/officeDocument/2006/relationships/slide" Target="slide101.xml"/><Relationship Id="rId9" Type="http://schemas.openxmlformats.org/officeDocument/2006/relationships/slide" Target="slide106.xml"/><Relationship Id="rId14" Type="http://schemas.openxmlformats.org/officeDocument/2006/relationships/slide" Target="slide111.xml"/><Relationship Id="rId22" Type="http://schemas.openxmlformats.org/officeDocument/2006/relationships/slide" Target="slide119.xml"/><Relationship Id="rId27" Type="http://schemas.openxmlformats.org/officeDocument/2006/relationships/slide" Target="slide124.xml"/><Relationship Id="rId30" Type="http://schemas.openxmlformats.org/officeDocument/2006/relationships/slide" Target="slide12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2974305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/>
              <a:t>1 тур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/>
              <a:t>СВОЯ ИГРА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A9AF3-5514-4A32-B962-7E4463159D76}"/>
              </a:ext>
            </a:extLst>
          </p:cNvPr>
          <p:cNvSpPr txBox="1"/>
          <p:nvPr/>
        </p:nvSpPr>
        <p:spPr>
          <a:xfrm>
            <a:off x="6096000" y="5633725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Лебединская О.А., учитель математики, МАОУ «Школа №5»,г.Муравленко</a:t>
            </a:r>
          </a:p>
        </p:txBody>
      </p:sp>
      <p:pic>
        <p:nvPicPr>
          <p:cNvPr id="1026" name="Picture 2" descr="Ученики на Учителя.com">
            <a:extLst>
              <a:ext uri="{FF2B5EF4-FFF2-40B4-BE49-F238E27FC236}">
                <a16:creationId xmlns:a16="http://schemas.microsoft.com/office/drawing/2014/main" id="{A4491730-8012-4BEA-82F4-58A39318F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38835"/>
            <a:ext cx="62198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27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61863"/>
            <a:ext cx="2244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Всяко-разно, 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1500174"/>
            <a:ext cx="71465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В семье 7 братьев, у каждого по </a:t>
            </a:r>
          </a:p>
          <a:p>
            <a:r>
              <a:rPr lang="ru-RU" sz="3200" b="1" dirty="0"/>
              <a:t>одной сестре.</a:t>
            </a:r>
          </a:p>
          <a:p>
            <a:r>
              <a:rPr lang="ru-RU" sz="3200" b="1" dirty="0"/>
              <a:t> Сколько детей в семье?</a:t>
            </a:r>
          </a:p>
        </p:txBody>
      </p:sp>
    </p:spTree>
    <p:extLst>
      <p:ext uri="{BB962C8B-B14F-4D97-AF65-F5344CB8AC3E}">
        <p14:creationId xmlns:p14="http://schemas.microsoft.com/office/powerpoint/2010/main" val="11430002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1784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Математические ребусы, 10</a:t>
            </a:r>
          </a:p>
        </p:txBody>
      </p:sp>
      <p:pic>
        <p:nvPicPr>
          <p:cNvPr id="4100" name="Picture 4" descr="\\psf\Home\Desktop\matematika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593837"/>
            <a:ext cx="7858179" cy="3929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423556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1784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Математические ребусы, 20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4000504"/>
            <a:ext cx="92869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2" descr="\\psf\Home\Desktop\matematika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820" y="1690661"/>
            <a:ext cx="7977270" cy="39886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617917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1784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Математические ребусы, 20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2786058"/>
            <a:ext cx="92869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\\psf\Home\Desktop\matematik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14488"/>
            <a:ext cx="7693056" cy="3846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524761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1784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Математические ребусы, 30</a:t>
            </a:r>
          </a:p>
        </p:txBody>
      </p:sp>
      <p:pic>
        <p:nvPicPr>
          <p:cNvPr id="3075" name="Picture 3" descr="\\psf\Home\Desktop\matematik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714488"/>
            <a:ext cx="7742260" cy="3871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201676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642918"/>
            <a:ext cx="3748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Из истории математики, 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472" y="1643050"/>
            <a:ext cx="672979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Кто из этих ученых был великим</a:t>
            </a:r>
          </a:p>
          <a:p>
            <a:r>
              <a:rPr lang="ru-RU" sz="3600" b="1" dirty="0"/>
              <a:t> математиком древности?</a:t>
            </a:r>
          </a:p>
          <a:p>
            <a:endParaRPr lang="ru-RU" sz="3600" b="1" dirty="0"/>
          </a:p>
          <a:p>
            <a:pPr>
              <a:buFont typeface="Arial" pitchFamily="34" charset="0"/>
              <a:buChar char="•"/>
            </a:pPr>
            <a:r>
              <a:rPr lang="ru-RU" sz="3600" b="1" dirty="0"/>
              <a:t> Пифагор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/>
              <a:t> Аристотель</a:t>
            </a:r>
          </a:p>
          <a:p>
            <a:pPr>
              <a:buFont typeface="Arial" pitchFamily="34" charset="0"/>
              <a:buChar char="•"/>
            </a:pPr>
            <a:r>
              <a:rPr lang="ru-RU" sz="3600" b="1" dirty="0"/>
              <a:t> Гомер</a:t>
            </a:r>
          </a:p>
        </p:txBody>
      </p:sp>
    </p:spTree>
    <p:extLst>
      <p:ext uri="{BB962C8B-B14F-4D97-AF65-F5344CB8AC3E}">
        <p14:creationId xmlns:p14="http://schemas.microsoft.com/office/powerpoint/2010/main" val="286152503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548680"/>
            <a:ext cx="28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 истории математики, 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1710" y="1484784"/>
            <a:ext cx="82280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/>
              <a:t>Что произнес Архимед, </a:t>
            </a:r>
          </a:p>
          <a:p>
            <a:r>
              <a:rPr lang="ru-RU" sz="6000" b="1" dirty="0"/>
              <a:t>выскакивая из ванны?</a:t>
            </a:r>
          </a:p>
        </p:txBody>
      </p:sp>
    </p:spTree>
    <p:extLst>
      <p:ext uri="{BB962C8B-B14F-4D97-AF65-F5344CB8AC3E}">
        <p14:creationId xmlns:p14="http://schemas.microsoft.com/office/powerpoint/2010/main" val="82564183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6" y="620688"/>
            <a:ext cx="28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 истории математики, 40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068" y="1928802"/>
            <a:ext cx="9025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В первых русских учебниках математики 17 века </a:t>
            </a:r>
          </a:p>
          <a:p>
            <a:r>
              <a:rPr lang="ru-RU" sz="3200" b="1" dirty="0"/>
              <a:t>существовало понятие «ломаные числа.</a:t>
            </a:r>
          </a:p>
          <a:p>
            <a:r>
              <a:rPr lang="ru-RU" sz="3200" b="1" dirty="0"/>
              <a:t>Как мы их называем сегодня?</a:t>
            </a:r>
          </a:p>
        </p:txBody>
      </p:sp>
    </p:spTree>
    <p:extLst>
      <p:ext uri="{BB962C8B-B14F-4D97-AF65-F5344CB8AC3E}">
        <p14:creationId xmlns:p14="http://schemas.microsoft.com/office/powerpoint/2010/main" val="412809398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3528" y="404664"/>
            <a:ext cx="28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 истории математики, 40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714488"/>
            <a:ext cx="91707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Кто был автором первого русского </a:t>
            </a:r>
          </a:p>
          <a:p>
            <a:r>
              <a:rPr lang="ru-RU" sz="3200" b="1" dirty="0"/>
              <a:t>учебника математики , выпущенного в 1703 году?</a:t>
            </a:r>
          </a:p>
        </p:txBody>
      </p:sp>
    </p:spTree>
    <p:extLst>
      <p:ext uri="{BB962C8B-B14F-4D97-AF65-F5344CB8AC3E}">
        <p14:creationId xmlns:p14="http://schemas.microsoft.com/office/powerpoint/2010/main" val="409967677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76672"/>
            <a:ext cx="2863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Из истории математики, 50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416" y="1268760"/>
            <a:ext cx="77969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Петр Первый хорошо знал </a:t>
            </a:r>
            <a:r>
              <a:rPr lang="ru-RU" sz="3200" b="1" dirty="0" err="1"/>
              <a:t>адицию</a:t>
            </a:r>
            <a:r>
              <a:rPr lang="ru-RU" sz="3200" b="1" dirty="0"/>
              <a:t>, </a:t>
            </a:r>
            <a:r>
              <a:rPr lang="ru-RU" sz="3200" b="1" dirty="0" err="1"/>
              <a:t>субстракцию</a:t>
            </a:r>
            <a:r>
              <a:rPr lang="ru-RU" sz="3200" b="1" dirty="0"/>
              <a:t>, мультипликацию и дивизию. В его времена эти действия знали далеко не все, и Петр настойчиво заставлял изучать это своих сподвижников. Сейчас это знает каждый школьник. Как он это называет?</a:t>
            </a:r>
          </a:p>
        </p:txBody>
      </p:sp>
    </p:spTree>
    <p:extLst>
      <p:ext uri="{BB962C8B-B14F-4D97-AF65-F5344CB8AC3E}">
        <p14:creationId xmlns:p14="http://schemas.microsoft.com/office/powerpoint/2010/main" val="251465018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гостях у сказки - 10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27584" y="1916832"/>
            <a:ext cx="623523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Сказка о сером хищнике</a:t>
            </a:r>
          </a:p>
          <a:p>
            <a:r>
              <a:rPr lang="ru-RU" sz="4400" b="1" dirty="0"/>
              <a:t> и мелких беззащитных</a:t>
            </a:r>
          </a:p>
          <a:p>
            <a:r>
              <a:rPr lang="ru-RU" sz="4400" b="1" dirty="0"/>
              <a:t> травоядных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60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61863"/>
            <a:ext cx="2244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Всяко-разно,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785926"/>
            <a:ext cx="842596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Вместо того: чтобы прибавить 27,</a:t>
            </a:r>
          </a:p>
          <a:p>
            <a:r>
              <a:rPr lang="ru-RU" sz="4400" b="1" dirty="0"/>
              <a:t> твой друг Вася вычел 27.</a:t>
            </a:r>
          </a:p>
          <a:p>
            <a:r>
              <a:rPr lang="ru-RU" sz="4400" b="1" dirty="0"/>
              <a:t> На сколько его результат</a:t>
            </a:r>
          </a:p>
          <a:p>
            <a:r>
              <a:rPr lang="ru-RU" sz="4400" b="1" dirty="0"/>
              <a:t> отличается от правильного?</a:t>
            </a:r>
          </a:p>
        </p:txBody>
      </p:sp>
    </p:spTree>
    <p:extLst>
      <p:ext uri="{BB962C8B-B14F-4D97-AF65-F5344CB8AC3E}">
        <p14:creationId xmlns:p14="http://schemas.microsoft.com/office/powerpoint/2010/main" val="113675697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гостях у сказки - 20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8708" y="1916832"/>
            <a:ext cx="864371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Сказка о важности крепких стен</a:t>
            </a:r>
          </a:p>
          <a:p>
            <a:r>
              <a:rPr lang="ru-RU" sz="4000" b="1" dirty="0"/>
              <a:t> и прочных дымоходов</a:t>
            </a:r>
          </a:p>
          <a:p>
            <a:r>
              <a:rPr lang="ru-RU" sz="4000" b="1" dirty="0"/>
              <a:t> в обстановке повышенной 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271786242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222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гостях у сказки - 30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1988840"/>
            <a:ext cx="78307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Сказка о потерявшейся принцессе</a:t>
            </a:r>
          </a:p>
          <a:p>
            <a:r>
              <a:rPr lang="ru-RU" sz="4000" b="1" dirty="0"/>
              <a:t> и нашедших ее шахтерах</a:t>
            </a:r>
          </a:p>
        </p:txBody>
      </p:sp>
    </p:spTree>
    <p:extLst>
      <p:ext uri="{BB962C8B-B14F-4D97-AF65-F5344CB8AC3E}">
        <p14:creationId xmlns:p14="http://schemas.microsoft.com/office/powerpoint/2010/main" val="187227214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гостях у сказки,  40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8679" y="1916832"/>
            <a:ext cx="81553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Сказка о сокровищах, спрятанных</a:t>
            </a:r>
          </a:p>
          <a:p>
            <a:r>
              <a:rPr lang="ru-RU" sz="4000" b="1" dirty="0"/>
              <a:t> под кодовым словом,</a:t>
            </a:r>
          </a:p>
          <a:p>
            <a:r>
              <a:rPr lang="ru-RU" sz="4000" b="1" dirty="0"/>
              <a:t> которое не каждый мог запомнить</a:t>
            </a:r>
          </a:p>
        </p:txBody>
      </p:sp>
    </p:spTree>
    <p:extLst>
      <p:ext uri="{BB962C8B-B14F-4D97-AF65-F5344CB8AC3E}">
        <p14:creationId xmlns:p14="http://schemas.microsoft.com/office/powerpoint/2010/main" val="116116912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220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гостях у сказки, 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785926"/>
            <a:ext cx="6832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Сказка Юрия </a:t>
            </a:r>
            <a:r>
              <a:rPr lang="ru-RU" sz="3600" b="1" dirty="0" err="1"/>
              <a:t>Олеши</a:t>
            </a:r>
            <a:r>
              <a:rPr lang="ru-RU" sz="3600" b="1" dirty="0"/>
              <a:t> о циркачах, </a:t>
            </a:r>
          </a:p>
          <a:p>
            <a:r>
              <a:rPr lang="ru-RU" sz="3600" b="1" dirty="0"/>
              <a:t>Куклах и революции.</a:t>
            </a:r>
          </a:p>
        </p:txBody>
      </p:sp>
    </p:spTree>
    <p:extLst>
      <p:ext uri="{BB962C8B-B14F-4D97-AF65-F5344CB8AC3E}">
        <p14:creationId xmlns:p14="http://schemas.microsoft.com/office/powerpoint/2010/main" val="259059767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173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Всяко-разно,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571612"/>
            <a:ext cx="899214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Праздничная свечка сгорает</a:t>
            </a:r>
          </a:p>
          <a:p>
            <a:r>
              <a:rPr lang="ru-RU" sz="4400" b="1" dirty="0"/>
              <a:t> за 20 минут. </a:t>
            </a:r>
          </a:p>
          <a:p>
            <a:r>
              <a:rPr lang="ru-RU" sz="4400" b="1" dirty="0"/>
              <a:t>На праздник зажгли одновременно</a:t>
            </a:r>
          </a:p>
          <a:p>
            <a:r>
              <a:rPr lang="ru-RU" sz="4400" b="1" dirty="0"/>
              <a:t> 10 таких свечек. </a:t>
            </a:r>
          </a:p>
          <a:p>
            <a:r>
              <a:rPr lang="ru-RU" sz="4400" b="1" dirty="0"/>
              <a:t>Сколько времени они будут гореть?</a:t>
            </a:r>
          </a:p>
        </p:txBody>
      </p:sp>
    </p:spTree>
    <p:extLst>
      <p:ext uri="{BB962C8B-B14F-4D97-AF65-F5344CB8AC3E}">
        <p14:creationId xmlns:p14="http://schemas.microsoft.com/office/powerpoint/2010/main" val="146430850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476672"/>
            <a:ext cx="1680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Всяко-разно,10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352" y="2214554"/>
            <a:ext cx="88316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Сколько девяток в записи разности</a:t>
            </a:r>
          </a:p>
          <a:p>
            <a:r>
              <a:rPr lang="ru-RU" sz="4400" b="1" dirty="0"/>
              <a:t>1000000 – 1 ?</a:t>
            </a:r>
          </a:p>
        </p:txBody>
      </p:sp>
    </p:spTree>
    <p:extLst>
      <p:ext uri="{BB962C8B-B14F-4D97-AF65-F5344CB8AC3E}">
        <p14:creationId xmlns:p14="http://schemas.microsoft.com/office/powerpoint/2010/main" val="296933259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620688"/>
            <a:ext cx="173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Всяко-разно,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1928802"/>
            <a:ext cx="72101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Назови следующее число:</a:t>
            </a:r>
          </a:p>
          <a:p>
            <a:endParaRPr lang="ru-RU" sz="4800" b="1" dirty="0"/>
          </a:p>
          <a:p>
            <a:r>
              <a:rPr lang="ru-RU" sz="4800" b="1" dirty="0"/>
              <a:t>51,  52,  0,  53,  54,  0, </a:t>
            </a:r>
          </a:p>
        </p:txBody>
      </p:sp>
    </p:spTree>
    <p:extLst>
      <p:ext uri="{BB962C8B-B14F-4D97-AF65-F5344CB8AC3E}">
        <p14:creationId xmlns:p14="http://schemas.microsoft.com/office/powerpoint/2010/main" val="3834795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620688"/>
            <a:ext cx="173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Всяко-разно, 20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4116" y="1700808"/>
            <a:ext cx="73242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/>
              <a:t>Переведите на русский язык греческие слова - моно, </a:t>
            </a:r>
            <a:r>
              <a:rPr lang="ru-RU" sz="4800" b="1" dirty="0" err="1"/>
              <a:t>ди</a:t>
            </a:r>
            <a:r>
              <a:rPr lang="ru-RU" sz="4800" b="1" dirty="0"/>
              <a:t>, поли</a:t>
            </a:r>
          </a:p>
        </p:txBody>
      </p:sp>
    </p:spTree>
    <p:extLst>
      <p:ext uri="{BB962C8B-B14F-4D97-AF65-F5344CB8AC3E}">
        <p14:creationId xmlns:p14="http://schemas.microsoft.com/office/powerpoint/2010/main" val="408199382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692696"/>
            <a:ext cx="173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Всяко-разно,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714488"/>
            <a:ext cx="907152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Прибавив 17 к самому маленькому </a:t>
            </a:r>
          </a:p>
          <a:p>
            <a:r>
              <a:rPr lang="ru-RU" sz="4400" b="1" dirty="0"/>
              <a:t>двузначному числу и разделив</a:t>
            </a:r>
          </a:p>
          <a:p>
            <a:r>
              <a:rPr lang="ru-RU" sz="4400" b="1" dirty="0"/>
              <a:t> эту сумму на самое большое</a:t>
            </a:r>
          </a:p>
          <a:p>
            <a:r>
              <a:rPr lang="ru-RU" sz="4400" b="1" dirty="0"/>
              <a:t> однозначное число, мы получим…</a:t>
            </a:r>
          </a:p>
        </p:txBody>
      </p:sp>
    </p:spTree>
    <p:extLst>
      <p:ext uri="{BB962C8B-B14F-4D97-AF65-F5344CB8AC3E}">
        <p14:creationId xmlns:p14="http://schemas.microsoft.com/office/powerpoint/2010/main" val="151384968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33871"/>
            <a:ext cx="28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Я – не математик,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6420" y="1556792"/>
            <a:ext cx="84356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Великая Октябрьская</a:t>
            </a:r>
          </a:p>
          <a:p>
            <a:r>
              <a:rPr lang="ru-RU" sz="4800" b="1" dirty="0"/>
              <a:t> Социалистическая Революция</a:t>
            </a:r>
          </a:p>
          <a:p>
            <a:r>
              <a:rPr lang="ru-RU" sz="4800" b="1" dirty="0"/>
              <a:t> произошла в … </a:t>
            </a:r>
          </a:p>
        </p:txBody>
      </p:sp>
    </p:spTree>
    <p:extLst>
      <p:ext uri="{BB962C8B-B14F-4D97-AF65-F5344CB8AC3E}">
        <p14:creationId xmlns:p14="http://schemas.microsoft.com/office/powerpoint/2010/main" val="1031678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61863"/>
            <a:ext cx="2176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Всяко-разно,40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2071678"/>
            <a:ext cx="7343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Число 2+2-2+2-2+2-2+2-2+2</a:t>
            </a:r>
          </a:p>
          <a:p>
            <a:r>
              <a:rPr lang="ru-RU" sz="4800" b="1" dirty="0"/>
              <a:t>равно…</a:t>
            </a:r>
          </a:p>
        </p:txBody>
      </p:sp>
    </p:spTree>
    <p:extLst>
      <p:ext uri="{BB962C8B-B14F-4D97-AF65-F5344CB8AC3E}">
        <p14:creationId xmlns:p14="http://schemas.microsoft.com/office/powerpoint/2010/main" val="141446422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3832" y="303038"/>
            <a:ext cx="28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Я – не математик,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340768"/>
            <a:ext cx="828470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Члены</a:t>
            </a:r>
          </a:p>
          <a:p>
            <a:r>
              <a:rPr lang="ru-RU" sz="5400" b="1" dirty="0"/>
              <a:t> Пионерской организации</a:t>
            </a:r>
          </a:p>
          <a:p>
            <a:r>
              <a:rPr lang="ru-RU" sz="5400" b="1" dirty="0"/>
              <a:t> как знак отличия носили…</a:t>
            </a:r>
          </a:p>
        </p:txBody>
      </p:sp>
    </p:spTree>
    <p:extLst>
      <p:ext uri="{BB962C8B-B14F-4D97-AF65-F5344CB8AC3E}">
        <p14:creationId xmlns:p14="http://schemas.microsoft.com/office/powerpoint/2010/main" val="127088787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33871"/>
            <a:ext cx="28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Я – не математик, 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1280" y="1397586"/>
            <a:ext cx="82856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Санкт-Петербург был заложен</a:t>
            </a:r>
          </a:p>
          <a:p>
            <a:r>
              <a:rPr lang="ru-RU" sz="4800" b="1" dirty="0"/>
              <a:t> в … году</a:t>
            </a:r>
          </a:p>
        </p:txBody>
      </p:sp>
    </p:spTree>
    <p:extLst>
      <p:ext uri="{BB962C8B-B14F-4D97-AF65-F5344CB8AC3E}">
        <p14:creationId xmlns:p14="http://schemas.microsoft.com/office/powerpoint/2010/main" val="425530082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33871"/>
            <a:ext cx="28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Я – не математик, 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857364"/>
            <a:ext cx="715202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Как звали путешественника,</a:t>
            </a:r>
          </a:p>
          <a:p>
            <a:r>
              <a:rPr lang="ru-RU" sz="4400" b="1" dirty="0"/>
              <a:t> который впервые  обогнул</a:t>
            </a:r>
          </a:p>
          <a:p>
            <a:r>
              <a:rPr lang="ru-RU" sz="4400" b="1" dirty="0"/>
              <a:t> земной шар на корабле?</a:t>
            </a:r>
          </a:p>
        </p:txBody>
      </p:sp>
    </p:spTree>
    <p:extLst>
      <p:ext uri="{BB962C8B-B14F-4D97-AF65-F5344CB8AC3E}">
        <p14:creationId xmlns:p14="http://schemas.microsoft.com/office/powerpoint/2010/main" val="1831922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33871"/>
            <a:ext cx="28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Я – не математик,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3892" y="1012104"/>
            <a:ext cx="72800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Какое историческое событие</a:t>
            </a:r>
          </a:p>
          <a:p>
            <a:r>
              <a:rPr lang="ru-RU" sz="3600" b="1" dirty="0"/>
              <a:t> изображено на картине </a:t>
            </a:r>
            <a:r>
              <a:rPr lang="ru-RU" sz="3600" b="1" dirty="0" err="1"/>
              <a:t>И.Репина</a:t>
            </a:r>
            <a:r>
              <a:rPr lang="ru-RU" sz="3600" b="1" dirty="0"/>
              <a:t>?</a:t>
            </a:r>
          </a:p>
        </p:txBody>
      </p:sp>
      <p:pic>
        <p:nvPicPr>
          <p:cNvPr id="11268" name="Picture 4" descr="&amp;Kcy;&amp;acy;&amp;rcy;&amp;tcy;&amp;icy;&amp;ncy;&amp;kcy;&amp;acy; 8 &amp;icy;&amp;zcy; 125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2405797"/>
            <a:ext cx="5400600" cy="431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63335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183217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43050"/>
            <a:ext cx="879606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Занятия начинаются в  8 ч 45 мин.  </a:t>
            </a:r>
          </a:p>
          <a:p>
            <a:r>
              <a:rPr lang="ru-RU" sz="4400" b="1" dirty="0"/>
              <a:t>В котором часу закончится</a:t>
            </a:r>
          </a:p>
          <a:p>
            <a:r>
              <a:rPr lang="ru-RU" sz="4400" b="1" dirty="0"/>
              <a:t> первый урок, </a:t>
            </a:r>
          </a:p>
          <a:p>
            <a:r>
              <a:rPr lang="ru-RU" sz="4400" b="1" dirty="0"/>
              <a:t>если он продолжается 35 минут?</a:t>
            </a:r>
          </a:p>
        </p:txBody>
      </p:sp>
    </p:spTree>
    <p:extLst>
      <p:ext uri="{BB962C8B-B14F-4D97-AF65-F5344CB8AC3E}">
        <p14:creationId xmlns:p14="http://schemas.microsoft.com/office/powerpoint/2010/main" val="17540599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216222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500174"/>
            <a:ext cx="7637797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На следующий день после</a:t>
            </a:r>
          </a:p>
          <a:p>
            <a:r>
              <a:rPr lang="ru-RU" sz="4400" b="1" dirty="0"/>
              <a:t> дня рождения Петя сказал: </a:t>
            </a:r>
          </a:p>
          <a:p>
            <a:r>
              <a:rPr lang="ru-RU" sz="4400" b="1" dirty="0"/>
              <a:t>«Послезавтра будет среда».</a:t>
            </a:r>
          </a:p>
          <a:p>
            <a:r>
              <a:rPr lang="ru-RU" sz="4400" b="1" dirty="0"/>
              <a:t> Когда у Пети день рождения?</a:t>
            </a:r>
          </a:p>
        </p:txBody>
      </p:sp>
    </p:spTree>
    <p:extLst>
      <p:ext uri="{BB962C8B-B14F-4D97-AF65-F5344CB8AC3E}">
        <p14:creationId xmlns:p14="http://schemas.microsoft.com/office/powerpoint/2010/main" val="419703913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447055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857364"/>
            <a:ext cx="863037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Урок во втором классе длится</a:t>
            </a:r>
          </a:p>
          <a:p>
            <a:r>
              <a:rPr lang="ru-RU" sz="4400" b="1" dirty="0"/>
              <a:t> 40 минут, а перемена – 10 минут. </a:t>
            </a:r>
          </a:p>
          <a:p>
            <a:r>
              <a:rPr lang="ru-RU" sz="4400" b="1" dirty="0"/>
              <a:t>Сколько минут проходит</a:t>
            </a:r>
          </a:p>
          <a:p>
            <a:r>
              <a:rPr lang="ru-RU" sz="4400" b="1" dirty="0"/>
              <a:t> от середины первого урока</a:t>
            </a:r>
          </a:p>
          <a:p>
            <a:r>
              <a:rPr lang="ru-RU" sz="4400" b="1" dirty="0"/>
              <a:t> до середины второго?</a:t>
            </a:r>
          </a:p>
        </p:txBody>
      </p:sp>
    </p:spTree>
    <p:extLst>
      <p:ext uri="{BB962C8B-B14F-4D97-AF65-F5344CB8AC3E}">
        <p14:creationId xmlns:p14="http://schemas.microsoft.com/office/powerpoint/2010/main" val="4188600074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447055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500174"/>
            <a:ext cx="83647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Класс шел парами. Один из учеников </a:t>
            </a:r>
          </a:p>
          <a:p>
            <a:r>
              <a:rPr lang="ru-RU" sz="3600" b="1" dirty="0"/>
              <a:t>посмотрел вперед и насчитал 9 пар, </a:t>
            </a:r>
          </a:p>
          <a:p>
            <a:r>
              <a:rPr lang="ru-RU" sz="3600" b="1" dirty="0"/>
              <a:t>Затем обернулся и насчитал 5 пар.</a:t>
            </a:r>
          </a:p>
          <a:p>
            <a:r>
              <a:rPr lang="ru-RU" sz="3600" b="1" dirty="0"/>
              <a:t> Сколько всего учеников шло в колонне?</a:t>
            </a:r>
          </a:p>
        </p:txBody>
      </p:sp>
    </p:spTree>
    <p:extLst>
      <p:ext uri="{BB962C8B-B14F-4D97-AF65-F5344CB8AC3E}">
        <p14:creationId xmlns:p14="http://schemas.microsoft.com/office/powerpoint/2010/main" val="873054564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447055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857364"/>
            <a:ext cx="77274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Во сколько раз лестница на 6-й этаж дома</a:t>
            </a:r>
          </a:p>
          <a:p>
            <a:r>
              <a:rPr lang="ru-RU" sz="3200" b="1" dirty="0"/>
              <a:t> длиннее лестницы на 2-й этаж?</a:t>
            </a:r>
          </a:p>
        </p:txBody>
      </p:sp>
    </p:spTree>
    <p:extLst>
      <p:ext uri="{BB962C8B-B14F-4D97-AF65-F5344CB8AC3E}">
        <p14:creationId xmlns:p14="http://schemas.microsoft.com/office/powerpoint/2010/main" val="919048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61863"/>
            <a:ext cx="2244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Всяко-разно,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2428868"/>
            <a:ext cx="83794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Сумма возрастов трех друзей 29 лет.</a:t>
            </a:r>
          </a:p>
          <a:p>
            <a:r>
              <a:rPr lang="ru-RU" sz="4000" b="1" dirty="0"/>
              <a:t> Сколько лет им будет вместе</a:t>
            </a:r>
          </a:p>
          <a:p>
            <a:r>
              <a:rPr lang="ru-RU" sz="4000" b="1" dirty="0"/>
              <a:t> через 5 лет?</a:t>
            </a:r>
          </a:p>
        </p:txBody>
      </p:sp>
    </p:spTree>
    <p:extLst>
      <p:ext uri="{BB962C8B-B14F-4D97-AF65-F5344CB8AC3E}">
        <p14:creationId xmlns:p14="http://schemas.microsoft.com/office/powerpoint/2010/main" val="2560871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55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857364"/>
            <a:ext cx="82507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Поставьте вместо * число так,</a:t>
            </a:r>
          </a:p>
          <a:p>
            <a:r>
              <a:rPr lang="ru-RU" sz="4000" b="1" dirty="0"/>
              <a:t> чтоб получилось верное равенство:</a:t>
            </a:r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776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786190"/>
            <a:ext cx="5486438" cy="11430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4611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857364"/>
            <a:ext cx="7622471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У Вовы 13 подруг.</a:t>
            </a:r>
          </a:p>
          <a:p>
            <a:r>
              <a:rPr lang="ru-RU" sz="4400" b="1" dirty="0"/>
              <a:t> Это на 5 меньше, чем друзей.</a:t>
            </a:r>
          </a:p>
          <a:p>
            <a:r>
              <a:rPr lang="ru-RU" sz="4400" b="1" dirty="0"/>
              <a:t>Сколько у Вовы друзей?</a:t>
            </a:r>
          </a:p>
        </p:txBody>
      </p:sp>
    </p:spTree>
    <p:extLst>
      <p:ext uri="{BB962C8B-B14F-4D97-AF65-F5344CB8AC3E}">
        <p14:creationId xmlns:p14="http://schemas.microsoft.com/office/powerpoint/2010/main" val="2651946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785926"/>
            <a:ext cx="84456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Во сколько раз 54 больше, чем 9?</a:t>
            </a:r>
          </a:p>
        </p:txBody>
      </p:sp>
    </p:spTree>
    <p:extLst>
      <p:ext uri="{BB962C8B-B14F-4D97-AF65-F5344CB8AC3E}">
        <p14:creationId xmlns:p14="http://schemas.microsoft.com/office/powerpoint/2010/main" val="1962679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786" y="1857364"/>
            <a:ext cx="7936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Найдите разность чисел 37 и 18</a:t>
            </a:r>
          </a:p>
        </p:txBody>
      </p:sp>
    </p:spTree>
    <p:extLst>
      <p:ext uri="{BB962C8B-B14F-4D97-AF65-F5344CB8AC3E}">
        <p14:creationId xmlns:p14="http://schemas.microsoft.com/office/powerpoint/2010/main" val="1185023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600" y="1428736"/>
            <a:ext cx="895540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Есть три различные окружности с общим</a:t>
            </a:r>
          </a:p>
          <a:p>
            <a:r>
              <a:rPr lang="ru-RU" sz="3600" dirty="0"/>
              <a:t> центром. Известно, что </a:t>
            </a:r>
          </a:p>
          <a:p>
            <a:r>
              <a:rPr lang="ru-RU" sz="3600" dirty="0"/>
              <a:t>радиус каждой следующей окружности</a:t>
            </a:r>
          </a:p>
          <a:p>
            <a:r>
              <a:rPr lang="ru-RU" sz="3600" dirty="0"/>
              <a:t> отличается от радиуса предыдущей на 2 см.</a:t>
            </a:r>
          </a:p>
          <a:p>
            <a:r>
              <a:rPr lang="ru-RU" sz="3600" dirty="0"/>
              <a:t>Радиус не самой маленькой</a:t>
            </a:r>
          </a:p>
          <a:p>
            <a:r>
              <a:rPr lang="ru-RU" sz="3600" dirty="0"/>
              <a:t> из окружностей равен 3 см.</a:t>
            </a:r>
          </a:p>
          <a:p>
            <a:r>
              <a:rPr lang="ru-RU" sz="3600" dirty="0"/>
              <a:t> Чему равен радиус большей окружности?</a:t>
            </a:r>
          </a:p>
        </p:txBody>
      </p:sp>
    </p:spTree>
    <p:extLst>
      <p:ext uri="{BB962C8B-B14F-4D97-AF65-F5344CB8AC3E}">
        <p14:creationId xmlns:p14="http://schemas.microsoft.com/office/powerpoint/2010/main" val="4186803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45899"/>
            <a:ext cx="3570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 класс, 10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158" y="2428868"/>
            <a:ext cx="82684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Найди число, если известно, что</a:t>
            </a:r>
          </a:p>
          <a:p>
            <a:r>
              <a:rPr lang="ru-RU" sz="4400" b="1" dirty="0"/>
              <a:t>48 на 12 меньше искомого числа</a:t>
            </a:r>
          </a:p>
        </p:txBody>
      </p:sp>
    </p:spTree>
    <p:extLst>
      <p:ext uri="{BB962C8B-B14F-4D97-AF65-F5344CB8AC3E}">
        <p14:creationId xmlns:p14="http://schemas.microsoft.com/office/powerpoint/2010/main" val="142479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946206"/>
              </p:ext>
            </p:extLst>
          </p:nvPr>
        </p:nvGraphicFramePr>
        <p:xfrm>
          <a:off x="142998" y="0"/>
          <a:ext cx="9001002" cy="6669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454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0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Всяко-разно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Математика </a:t>
                      </a:r>
                      <a:r>
                        <a:rPr lang="en-US" sz="2800" b="1" dirty="0"/>
                        <a:t>1</a:t>
                      </a:r>
                      <a:r>
                        <a:rPr lang="ru-RU" sz="2800" b="1" dirty="0"/>
                        <a:t>-</a:t>
                      </a:r>
                      <a:r>
                        <a:rPr lang="en-US" sz="2800" b="1" dirty="0"/>
                        <a:t>2</a:t>
                      </a:r>
                      <a:r>
                        <a:rPr lang="ru-RU" sz="2800" b="1" dirty="0"/>
                        <a:t> класс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7" action="ppaction://hlinksldjump"/>
                        </a:rPr>
                        <a:t>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8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9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0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1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Математика</a:t>
                      </a:r>
                      <a:r>
                        <a:rPr lang="ru-RU" sz="2800" b="1" baseline="0" dirty="0">
                          <a:solidFill>
                            <a:schemeClr val="tx1"/>
                          </a:solidFill>
                        </a:rPr>
                        <a:t> 3-4 класс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3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4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5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Уравнения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8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9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0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1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Задачи</a:t>
                      </a:r>
                      <a:r>
                        <a:rPr lang="ru-RU" sz="2800" b="1" baseline="0" dirty="0"/>
                        <a:t> на движение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2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4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5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6" action="ppaction://hlinksldjump"/>
                        </a:rPr>
                        <a:t>35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Геометрия 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7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9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0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1" action="ppaction://hlinksldjump"/>
                        </a:rPr>
                        <a:t>35</a:t>
                      </a:r>
                      <a:endParaRPr lang="ru-RU" sz="28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735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45899"/>
            <a:ext cx="3570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 класс, 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4348" y="1857364"/>
            <a:ext cx="71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/>
              <a:t>Вычисли:</a:t>
            </a:r>
          </a:p>
          <a:p>
            <a:r>
              <a:rPr lang="ru-RU" sz="8800" dirty="0"/>
              <a:t>200 000 -1</a:t>
            </a:r>
          </a:p>
        </p:txBody>
      </p:sp>
    </p:spTree>
    <p:extLst>
      <p:ext uri="{BB962C8B-B14F-4D97-AF65-F5344CB8AC3E}">
        <p14:creationId xmlns:p14="http://schemas.microsoft.com/office/powerpoint/2010/main" val="4162769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45899"/>
            <a:ext cx="3570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 класс,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1928802"/>
            <a:ext cx="78495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/>
              <a:t>Чему равен остаток от деления</a:t>
            </a:r>
          </a:p>
          <a:p>
            <a:pPr algn="ctr"/>
            <a:r>
              <a:rPr lang="ru-RU" sz="4400" b="1" dirty="0"/>
              <a:t> 49 на 3?</a:t>
            </a:r>
          </a:p>
        </p:txBody>
      </p:sp>
    </p:spTree>
    <p:extLst>
      <p:ext uri="{BB962C8B-B14F-4D97-AF65-F5344CB8AC3E}">
        <p14:creationId xmlns:p14="http://schemas.microsoft.com/office/powerpoint/2010/main" val="3338424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45899"/>
            <a:ext cx="3570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 класс, 25</a:t>
            </a:r>
          </a:p>
        </p:txBody>
      </p:sp>
      <p:sp>
        <p:nvSpPr>
          <p:cNvPr id="15" name="Управляющая кнопка: в начало 1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13798" y="1571612"/>
            <a:ext cx="856843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Васе 5 лет. Его сестра Таня старше</a:t>
            </a:r>
          </a:p>
          <a:p>
            <a:r>
              <a:rPr lang="ru-RU" sz="4400" b="1" dirty="0"/>
              <a:t>Его на 10 лет. Во сколько раз Таня </a:t>
            </a:r>
          </a:p>
          <a:p>
            <a:r>
              <a:rPr lang="ru-RU" sz="4400" b="1" dirty="0"/>
              <a:t>Старше Васи?</a:t>
            </a:r>
          </a:p>
        </p:txBody>
      </p:sp>
    </p:spTree>
    <p:extLst>
      <p:ext uri="{BB962C8B-B14F-4D97-AF65-F5344CB8AC3E}">
        <p14:creationId xmlns:p14="http://schemas.microsoft.com/office/powerpoint/2010/main" val="1764530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45899"/>
            <a:ext cx="3570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 класс, 30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3798" y="1571612"/>
            <a:ext cx="893020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Пешеход идет со скоростью </a:t>
            </a:r>
            <a:r>
              <a:rPr lang="en-US" sz="4400" b="1" dirty="0"/>
              <a:t>6</a:t>
            </a:r>
            <a:r>
              <a:rPr lang="ru-RU" sz="4400" b="1" dirty="0"/>
              <a:t> км/ч.</a:t>
            </a:r>
          </a:p>
          <a:p>
            <a:r>
              <a:rPr lang="ru-RU" sz="4400" b="1" dirty="0"/>
              <a:t> Сколько метров он пройдет</a:t>
            </a:r>
          </a:p>
          <a:p>
            <a:r>
              <a:rPr lang="ru-RU" sz="4400" b="1" dirty="0"/>
              <a:t> за одну минуту?</a:t>
            </a:r>
          </a:p>
        </p:txBody>
      </p:sp>
    </p:spTree>
    <p:extLst>
      <p:ext uri="{BB962C8B-B14F-4D97-AF65-F5344CB8AC3E}">
        <p14:creationId xmlns:p14="http://schemas.microsoft.com/office/powerpoint/2010/main" val="1337678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Уравнения, </a:t>
            </a:r>
            <a:r>
              <a:rPr lang="ru-RU" b="1" dirty="0"/>
              <a:t>10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42910" y="1928802"/>
            <a:ext cx="604845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уравнении 341 : </a:t>
            </a:r>
            <a:r>
              <a:rPr lang="ru-RU" sz="4400" b="1" dirty="0" err="1"/>
              <a:t>х</a:t>
            </a:r>
            <a:r>
              <a:rPr lang="ru-RU" sz="4400" b="1" dirty="0"/>
              <a:t> = 17</a:t>
            </a:r>
          </a:p>
          <a:p>
            <a:r>
              <a:rPr lang="ru-RU" sz="4400" b="1" dirty="0"/>
              <a:t>  </a:t>
            </a:r>
            <a:r>
              <a:rPr lang="ru-RU" sz="4400" b="1" dirty="0" err="1"/>
              <a:t>х</a:t>
            </a:r>
            <a:r>
              <a:rPr lang="ru-RU" sz="4400" b="1" dirty="0"/>
              <a:t> – это неизвестный …</a:t>
            </a:r>
          </a:p>
        </p:txBody>
      </p:sp>
    </p:spTree>
    <p:extLst>
      <p:ext uri="{BB962C8B-B14F-4D97-AF65-F5344CB8AC3E}">
        <p14:creationId xmlns:p14="http://schemas.microsoft.com/office/powerpoint/2010/main" val="124148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1925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>
                <a:latin typeface="+mj-lt"/>
                <a:ea typeface="+mj-ea"/>
                <a:cs typeface="+mj-cs"/>
              </a:rPr>
              <a:t>Уравнения</a:t>
            </a: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15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0100" y="1500174"/>
            <a:ext cx="491782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Решите уравнение:</a:t>
            </a:r>
          </a:p>
          <a:p>
            <a:endParaRPr lang="ru-RU" sz="4400" b="1" dirty="0"/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64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071810"/>
            <a:ext cx="5047540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Уравнения,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57224" y="1928802"/>
            <a:ext cx="49178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Решите уравнение:</a:t>
            </a: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4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286124"/>
            <a:ext cx="6389732" cy="1428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0092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Уравнения, 25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5786" y="1857364"/>
            <a:ext cx="71523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Угадайте корень уравнения:</a:t>
            </a:r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357561"/>
            <a:ext cx="4357718" cy="1676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7152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Уравнения, 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928802"/>
            <a:ext cx="7695460" cy="1428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271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875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на движение, 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158" y="1857364"/>
            <a:ext cx="89453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Вода течет со скоростью 50 м/мин. </a:t>
            </a:r>
          </a:p>
          <a:p>
            <a:r>
              <a:rPr lang="ru-RU" sz="4400" b="1" dirty="0"/>
              <a:t>Какое расстояние проплывет</a:t>
            </a:r>
          </a:p>
          <a:p>
            <a:r>
              <a:rPr lang="ru-RU" sz="4400" b="1" dirty="0"/>
              <a:t> по ней плот за 10 мин?</a:t>
            </a:r>
          </a:p>
        </p:txBody>
      </p:sp>
    </p:spTree>
    <p:extLst>
      <p:ext uri="{BB962C8B-B14F-4D97-AF65-F5344CB8AC3E}">
        <p14:creationId xmlns:p14="http://schemas.microsoft.com/office/powerpoint/2010/main" val="35107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/>
              <a:t>Своя игра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8676" y="2974305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/>
              <a:t>2 тур</a:t>
            </a:r>
          </a:p>
        </p:txBody>
      </p:sp>
      <p:pic>
        <p:nvPicPr>
          <p:cNvPr id="5" name="Picture 2" descr="Ученики на Учителя.com">
            <a:extLst>
              <a:ext uri="{FF2B5EF4-FFF2-40B4-BE49-F238E27FC236}">
                <a16:creationId xmlns:a16="http://schemas.microsoft.com/office/drawing/2014/main" id="{3CABF2D0-3479-469E-9ECD-310C34247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87" y="5181600"/>
            <a:ext cx="62198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464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875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на движение, 20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714348" y="3500438"/>
            <a:ext cx="74295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/>
          <p:cNvCxnSpPr/>
          <p:nvPr/>
        </p:nvCxnSpPr>
        <p:spPr>
          <a:xfrm flipV="1">
            <a:off x="3071802" y="3000372"/>
            <a:ext cx="3644132" cy="5008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rot="10800000">
            <a:off x="1142976" y="2928934"/>
            <a:ext cx="2714644" cy="571504"/>
          </a:xfrm>
          <a:prstGeom prst="bentConnector3">
            <a:avLst>
              <a:gd name="adj1" fmla="val 344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 rot="5400000">
            <a:off x="3464711" y="2536025"/>
            <a:ext cx="928694" cy="2000264"/>
          </a:xfrm>
          <a:prstGeom prst="arc">
            <a:avLst>
              <a:gd name="adj1" fmla="val 16200000"/>
              <a:gd name="adj2" fmla="val 55171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571868" y="414338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10 км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72066" y="250030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12 км/ч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8728" y="242886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15 км/ч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4786322"/>
            <a:ext cx="8611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Чему равно расстояние между велосипедистами через 2 часа?</a:t>
            </a:r>
          </a:p>
        </p:txBody>
      </p:sp>
    </p:spTree>
    <p:extLst>
      <p:ext uri="{BB962C8B-B14F-4D97-AF65-F5344CB8AC3E}">
        <p14:creationId xmlns:p14="http://schemas.microsoft.com/office/powerpoint/2010/main" val="3490371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875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на движение, 25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1571612"/>
            <a:ext cx="787747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С какой скоростью школьник Вова</a:t>
            </a:r>
          </a:p>
          <a:p>
            <a:r>
              <a:rPr lang="ru-RU" sz="4000" b="1" dirty="0"/>
              <a:t> может идти домой из школы?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/>
              <a:t> 20 м/с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/>
              <a:t> 1 км/мин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/>
              <a:t> 4000 м/ч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/>
              <a:t> 900 м/мин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/>
              <a:t>45 км/ч</a:t>
            </a:r>
          </a:p>
        </p:txBody>
      </p:sp>
    </p:spTree>
    <p:extLst>
      <p:ext uri="{BB962C8B-B14F-4D97-AF65-F5344CB8AC3E}">
        <p14:creationId xmlns:p14="http://schemas.microsoft.com/office/powerpoint/2010/main" val="3024492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875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на движение, 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42910" y="3071810"/>
            <a:ext cx="77867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/>
          <p:cNvCxnSpPr/>
          <p:nvPr/>
        </p:nvCxnSpPr>
        <p:spPr>
          <a:xfrm flipV="1">
            <a:off x="3357554" y="2714620"/>
            <a:ext cx="2143140" cy="357190"/>
          </a:xfrm>
          <a:prstGeom prst="bentConnector3">
            <a:avLst>
              <a:gd name="adj1" fmla="val -8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 flipV="1">
            <a:off x="642910" y="2714620"/>
            <a:ext cx="2143140" cy="357190"/>
          </a:xfrm>
          <a:prstGeom prst="bentConnector3">
            <a:avLst>
              <a:gd name="adj1" fmla="val -8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уга 12"/>
          <p:cNvSpPr/>
          <p:nvPr/>
        </p:nvSpPr>
        <p:spPr>
          <a:xfrm rot="10800000">
            <a:off x="642910" y="2714620"/>
            <a:ext cx="2714644" cy="928694"/>
          </a:xfrm>
          <a:prstGeom prst="arc">
            <a:avLst>
              <a:gd name="adj1" fmla="val 1088963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285852" y="378619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30 км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86182" y="20716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6 км/ч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5786" y="20716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12 км/ч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5720" y="4786322"/>
            <a:ext cx="8511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Через какое время велосипедист догонит пешехода?</a:t>
            </a:r>
          </a:p>
        </p:txBody>
      </p:sp>
    </p:spTree>
    <p:extLst>
      <p:ext uri="{BB962C8B-B14F-4D97-AF65-F5344CB8AC3E}">
        <p14:creationId xmlns:p14="http://schemas.microsoft.com/office/powerpoint/2010/main" val="1687337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3875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Задачи на движение, 35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2910" y="3071810"/>
            <a:ext cx="77867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Соединительная линия уступом 5"/>
          <p:cNvCxnSpPr/>
          <p:nvPr/>
        </p:nvCxnSpPr>
        <p:spPr>
          <a:xfrm flipV="1">
            <a:off x="3357554" y="2714620"/>
            <a:ext cx="2143140" cy="357190"/>
          </a:xfrm>
          <a:prstGeom prst="bentConnector3">
            <a:avLst>
              <a:gd name="adj1" fmla="val -8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/>
          <p:cNvCxnSpPr/>
          <p:nvPr/>
        </p:nvCxnSpPr>
        <p:spPr>
          <a:xfrm flipV="1">
            <a:off x="642910" y="2714620"/>
            <a:ext cx="2143140" cy="357190"/>
          </a:xfrm>
          <a:prstGeom prst="bentConnector3">
            <a:avLst>
              <a:gd name="adj1" fmla="val -8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10800000">
            <a:off x="642910" y="2714620"/>
            <a:ext cx="2714644" cy="928694"/>
          </a:xfrm>
          <a:prstGeom prst="arc">
            <a:avLst>
              <a:gd name="adj1" fmla="val 10889636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85786" y="20716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12 км/ч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4414" y="3786190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20 км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282" y="4857760"/>
            <a:ext cx="86617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Второй велосипедист догонит первого через 10 часов.</a:t>
            </a:r>
          </a:p>
          <a:p>
            <a:r>
              <a:rPr lang="ru-RU" sz="2800" b="1" dirty="0"/>
              <a:t> Какова скорость догоняемого?</a:t>
            </a:r>
          </a:p>
        </p:txBody>
      </p:sp>
    </p:spTree>
    <p:extLst>
      <p:ext uri="{BB962C8B-B14F-4D97-AF65-F5344CB8AC3E}">
        <p14:creationId xmlns:p14="http://schemas.microsoft.com/office/powerpoint/2010/main" val="29304879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Геометрия, 15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357298"/>
            <a:ext cx="392909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72066" y="192880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5 см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3174" y="100010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10 см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7224" y="4071942"/>
            <a:ext cx="6357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Площадь прямоугольника равна…</a:t>
            </a:r>
          </a:p>
        </p:txBody>
      </p:sp>
    </p:spTree>
    <p:extLst>
      <p:ext uri="{BB962C8B-B14F-4D97-AF65-F5344CB8AC3E}">
        <p14:creationId xmlns:p14="http://schemas.microsoft.com/office/powerpoint/2010/main" val="10953140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Геометрия, 20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1214422"/>
            <a:ext cx="3929090" cy="1857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5786" y="3714752"/>
            <a:ext cx="64772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Периметр прямоугольника равен 50 см.</a:t>
            </a:r>
          </a:p>
          <a:p>
            <a:r>
              <a:rPr lang="ru-RU" sz="2800" b="1" dirty="0"/>
              <a:t> Ширина – 10 см. Чему равна длина?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40" y="71435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185736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10 см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5984" y="178592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Р=50 см</a:t>
            </a:r>
          </a:p>
        </p:txBody>
      </p:sp>
    </p:spTree>
    <p:extLst>
      <p:ext uri="{BB962C8B-B14F-4D97-AF65-F5344CB8AC3E}">
        <p14:creationId xmlns:p14="http://schemas.microsoft.com/office/powerpoint/2010/main" val="326373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Геометрия, 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571612"/>
            <a:ext cx="87677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У прямоугольника длина равна 9 см,</a:t>
            </a:r>
          </a:p>
          <a:p>
            <a:r>
              <a:rPr lang="ru-RU" sz="3600" b="1" dirty="0"/>
              <a:t> а ширина 4 см. </a:t>
            </a:r>
          </a:p>
          <a:p>
            <a:r>
              <a:rPr lang="ru-RU" sz="3600" b="1" dirty="0"/>
              <a:t>Чему равна сторона квадрата, </a:t>
            </a:r>
          </a:p>
          <a:p>
            <a:r>
              <a:rPr lang="ru-RU" sz="3600" b="1" dirty="0"/>
              <a:t>равновеликого данному прямоугольнику?</a:t>
            </a:r>
          </a:p>
        </p:txBody>
      </p:sp>
    </p:spTree>
    <p:extLst>
      <p:ext uri="{BB962C8B-B14F-4D97-AF65-F5344CB8AC3E}">
        <p14:creationId xmlns:p14="http://schemas.microsoft.com/office/powerpoint/2010/main" val="27487306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Геометрия, 30</a:t>
            </a:r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428728" y="1071546"/>
            <a:ext cx="3571900" cy="385765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85786" y="257174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4 см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0298" y="5000636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 см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71802" y="1571612"/>
            <a:ext cx="57854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Площадь треугольника равна…</a:t>
            </a:r>
          </a:p>
        </p:txBody>
      </p:sp>
    </p:spTree>
    <p:extLst>
      <p:ext uri="{BB962C8B-B14F-4D97-AF65-F5344CB8AC3E}">
        <p14:creationId xmlns:p14="http://schemas.microsoft.com/office/powerpoint/2010/main" val="1048034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512" y="18864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Геометрия, 35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1571612"/>
            <a:ext cx="3214710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214554"/>
            <a:ext cx="3214710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571604" y="1571612"/>
            <a:ext cx="107157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1571604" y="3786190"/>
            <a:ext cx="107157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786314" y="1571612"/>
            <a:ext cx="107157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786314" y="3786190"/>
            <a:ext cx="107157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643174" y="1571612"/>
            <a:ext cx="3214710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86248" y="292893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4 см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612" y="450057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 см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4942" y="4071942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 см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357826"/>
            <a:ext cx="9177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Объем прямоугольного параллелепипеда равен…</a:t>
            </a:r>
          </a:p>
        </p:txBody>
      </p:sp>
    </p:spTree>
    <p:extLst>
      <p:ext uri="{BB962C8B-B14F-4D97-AF65-F5344CB8AC3E}">
        <p14:creationId xmlns:p14="http://schemas.microsoft.com/office/powerpoint/2010/main" val="17299427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21276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1714488"/>
            <a:ext cx="726397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Лена вышла погулять с собакой</a:t>
            </a:r>
          </a:p>
          <a:p>
            <a:r>
              <a:rPr lang="ru-RU" sz="4000" b="1" dirty="0"/>
              <a:t> в 14 ч 20 мин </a:t>
            </a:r>
          </a:p>
          <a:p>
            <a:r>
              <a:rPr lang="ru-RU" sz="4000" b="1" dirty="0"/>
              <a:t>и гуляла с ней 1 ч 15 мин. </a:t>
            </a:r>
          </a:p>
          <a:p>
            <a:r>
              <a:rPr lang="ru-RU" sz="4000" b="1" dirty="0"/>
              <a:t>В котором часу Лена вернулась</a:t>
            </a:r>
          </a:p>
          <a:p>
            <a:r>
              <a:rPr lang="ru-RU" sz="4000" b="1" dirty="0"/>
              <a:t> с прогулки?</a:t>
            </a:r>
          </a:p>
        </p:txBody>
      </p:sp>
    </p:spTree>
    <p:extLst>
      <p:ext uri="{BB962C8B-B14F-4D97-AF65-F5344CB8AC3E}">
        <p14:creationId xmlns:p14="http://schemas.microsoft.com/office/powerpoint/2010/main" val="115346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37091"/>
              </p:ext>
            </p:extLst>
          </p:nvPr>
        </p:nvGraphicFramePr>
        <p:xfrm>
          <a:off x="32028" y="68580"/>
          <a:ext cx="8892480" cy="75493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1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2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7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946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Почти</a:t>
                      </a:r>
                      <a:r>
                        <a:rPr lang="ru-RU" sz="2800" b="1" baseline="0" dirty="0">
                          <a:solidFill>
                            <a:schemeClr val="tx1"/>
                          </a:solidFill>
                        </a:rPr>
                        <a:t> математика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8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Математика 1-2 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7" action="ppaction://hlinksldjump"/>
                        </a:rPr>
                        <a:t>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8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9" action="ppaction://hlinksldjump"/>
                        </a:rPr>
                        <a:t>15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0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1" action="ppaction://hlinksldjump"/>
                        </a:rPr>
                        <a:t>25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46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Математика</a:t>
                      </a:r>
                      <a:r>
                        <a:rPr lang="ru-RU" sz="2800" b="1" baseline="0" dirty="0"/>
                        <a:t> 3-4</a:t>
                      </a:r>
                      <a:r>
                        <a:rPr lang="ru-RU" sz="2800" b="1" dirty="0"/>
                        <a:t> класс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2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3" action="ppaction://hlinksldjump"/>
                        </a:rPr>
                        <a:t>15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4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5" action="ppaction://hlinksldjump"/>
                        </a:rPr>
                        <a:t>25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6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46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Уравнения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7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8" action="ppaction://hlinksldjump"/>
                        </a:rPr>
                        <a:t>15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9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0" action="ppaction://hlinksldjump"/>
                        </a:rPr>
                        <a:t>25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1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84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Задачи</a:t>
                      </a:r>
                      <a:r>
                        <a:rPr lang="ru-RU" sz="2800" b="1" baseline="0" dirty="0"/>
                        <a:t> на дроби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2" action="ppaction://hlinksldjump"/>
                        </a:rPr>
                        <a:t>15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3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4" action="ppaction://hlinksldjump"/>
                        </a:rPr>
                        <a:t>25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5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6" action="ppaction://hlinksldjump"/>
                        </a:rPr>
                        <a:t>35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921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Геометрия </a:t>
                      </a:r>
                    </a:p>
                    <a:p>
                      <a:pPr algn="ctr"/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7" action="ppaction://hlinksldjump"/>
                        </a:rPr>
                        <a:t>15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8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9" action="ppaction://hlinksldjump"/>
                        </a:rPr>
                        <a:t>25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0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1" action="ppaction://hlinksldjump"/>
                        </a:rPr>
                        <a:t>35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061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21276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00108"/>
            <a:ext cx="870206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магазин привезли 4 одинаковые</a:t>
            </a:r>
          </a:p>
          <a:p>
            <a:r>
              <a:rPr lang="ru-RU" sz="4400" b="1" dirty="0"/>
              <a:t> полные коробки: </a:t>
            </a:r>
          </a:p>
          <a:p>
            <a:r>
              <a:rPr lang="ru-RU" sz="4400" b="1" dirty="0"/>
              <a:t>в одной – апельсины,</a:t>
            </a:r>
          </a:p>
          <a:p>
            <a:r>
              <a:rPr lang="ru-RU" sz="4400" b="1" dirty="0"/>
              <a:t> в другой – яблоки, в</a:t>
            </a:r>
          </a:p>
          <a:p>
            <a:r>
              <a:rPr lang="ru-RU" sz="4400" b="1" dirty="0"/>
              <a:t> третьей – мандарины,</a:t>
            </a:r>
          </a:p>
          <a:p>
            <a:r>
              <a:rPr lang="ru-RU" sz="4400" b="1" dirty="0"/>
              <a:t> в четвертой – вишни. </a:t>
            </a:r>
          </a:p>
          <a:p>
            <a:r>
              <a:rPr lang="ru-RU" sz="4400" b="1" dirty="0"/>
              <a:t>В какой коробке наибольшее</a:t>
            </a:r>
          </a:p>
          <a:p>
            <a:r>
              <a:rPr lang="ru-RU" sz="4400" b="1" dirty="0"/>
              <a:t> число плодов?</a:t>
            </a:r>
          </a:p>
        </p:txBody>
      </p:sp>
    </p:spTree>
    <p:extLst>
      <p:ext uri="{BB962C8B-B14F-4D97-AF65-F5344CB8AC3E}">
        <p14:creationId xmlns:p14="http://schemas.microsoft.com/office/powerpoint/2010/main" val="28941615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21276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43050"/>
            <a:ext cx="825193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Васиного отца зовут</a:t>
            </a:r>
          </a:p>
          <a:p>
            <a:r>
              <a:rPr lang="ru-RU" sz="4400" b="1" dirty="0"/>
              <a:t> Иван Николаевич, </a:t>
            </a:r>
          </a:p>
          <a:p>
            <a:r>
              <a:rPr lang="ru-RU" sz="4400" b="1" dirty="0"/>
              <a:t>а дедушку – Семен Петрович. </a:t>
            </a:r>
          </a:p>
          <a:p>
            <a:r>
              <a:rPr lang="ru-RU" sz="4400" b="1" dirty="0"/>
              <a:t>Каково отчество Васиной мамы?</a:t>
            </a:r>
          </a:p>
        </p:txBody>
      </p:sp>
    </p:spTree>
    <p:extLst>
      <p:ext uri="{BB962C8B-B14F-4D97-AF65-F5344CB8AC3E}">
        <p14:creationId xmlns:p14="http://schemas.microsoft.com/office/powerpoint/2010/main" val="37960075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21276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714488"/>
            <a:ext cx="757162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четырехэтажном доме Ваня</a:t>
            </a:r>
          </a:p>
          <a:p>
            <a:r>
              <a:rPr lang="ru-RU" sz="4400" b="1" dirty="0"/>
              <a:t> живет выше Пети,</a:t>
            </a:r>
          </a:p>
          <a:p>
            <a:r>
              <a:rPr lang="ru-RU" sz="4400" b="1" dirty="0"/>
              <a:t> но ниже Сени,</a:t>
            </a:r>
          </a:p>
          <a:p>
            <a:r>
              <a:rPr lang="ru-RU" sz="4400" b="1" dirty="0"/>
              <a:t> а Вася живет ниже Пети. </a:t>
            </a:r>
          </a:p>
          <a:p>
            <a:r>
              <a:rPr lang="ru-RU" sz="4400" b="1" dirty="0"/>
              <a:t>Кто  живет на третьем этаже?</a:t>
            </a:r>
          </a:p>
        </p:txBody>
      </p:sp>
    </p:spTree>
    <p:extLst>
      <p:ext uri="{BB962C8B-B14F-4D97-AF65-F5344CB8AC3E}">
        <p14:creationId xmlns:p14="http://schemas.microsoft.com/office/powerpoint/2010/main" val="15609229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521276"/>
            <a:ext cx="30416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Почти математика,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1018" y="1571612"/>
            <a:ext cx="833805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Саша сказал: «Позавчера мне</a:t>
            </a:r>
          </a:p>
          <a:p>
            <a:r>
              <a:rPr lang="ru-RU" sz="4800" b="1" dirty="0"/>
              <a:t> было 10 лет,</a:t>
            </a:r>
          </a:p>
          <a:p>
            <a:r>
              <a:rPr lang="ru-RU" sz="4800" b="1" dirty="0"/>
              <a:t> а в будущем году мне</a:t>
            </a:r>
          </a:p>
          <a:p>
            <a:r>
              <a:rPr lang="ru-RU" sz="4800" b="1" dirty="0"/>
              <a:t> исполнится 13 лет».</a:t>
            </a:r>
          </a:p>
          <a:p>
            <a:r>
              <a:rPr lang="ru-RU" sz="4800" b="1" dirty="0"/>
              <a:t>Когда у Саши день рождения?</a:t>
            </a:r>
          </a:p>
        </p:txBody>
      </p:sp>
    </p:spTree>
    <p:extLst>
      <p:ext uri="{BB962C8B-B14F-4D97-AF65-F5344CB8AC3E}">
        <p14:creationId xmlns:p14="http://schemas.microsoft.com/office/powerpoint/2010/main" val="2615801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255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5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85786" y="1571612"/>
            <a:ext cx="5594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Найдите значение выражения:</a:t>
            </a: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704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928933"/>
            <a:ext cx="5429288" cy="139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1785926"/>
            <a:ext cx="849020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зоопарке родились три львенка</a:t>
            </a:r>
          </a:p>
          <a:p>
            <a:r>
              <a:rPr lang="ru-RU" sz="4400" b="1" dirty="0"/>
              <a:t> и четыре орленка. </a:t>
            </a:r>
          </a:p>
          <a:p>
            <a:r>
              <a:rPr lang="ru-RU" sz="4400" b="1" dirty="0"/>
              <a:t>Сколько лап добавилось </a:t>
            </a:r>
          </a:p>
          <a:p>
            <a:r>
              <a:rPr lang="ru-RU" sz="4400" b="1" dirty="0"/>
              <a:t>при этом в зоопарке?</a:t>
            </a:r>
          </a:p>
        </p:txBody>
      </p:sp>
    </p:spTree>
    <p:extLst>
      <p:ext uri="{BB962C8B-B14F-4D97-AF65-F5344CB8AC3E}">
        <p14:creationId xmlns:p14="http://schemas.microsoft.com/office/powerpoint/2010/main" val="364361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428736"/>
            <a:ext cx="83022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В вазе было 7 апельсинов</a:t>
            </a:r>
          </a:p>
          <a:p>
            <a:r>
              <a:rPr lang="ru-RU" sz="4000" b="1" dirty="0"/>
              <a:t> и 6 мандаринов. </a:t>
            </a:r>
          </a:p>
          <a:p>
            <a:r>
              <a:rPr lang="ru-RU" sz="4000" b="1" dirty="0"/>
              <a:t>Сколько фруктов съели, </a:t>
            </a:r>
          </a:p>
          <a:p>
            <a:r>
              <a:rPr lang="ru-RU" sz="4000" b="1" dirty="0"/>
              <a:t>если в вазе осталось 5 мандаринов?</a:t>
            </a:r>
          </a:p>
        </p:txBody>
      </p:sp>
    </p:spTree>
    <p:extLst>
      <p:ext uri="{BB962C8B-B14F-4D97-AF65-F5344CB8AC3E}">
        <p14:creationId xmlns:p14="http://schemas.microsoft.com/office/powerpoint/2010/main" val="1146670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2071678"/>
            <a:ext cx="77893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У трех буйволов 6 рогов.</a:t>
            </a:r>
          </a:p>
          <a:p>
            <a:r>
              <a:rPr lang="ru-RU" sz="4000" b="1" dirty="0"/>
              <a:t> Сколько рогов у шести буйволов?</a:t>
            </a:r>
          </a:p>
        </p:txBody>
      </p:sp>
    </p:spTree>
    <p:extLst>
      <p:ext uri="{BB962C8B-B14F-4D97-AF65-F5344CB8AC3E}">
        <p14:creationId xmlns:p14="http://schemas.microsoft.com/office/powerpoint/2010/main" val="21806154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571480"/>
            <a:ext cx="2672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 класс, 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894" y="1643050"/>
            <a:ext cx="905010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Самое маленькое число,</a:t>
            </a:r>
          </a:p>
          <a:p>
            <a:r>
              <a:rPr lang="ru-RU" sz="4400" b="1" dirty="0"/>
              <a:t> которое делится на 2, 3 и 4, равно…</a:t>
            </a:r>
          </a:p>
        </p:txBody>
      </p:sp>
    </p:spTree>
    <p:extLst>
      <p:ext uri="{BB962C8B-B14F-4D97-AF65-F5344CB8AC3E}">
        <p14:creationId xmlns:p14="http://schemas.microsoft.com/office/powerpoint/2010/main" val="14308514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2796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 10</a:t>
            </a:r>
          </a:p>
        </p:txBody>
      </p:sp>
      <p:sp>
        <p:nvSpPr>
          <p:cNvPr id="3" name="Управляющая кнопка: в начало 2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83629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Какое число следует при счете</a:t>
            </a:r>
          </a:p>
          <a:p>
            <a:r>
              <a:rPr lang="ru-RU" sz="4800" b="1" dirty="0"/>
              <a:t> за числом 40 099?</a:t>
            </a:r>
          </a:p>
        </p:txBody>
      </p:sp>
    </p:spTree>
    <p:extLst>
      <p:ext uri="{BB962C8B-B14F-4D97-AF65-F5344CB8AC3E}">
        <p14:creationId xmlns:p14="http://schemas.microsoft.com/office/powerpoint/2010/main" val="21423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/>
              <a:t>Своя игра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7824" y="2974305"/>
            <a:ext cx="3312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/>
              <a:t>3 тур</a:t>
            </a:r>
          </a:p>
        </p:txBody>
      </p:sp>
      <p:pic>
        <p:nvPicPr>
          <p:cNvPr id="5" name="Picture 2" descr="Ученики на Учителя.com">
            <a:extLst>
              <a:ext uri="{FF2B5EF4-FFF2-40B4-BE49-F238E27FC236}">
                <a16:creationId xmlns:a16="http://schemas.microsoft.com/office/drawing/2014/main" id="{15D44D1D-9EAF-44E4-A545-CC908C7E2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264524"/>
            <a:ext cx="62198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5214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Математика,3-4, 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1643050"/>
            <a:ext cx="897155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Во дворе школы играют 19 девочек</a:t>
            </a:r>
          </a:p>
          <a:p>
            <a:r>
              <a:rPr lang="ru-RU" sz="4400" b="1" dirty="0"/>
              <a:t> и 12 мальчиков. </a:t>
            </a:r>
          </a:p>
          <a:p>
            <a:r>
              <a:rPr lang="ru-RU" sz="4400" b="1" dirty="0"/>
              <a:t>Какое количество ребят</a:t>
            </a:r>
          </a:p>
          <a:p>
            <a:r>
              <a:rPr lang="ru-RU" sz="4400" b="1" dirty="0"/>
              <a:t> должно к ним присоединиться, </a:t>
            </a:r>
          </a:p>
          <a:p>
            <a:r>
              <a:rPr lang="ru-RU" sz="4400" b="1" dirty="0"/>
              <a:t>чтобы все они могли разбиться </a:t>
            </a:r>
          </a:p>
          <a:p>
            <a:r>
              <a:rPr lang="ru-RU" sz="4400" b="1" dirty="0"/>
              <a:t>на 6 равных команд?</a:t>
            </a:r>
          </a:p>
        </p:txBody>
      </p:sp>
    </p:spTree>
    <p:extLst>
      <p:ext uri="{BB962C8B-B14F-4D97-AF65-F5344CB8AC3E}">
        <p14:creationId xmlns:p14="http://schemas.microsoft.com/office/powerpoint/2010/main" val="5879011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88799"/>
            <a:ext cx="2796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14414" y="1643050"/>
            <a:ext cx="32521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Вычислите:</a:t>
            </a: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98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143248"/>
            <a:ext cx="781799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41679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75047"/>
            <a:ext cx="2796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 25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1928802"/>
            <a:ext cx="9281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Частное чисел 630 и 7 увеличить в 3 раза</a:t>
            </a:r>
          </a:p>
        </p:txBody>
      </p:sp>
    </p:spTree>
    <p:extLst>
      <p:ext uri="{BB962C8B-B14F-4D97-AF65-F5344CB8AC3E}">
        <p14:creationId xmlns:p14="http://schemas.microsoft.com/office/powerpoint/2010/main" val="239711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476" y="365939"/>
            <a:ext cx="2796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 30</a:t>
            </a:r>
          </a:p>
        </p:txBody>
      </p:sp>
      <p:sp>
        <p:nvSpPr>
          <p:cNvPr id="10" name="Управляющая кнопка: в начало 9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55576" y="2420888"/>
            <a:ext cx="74219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/>
              <a:t>Значение выражения</a:t>
            </a:r>
          </a:p>
          <a:p>
            <a:endParaRPr lang="ru-RU" sz="6000" b="1" dirty="0"/>
          </a:p>
          <a:p>
            <a:r>
              <a:rPr lang="ru-RU" sz="6000" b="1" dirty="0"/>
              <a:t>49-2∙7∙6+36   равно…</a:t>
            </a:r>
          </a:p>
        </p:txBody>
      </p:sp>
    </p:spTree>
    <p:extLst>
      <p:ext uri="{BB962C8B-B14F-4D97-AF65-F5344CB8AC3E}">
        <p14:creationId xmlns:p14="http://schemas.microsoft.com/office/powerpoint/2010/main" val="32023093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17828"/>
            <a:ext cx="235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Уравнения, 10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857364"/>
            <a:ext cx="6311547" cy="1418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46836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5" y="457508"/>
            <a:ext cx="235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Уравнения, 15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577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357430"/>
            <a:ext cx="5429288" cy="1326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652805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85500"/>
            <a:ext cx="235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Уравнения,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357430"/>
            <a:ext cx="622403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03883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57508"/>
            <a:ext cx="235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Уравнения, 25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000240"/>
            <a:ext cx="3786214" cy="21588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66430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292" y="520274"/>
            <a:ext cx="23571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Уравнения, 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643182"/>
            <a:ext cx="6072230" cy="15822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50482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61863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 на дроби, 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85720" y="1785926"/>
            <a:ext cx="86390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Сколько составляет     от 20?</a:t>
            </a: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1785926"/>
            <a:ext cx="588609" cy="10715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510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357393"/>
              </p:ext>
            </p:extLst>
          </p:nvPr>
        </p:nvGraphicFramePr>
        <p:xfrm>
          <a:off x="1" y="188639"/>
          <a:ext cx="8964489" cy="74825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8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6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9350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Я</a:t>
                      </a:r>
                      <a:r>
                        <a:rPr lang="ru-RU" sz="2800" b="1" baseline="0" dirty="0">
                          <a:solidFill>
                            <a:schemeClr val="tx1"/>
                          </a:solidFill>
                        </a:rPr>
                        <a:t> – не математик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40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50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50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Математика 1-2 класс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7" action="ppaction://hlinksldjump"/>
                        </a:rPr>
                        <a:t>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8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9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0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1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5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Математика</a:t>
                      </a:r>
                      <a:r>
                        <a:rPr lang="ru-RU" sz="2800" b="1" baseline="0" dirty="0"/>
                        <a:t> 3-4</a:t>
                      </a:r>
                      <a:r>
                        <a:rPr lang="ru-RU" sz="2800" b="1" dirty="0"/>
                        <a:t> класс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3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4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5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Уравнение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7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8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9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0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1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350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Задачи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2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3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4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5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6" action="ppaction://hlinksldjump"/>
                        </a:rPr>
                        <a:t>35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350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Геометрия </a:t>
                      </a:r>
                    </a:p>
                    <a:p>
                      <a:pPr algn="ctr"/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7" action="ppaction://hlinksldjump"/>
                        </a:rPr>
                        <a:t>15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8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9" action="ppaction://hlinksldjump"/>
                        </a:rPr>
                        <a:t>25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0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1" action="ppaction://hlinksldjump"/>
                        </a:rPr>
                        <a:t>35</a:t>
                      </a:r>
                      <a:endParaRPr lang="ru-RU" sz="28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335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18944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 на дроби,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82" y="2143116"/>
            <a:ext cx="84913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Какую часть составляет 1 дм от 1 км?</a:t>
            </a:r>
          </a:p>
        </p:txBody>
      </p:sp>
    </p:spTree>
    <p:extLst>
      <p:ext uri="{BB962C8B-B14F-4D97-AF65-F5344CB8AC3E}">
        <p14:creationId xmlns:p14="http://schemas.microsoft.com/office/powerpoint/2010/main" val="18491897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61863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 на дроби, 25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85720" y="1643050"/>
            <a:ext cx="86705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В среднем щука может прожить </a:t>
            </a:r>
          </a:p>
          <a:p>
            <a:r>
              <a:rPr lang="ru-RU" sz="4000" b="1" dirty="0"/>
              <a:t>до 80 лет, что составляет  </a:t>
            </a:r>
          </a:p>
          <a:p>
            <a:r>
              <a:rPr lang="ru-RU" sz="4000" b="1" dirty="0"/>
              <a:t> предельного возраста жизни белуги.</a:t>
            </a:r>
          </a:p>
          <a:p>
            <a:r>
              <a:rPr lang="ru-RU" sz="4000" b="1" dirty="0"/>
              <a:t> Сколько лет может прожить белуга?</a:t>
            </a: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2143116"/>
            <a:ext cx="428628" cy="8695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49490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61863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 на дроби, 30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233485"/>
            <a:ext cx="6831888" cy="255296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1785926"/>
            <a:ext cx="83207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Укажите наименьшую из дробей</a:t>
            </a:r>
          </a:p>
        </p:txBody>
      </p:sp>
    </p:spTree>
    <p:extLst>
      <p:ext uri="{BB962C8B-B14F-4D97-AF65-F5344CB8AC3E}">
        <p14:creationId xmlns:p14="http://schemas.microsoft.com/office/powerpoint/2010/main" val="12721140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61863"/>
            <a:ext cx="284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 на дроби, 35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1428736"/>
            <a:ext cx="810907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Рыбака спросили: «Сколько может </a:t>
            </a:r>
          </a:p>
          <a:p>
            <a:r>
              <a:rPr lang="ru-RU" sz="4000" b="1" dirty="0"/>
              <a:t>весить карп? Он ответил:</a:t>
            </a:r>
          </a:p>
          <a:p>
            <a:r>
              <a:rPr lang="ru-RU" sz="4000" b="1" dirty="0"/>
              <a:t> «2 кг и еще     своего веса». </a:t>
            </a:r>
          </a:p>
          <a:p>
            <a:r>
              <a:rPr lang="ru-RU" sz="4000" b="1" dirty="0"/>
              <a:t>Сколько весит карп?</a:t>
            </a: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2643182"/>
            <a:ext cx="333375" cy="676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831675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15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714488"/>
            <a:ext cx="2571768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00166" y="4572008"/>
            <a:ext cx="60267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Периметр квадрата равен 28 см.</a:t>
            </a:r>
          </a:p>
          <a:p>
            <a:r>
              <a:rPr lang="ru-RU" sz="3200" b="1" dirty="0"/>
              <a:t>Чему равна его сторона?</a:t>
            </a:r>
          </a:p>
        </p:txBody>
      </p:sp>
    </p:spTree>
    <p:extLst>
      <p:ext uri="{BB962C8B-B14F-4D97-AF65-F5344CB8AC3E}">
        <p14:creationId xmlns:p14="http://schemas.microsoft.com/office/powerpoint/2010/main" val="263827581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20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500174"/>
            <a:ext cx="328614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3214686"/>
            <a:ext cx="85439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Периметр прямоугольника равен 100 см.</a:t>
            </a:r>
          </a:p>
          <a:p>
            <a:r>
              <a:rPr lang="ru-RU" sz="3600" b="1" dirty="0"/>
              <a:t> Ширина равна 15 см. Чему равна длина?</a:t>
            </a:r>
          </a:p>
        </p:txBody>
      </p:sp>
    </p:spTree>
    <p:extLst>
      <p:ext uri="{BB962C8B-B14F-4D97-AF65-F5344CB8AC3E}">
        <p14:creationId xmlns:p14="http://schemas.microsoft.com/office/powerpoint/2010/main" val="1405338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25</a:t>
            </a:r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857356" y="2071678"/>
            <a:ext cx="5143536" cy="221457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00364" y="457200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12 см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292893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7 см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8992" y="1857364"/>
            <a:ext cx="5851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Чему равна площадь треугольника?</a:t>
            </a:r>
          </a:p>
        </p:txBody>
      </p:sp>
    </p:spTree>
    <p:extLst>
      <p:ext uri="{BB962C8B-B14F-4D97-AF65-F5344CB8AC3E}">
        <p14:creationId xmlns:p14="http://schemas.microsoft.com/office/powerpoint/2010/main" val="39329550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2071678"/>
            <a:ext cx="762471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Длина прямоугольного </a:t>
            </a:r>
          </a:p>
          <a:p>
            <a:r>
              <a:rPr lang="ru-RU" sz="4400" b="1" dirty="0"/>
              <a:t>параллелепипеда равна 8 см, </a:t>
            </a:r>
          </a:p>
          <a:p>
            <a:r>
              <a:rPr lang="ru-RU" sz="4400" b="1" dirty="0"/>
              <a:t>Ширина 5 см, а высота 6 см.</a:t>
            </a:r>
          </a:p>
          <a:p>
            <a:r>
              <a:rPr lang="ru-RU" sz="4400" b="1" dirty="0"/>
              <a:t> Чему равен его объем?</a:t>
            </a:r>
          </a:p>
        </p:txBody>
      </p:sp>
    </p:spTree>
    <p:extLst>
      <p:ext uri="{BB962C8B-B14F-4D97-AF65-F5344CB8AC3E}">
        <p14:creationId xmlns:p14="http://schemas.microsoft.com/office/powerpoint/2010/main" val="17653273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548680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35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1357290" y="1643050"/>
            <a:ext cx="5072098" cy="2857520"/>
          </a:xfrm>
          <a:custGeom>
            <a:avLst/>
            <a:gdLst>
              <a:gd name="connsiteX0" fmla="*/ 17585 w 4994031"/>
              <a:gd name="connsiteY0" fmla="*/ 0 h 3024554"/>
              <a:gd name="connsiteX1" fmla="*/ 17585 w 4994031"/>
              <a:gd name="connsiteY1" fmla="*/ 3006970 h 3024554"/>
              <a:gd name="connsiteX2" fmla="*/ 3077308 w 4994031"/>
              <a:gd name="connsiteY2" fmla="*/ 3024554 h 3024554"/>
              <a:gd name="connsiteX3" fmla="*/ 3042139 w 4994031"/>
              <a:gd name="connsiteY3" fmla="*/ 1899139 h 3024554"/>
              <a:gd name="connsiteX4" fmla="*/ 4994031 w 4994031"/>
              <a:gd name="connsiteY4" fmla="*/ 1899139 h 3024554"/>
              <a:gd name="connsiteX5" fmla="*/ 4958862 w 4994031"/>
              <a:gd name="connsiteY5" fmla="*/ 140677 h 3024554"/>
              <a:gd name="connsiteX6" fmla="*/ 0 w 4994031"/>
              <a:gd name="connsiteY6" fmla="*/ 140677 h 3024554"/>
              <a:gd name="connsiteX7" fmla="*/ 0 w 4994031"/>
              <a:gd name="connsiteY7" fmla="*/ 140677 h 3024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94031" h="3024554">
                <a:moveTo>
                  <a:pt x="17585" y="0"/>
                </a:moveTo>
                <a:lnTo>
                  <a:pt x="17585" y="3006970"/>
                </a:lnTo>
                <a:lnTo>
                  <a:pt x="3077308" y="3024554"/>
                </a:lnTo>
                <a:lnTo>
                  <a:pt x="3042139" y="1899139"/>
                </a:lnTo>
                <a:lnTo>
                  <a:pt x="4994031" y="1899139"/>
                </a:lnTo>
                <a:lnTo>
                  <a:pt x="4958862" y="140677"/>
                </a:lnTo>
                <a:lnTo>
                  <a:pt x="0" y="140677"/>
                </a:lnTo>
                <a:lnTo>
                  <a:pt x="0" y="140677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00034" y="250030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7 см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57620" y="378619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 см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300037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 см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14546" y="450057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6см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7224" y="5429264"/>
            <a:ext cx="63005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Площадь многоугольника равна…</a:t>
            </a:r>
          </a:p>
        </p:txBody>
      </p:sp>
    </p:spTree>
    <p:extLst>
      <p:ext uri="{BB962C8B-B14F-4D97-AF65-F5344CB8AC3E}">
        <p14:creationId xmlns:p14="http://schemas.microsoft.com/office/powerpoint/2010/main" val="133719233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289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Я – не математик, 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82" y="1484784"/>
            <a:ext cx="94220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«Жил старик со своею старухой…»</a:t>
            </a:r>
          </a:p>
          <a:p>
            <a:r>
              <a:rPr lang="ru-RU" sz="4800" b="1" dirty="0"/>
              <a:t>Этими словами начинается </a:t>
            </a:r>
          </a:p>
          <a:p>
            <a:r>
              <a:rPr lang="ru-RU" sz="4800" b="1" dirty="0"/>
              <a:t>сказка </a:t>
            </a:r>
            <a:r>
              <a:rPr lang="ru-RU" sz="4800" b="1" dirty="0" err="1"/>
              <a:t>А.С.Пушкина</a:t>
            </a:r>
            <a:r>
              <a:rPr lang="ru-RU" sz="48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8489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/>
              <a:t>Своя игра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67744" y="2870307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/>
              <a:t>Лига чемпионов</a:t>
            </a:r>
          </a:p>
        </p:txBody>
      </p:sp>
      <p:pic>
        <p:nvPicPr>
          <p:cNvPr id="5" name="Picture 2" descr="Ученики на Учителя.com">
            <a:extLst>
              <a:ext uri="{FF2B5EF4-FFF2-40B4-BE49-F238E27FC236}">
                <a16:creationId xmlns:a16="http://schemas.microsoft.com/office/drawing/2014/main" id="{EB049877-6278-4DF4-8000-2DAEF348D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115" y="5181600"/>
            <a:ext cx="621982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09234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289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Я – не математик,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449" y="1700808"/>
            <a:ext cx="88005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/>
              <a:t>Противником России</a:t>
            </a:r>
          </a:p>
          <a:p>
            <a:r>
              <a:rPr lang="ru-RU" sz="6000" b="1" dirty="0"/>
              <a:t> в войне 1812 года была…</a:t>
            </a:r>
          </a:p>
        </p:txBody>
      </p:sp>
    </p:spTree>
    <p:extLst>
      <p:ext uri="{BB962C8B-B14F-4D97-AF65-F5344CB8AC3E}">
        <p14:creationId xmlns:p14="http://schemas.microsoft.com/office/powerpoint/2010/main" val="34499614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289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Я – не математик,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2204864"/>
            <a:ext cx="70825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/>
              <a:t>Автором рассказов</a:t>
            </a:r>
          </a:p>
          <a:p>
            <a:r>
              <a:rPr lang="ru-RU" sz="6000" b="1" dirty="0"/>
              <a:t> о </a:t>
            </a:r>
            <a:r>
              <a:rPr lang="ru-RU" sz="6000" b="1" dirty="0" err="1"/>
              <a:t>Маугли</a:t>
            </a:r>
            <a:r>
              <a:rPr lang="ru-RU" sz="6000" b="1" dirty="0"/>
              <a:t> является…</a:t>
            </a:r>
          </a:p>
        </p:txBody>
      </p:sp>
    </p:spTree>
    <p:extLst>
      <p:ext uri="{BB962C8B-B14F-4D97-AF65-F5344CB8AC3E}">
        <p14:creationId xmlns:p14="http://schemas.microsoft.com/office/powerpoint/2010/main" val="79013260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289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Я – не математик, 40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687168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/>
              <a:t>Столица Швеции -</a:t>
            </a:r>
          </a:p>
          <a:p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9724081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32656"/>
            <a:ext cx="2898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Я – не математик, 50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4857760"/>
            <a:ext cx="86055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Какое время суток изображено</a:t>
            </a:r>
          </a:p>
          <a:p>
            <a:r>
              <a:rPr lang="ru-RU" sz="4800" b="1" dirty="0"/>
              <a:t> на картине Шишкина?</a:t>
            </a:r>
          </a:p>
        </p:txBody>
      </p:sp>
      <p:pic>
        <p:nvPicPr>
          <p:cNvPr id="10244" name="Picture 4" descr="http://upload.wikimedia.org/wikipedia/commons/2/20/Utro_v_sosnovom_lesu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857232"/>
            <a:ext cx="5979677" cy="405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57427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197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1-2, 5</a:t>
            </a: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714620"/>
            <a:ext cx="5286412" cy="153591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57290" y="1643050"/>
            <a:ext cx="3631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/>
              <a:t>Вычислите:</a:t>
            </a:r>
          </a:p>
        </p:txBody>
      </p:sp>
    </p:spTree>
    <p:extLst>
      <p:ext uri="{BB962C8B-B14F-4D97-AF65-F5344CB8AC3E}">
        <p14:creationId xmlns:p14="http://schemas.microsoft.com/office/powerpoint/2010/main" val="346854360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1-2, 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4348" y="1714488"/>
            <a:ext cx="81585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Чему равно вычитаемое в примере?</a:t>
            </a:r>
          </a:p>
          <a:p>
            <a:r>
              <a:rPr lang="ru-RU" sz="4000" dirty="0"/>
              <a:t> </a:t>
            </a:r>
          </a:p>
          <a:p>
            <a:r>
              <a:rPr lang="ru-RU" sz="4000" dirty="0"/>
              <a:t>        * * * *</a:t>
            </a:r>
          </a:p>
          <a:p>
            <a:r>
              <a:rPr lang="ru-RU" sz="4000" dirty="0"/>
              <a:t>           * * *</a:t>
            </a:r>
          </a:p>
          <a:p>
            <a:r>
              <a:rPr lang="ru-RU" sz="4000" dirty="0"/>
              <a:t>                  1</a:t>
            </a:r>
          </a:p>
          <a:p>
            <a:r>
              <a:rPr lang="ru-RU" sz="4000" dirty="0"/>
              <a:t>   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57290" y="4143380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85852" y="342900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4631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1-2, 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714488"/>
            <a:ext cx="72682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саду 17 яблонь. </a:t>
            </a:r>
          </a:p>
          <a:p>
            <a:r>
              <a:rPr lang="ru-RU" sz="4400" b="1" dirty="0"/>
              <a:t>Это на 10 больше, чем груш. </a:t>
            </a:r>
          </a:p>
          <a:p>
            <a:r>
              <a:rPr lang="ru-RU" sz="4400" b="1" dirty="0"/>
              <a:t>Сколько груш в саду?</a:t>
            </a:r>
          </a:p>
        </p:txBody>
      </p:sp>
    </p:spTree>
    <p:extLst>
      <p:ext uri="{BB962C8B-B14F-4D97-AF65-F5344CB8AC3E}">
        <p14:creationId xmlns:p14="http://schemas.microsoft.com/office/powerpoint/2010/main" val="166520581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1-2, 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571612"/>
            <a:ext cx="79321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Что получится, если</a:t>
            </a:r>
          </a:p>
          <a:p>
            <a:r>
              <a:rPr lang="ru-RU" sz="4400" b="1" dirty="0"/>
              <a:t> к удвоенной тройке прибавить</a:t>
            </a:r>
          </a:p>
          <a:p>
            <a:r>
              <a:rPr lang="ru-RU" sz="4400" b="1" dirty="0"/>
              <a:t> утроенную двойку?</a:t>
            </a:r>
          </a:p>
        </p:txBody>
      </p:sp>
    </p:spTree>
    <p:extLst>
      <p:ext uri="{BB962C8B-B14F-4D97-AF65-F5344CB8AC3E}">
        <p14:creationId xmlns:p14="http://schemas.microsoft.com/office/powerpoint/2010/main" val="15469019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28596" y="64291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Математика 1-2, 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2000240"/>
            <a:ext cx="83397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Чтобы найти неизвестный делитель,</a:t>
            </a:r>
          </a:p>
          <a:p>
            <a:r>
              <a:rPr lang="ru-RU" sz="4000" b="1" dirty="0"/>
              <a:t> надо делимое…</a:t>
            </a:r>
          </a:p>
        </p:txBody>
      </p:sp>
    </p:spTree>
    <p:extLst>
      <p:ext uri="{BB962C8B-B14F-4D97-AF65-F5344CB8AC3E}">
        <p14:creationId xmlns:p14="http://schemas.microsoft.com/office/powerpoint/2010/main" val="24827929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05879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3-4,10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2108175"/>
            <a:ext cx="82244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/>
              <a:t>3 в четвертой степени равно…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22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31243"/>
              </p:ext>
            </p:extLst>
          </p:nvPr>
        </p:nvGraphicFramePr>
        <p:xfrm>
          <a:off x="1" y="214289"/>
          <a:ext cx="9143999" cy="79650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0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84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386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</a:rPr>
                        <a:t>Математические</a:t>
                      </a:r>
                      <a:r>
                        <a:rPr lang="ru-RU" sz="2800" b="1" baseline="0" dirty="0">
                          <a:solidFill>
                            <a:schemeClr val="tx1"/>
                          </a:solidFill>
                        </a:rPr>
                        <a:t> ребусы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2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3" action="ppaction://hlinksldjump"/>
                        </a:rPr>
                        <a:t>10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4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5" action="ppaction://hlinksldjump"/>
                        </a:rPr>
                        <a:t>20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hlinkClick r:id="rId6" action="ppaction://hlinksldjump"/>
                        </a:rPr>
                        <a:t>30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890"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/>
                        <a:t>Из истории математики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7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8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9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0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1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14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В</a:t>
                      </a:r>
                      <a:r>
                        <a:rPr lang="ru-RU" sz="2800" b="1" baseline="0" dirty="0"/>
                        <a:t> гостях у сказки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2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3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4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5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6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03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Всяко-разно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7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8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19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0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1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8252"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  <a:p>
                      <a:pPr algn="ctr"/>
                      <a:r>
                        <a:rPr lang="ru-RU" sz="2800" b="1" dirty="0"/>
                        <a:t>Я –не математик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2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3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4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5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6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36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/>
                        <a:t>Почти</a:t>
                      </a:r>
                      <a:r>
                        <a:rPr lang="ru-RU" sz="2800" b="1" baseline="0" dirty="0"/>
                        <a:t> математика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7" action="ppaction://hlinksldjump"/>
                        </a:rPr>
                        <a:t>10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8" action="ppaction://hlinksldjump"/>
                        </a:rPr>
                        <a:t>20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29" action="ppaction://hlinksldjump"/>
                        </a:rPr>
                        <a:t>30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0" action="ppaction://hlinksldjump"/>
                        </a:rPr>
                        <a:t>40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hlinkClick r:id="rId31" action="ppaction://hlinksldjump"/>
                        </a:rPr>
                        <a:t>50</a:t>
                      </a:r>
                      <a:endParaRPr lang="ru-RU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4623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05879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786" y="2000240"/>
            <a:ext cx="75210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Сколько нулей в записи числа</a:t>
            </a:r>
          </a:p>
          <a:p>
            <a:r>
              <a:rPr lang="ru-RU" sz="4400" b="1" dirty="0"/>
              <a:t> триста миллионов?</a:t>
            </a:r>
          </a:p>
        </p:txBody>
      </p:sp>
    </p:spTree>
    <p:extLst>
      <p:ext uri="{BB962C8B-B14F-4D97-AF65-F5344CB8AC3E}">
        <p14:creationId xmlns:p14="http://schemas.microsoft.com/office/powerpoint/2010/main" val="271242706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32656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7158" y="2714620"/>
            <a:ext cx="84812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Сколько аров составляют 4 га 5 а?</a:t>
            </a:r>
          </a:p>
        </p:txBody>
      </p:sp>
    </p:spTree>
    <p:extLst>
      <p:ext uri="{BB962C8B-B14F-4D97-AF65-F5344CB8AC3E}">
        <p14:creationId xmlns:p14="http://schemas.microsoft.com/office/powerpoint/2010/main" val="427602671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09796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3-4,25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57224" y="1928802"/>
            <a:ext cx="2994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Вычислите: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143248"/>
            <a:ext cx="5529301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258003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51051"/>
            <a:ext cx="2727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Математика, 3-4,30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5536" y="1988840"/>
            <a:ext cx="840140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Во сколько раз увеличится</a:t>
            </a:r>
          </a:p>
          <a:p>
            <a:r>
              <a:rPr lang="ru-RU" sz="4000" b="1" dirty="0"/>
              <a:t> площадь квадрата,</a:t>
            </a:r>
          </a:p>
          <a:p>
            <a:r>
              <a:rPr lang="ru-RU" sz="4000" b="1" dirty="0"/>
              <a:t>Если его сторону увеличить в 3 раза?</a:t>
            </a:r>
          </a:p>
        </p:txBody>
      </p:sp>
    </p:spTree>
    <p:extLst>
      <p:ext uri="{BB962C8B-B14F-4D97-AF65-F5344CB8AC3E}">
        <p14:creationId xmlns:p14="http://schemas.microsoft.com/office/powerpoint/2010/main" val="5342886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11659"/>
            <a:ext cx="2054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Уравнение, 10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285991"/>
            <a:ext cx="6286544" cy="15501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6698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836712"/>
            <a:ext cx="1985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Уравнение,15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857496"/>
            <a:ext cx="5357850" cy="1308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462485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29516"/>
            <a:ext cx="2283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Уравнение,20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000240"/>
            <a:ext cx="7465271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073686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47110"/>
            <a:ext cx="2111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Уранение,25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00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643181"/>
            <a:ext cx="6357982" cy="11559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22708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75102"/>
            <a:ext cx="2365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Уравнение, 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643181"/>
            <a:ext cx="5214974" cy="13852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22749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19063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Задачи, 15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2000240"/>
            <a:ext cx="921996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В три коробки поровну разложили</a:t>
            </a:r>
          </a:p>
          <a:p>
            <a:r>
              <a:rPr lang="ru-RU" sz="4400" b="1" dirty="0"/>
              <a:t> 90 блюдец. </a:t>
            </a:r>
          </a:p>
          <a:p>
            <a:r>
              <a:rPr lang="ru-RU" sz="4400" b="1" dirty="0"/>
              <a:t>Сколько блюдец в 2 таких коробках?</a:t>
            </a:r>
          </a:p>
        </p:txBody>
      </p:sp>
    </p:spTree>
    <p:extLst>
      <p:ext uri="{BB962C8B-B14F-4D97-AF65-F5344CB8AC3E}">
        <p14:creationId xmlns:p14="http://schemas.microsoft.com/office/powerpoint/2010/main" val="353698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3528" y="461863"/>
            <a:ext cx="2244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Всяко-разно, 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596" y="2071678"/>
            <a:ext cx="823340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Двое пошли – 5 гвоздей нашли.</a:t>
            </a:r>
          </a:p>
          <a:p>
            <a:r>
              <a:rPr lang="ru-RU" sz="4000" b="1" dirty="0"/>
              <a:t> Четверо пойдут – много ли найдут?</a:t>
            </a:r>
          </a:p>
        </p:txBody>
      </p:sp>
    </p:spTree>
    <p:extLst>
      <p:ext uri="{BB962C8B-B14F-4D97-AF65-F5344CB8AC3E}">
        <p14:creationId xmlns:p14="http://schemas.microsoft.com/office/powerpoint/2010/main" val="105544661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19063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Задачи, 20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1472" y="1714488"/>
            <a:ext cx="79608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Миша прочитал 30 страниц книги, </a:t>
            </a:r>
          </a:p>
          <a:p>
            <a:r>
              <a:rPr lang="ru-RU" sz="4000" b="1" dirty="0"/>
              <a:t>что составляет        всей книги. </a:t>
            </a:r>
          </a:p>
          <a:p>
            <a:r>
              <a:rPr lang="ru-RU" sz="4000" b="1" dirty="0"/>
              <a:t>Сколько страниц  в книге?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285992"/>
            <a:ext cx="255840" cy="7858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15758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19063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Задачи, 25</a:t>
            </a:r>
          </a:p>
        </p:txBody>
      </p:sp>
      <p:sp>
        <p:nvSpPr>
          <p:cNvPr id="5" name="Управляющая кнопка: в начало 4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71472" y="1714488"/>
            <a:ext cx="850527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Для приготовления вишневого </a:t>
            </a:r>
          </a:p>
          <a:p>
            <a:r>
              <a:rPr lang="ru-RU" sz="4400" b="1" dirty="0"/>
              <a:t>варенья берут </a:t>
            </a:r>
          </a:p>
          <a:p>
            <a:r>
              <a:rPr lang="ru-RU" sz="4400" b="1" dirty="0"/>
              <a:t> 2 части вишни и 3 части сахара.</a:t>
            </a:r>
          </a:p>
          <a:p>
            <a:r>
              <a:rPr lang="ru-RU" sz="4400" b="1" dirty="0"/>
              <a:t>Сколько надо взять вишни, чтобы</a:t>
            </a:r>
          </a:p>
          <a:p>
            <a:r>
              <a:rPr lang="ru-RU" sz="4400" b="1" dirty="0"/>
              <a:t>получилось  15 кг варенья?</a:t>
            </a:r>
          </a:p>
        </p:txBody>
      </p:sp>
    </p:spTree>
    <p:extLst>
      <p:ext uri="{BB962C8B-B14F-4D97-AF65-F5344CB8AC3E}">
        <p14:creationId xmlns:p14="http://schemas.microsoft.com/office/powerpoint/2010/main" val="401921736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19063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Задачи, 30</a:t>
            </a: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1643050"/>
            <a:ext cx="791562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Общий вес троих детей 72 кг. </a:t>
            </a:r>
          </a:p>
          <a:p>
            <a:r>
              <a:rPr lang="ru-RU" sz="4400" b="1" dirty="0"/>
              <a:t>Маша весит столько же,</a:t>
            </a:r>
          </a:p>
          <a:p>
            <a:r>
              <a:rPr lang="ru-RU" sz="4400" b="1" dirty="0"/>
              <a:t> сколько два ее младших брата</a:t>
            </a:r>
          </a:p>
          <a:p>
            <a:r>
              <a:rPr lang="ru-RU" sz="4400" b="1" dirty="0"/>
              <a:t> вместе. </a:t>
            </a:r>
          </a:p>
          <a:p>
            <a:r>
              <a:rPr lang="ru-RU" sz="4400" b="1" dirty="0"/>
              <a:t>Сколько весит Маша?</a:t>
            </a:r>
          </a:p>
        </p:txBody>
      </p:sp>
    </p:spTree>
    <p:extLst>
      <p:ext uri="{BB962C8B-B14F-4D97-AF65-F5344CB8AC3E}">
        <p14:creationId xmlns:p14="http://schemas.microsoft.com/office/powerpoint/2010/main" val="79203247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19063"/>
            <a:ext cx="1564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Задачи, 35</a:t>
            </a:r>
          </a:p>
        </p:txBody>
      </p:sp>
      <p:sp>
        <p:nvSpPr>
          <p:cNvPr id="7" name="Управляющая кнопка: в начало 6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2357430"/>
            <a:ext cx="945810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/>
              <a:t>Длина удава – 12 м, или 48 попугаев. </a:t>
            </a:r>
          </a:p>
          <a:p>
            <a:r>
              <a:rPr lang="ru-RU" sz="4400" b="1" dirty="0"/>
              <a:t>Какова длина попугая в</a:t>
            </a:r>
          </a:p>
          <a:p>
            <a:r>
              <a:rPr lang="ru-RU" sz="4400" b="1" dirty="0"/>
              <a:t> сантиметрах?</a:t>
            </a:r>
          </a:p>
        </p:txBody>
      </p:sp>
    </p:spTree>
    <p:extLst>
      <p:ext uri="{BB962C8B-B14F-4D97-AF65-F5344CB8AC3E}">
        <p14:creationId xmlns:p14="http://schemas.microsoft.com/office/powerpoint/2010/main" val="185291554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605879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15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2910" y="2571744"/>
            <a:ext cx="7286676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2000240"/>
            <a:ext cx="714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72396" y="1857364"/>
            <a:ext cx="714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В</a:t>
            </a:r>
          </a:p>
        </p:txBody>
      </p:sp>
      <p:sp>
        <p:nvSpPr>
          <p:cNvPr id="8" name="Дуга 7"/>
          <p:cNvSpPr/>
          <p:nvPr/>
        </p:nvSpPr>
        <p:spPr>
          <a:xfrm rot="10800000">
            <a:off x="642910" y="1428736"/>
            <a:ext cx="7286676" cy="2485045"/>
          </a:xfrm>
          <a:prstGeom prst="arc">
            <a:avLst>
              <a:gd name="adj1" fmla="val 10787467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500430" y="407194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25 см</a:t>
            </a:r>
          </a:p>
        </p:txBody>
      </p:sp>
      <p:sp>
        <p:nvSpPr>
          <p:cNvPr id="10" name="Дуга 9"/>
          <p:cNvSpPr/>
          <p:nvPr/>
        </p:nvSpPr>
        <p:spPr>
          <a:xfrm>
            <a:off x="642910" y="2000240"/>
            <a:ext cx="2786082" cy="1000132"/>
          </a:xfrm>
          <a:prstGeom prst="arc">
            <a:avLst>
              <a:gd name="adj1" fmla="val 1076676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5786446" y="1928802"/>
            <a:ext cx="2071702" cy="1071570"/>
          </a:xfrm>
          <a:prstGeom prst="arc">
            <a:avLst>
              <a:gd name="adj1" fmla="val 10606730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286116" y="2000240"/>
            <a:ext cx="714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С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29256" y="2071678"/>
            <a:ext cx="714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D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28728" y="1428736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9 см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57950" y="1357298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7 см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4348" y="5000636"/>
            <a:ext cx="7175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Чему равна длина отрезка </a:t>
            </a:r>
            <a:r>
              <a:rPr lang="en-US" sz="4000" b="1" dirty="0"/>
              <a:t>CD</a:t>
            </a:r>
            <a:r>
              <a:rPr lang="ru-RU" sz="4000" b="1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232426838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605879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20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1643050"/>
            <a:ext cx="5643602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28596" y="4071942"/>
            <a:ext cx="82561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Периметр прямоугольника равна 90 см.</a:t>
            </a:r>
          </a:p>
          <a:p>
            <a:r>
              <a:rPr lang="ru-RU" sz="3600" b="1" dirty="0"/>
              <a:t> Ширина 6 см. </a:t>
            </a:r>
          </a:p>
          <a:p>
            <a:r>
              <a:rPr lang="ru-RU" sz="3600" b="1" dirty="0"/>
              <a:t>Чему равна его длина?</a:t>
            </a:r>
          </a:p>
        </p:txBody>
      </p:sp>
    </p:spTree>
    <p:extLst>
      <p:ext uri="{BB962C8B-B14F-4D97-AF65-F5344CB8AC3E}">
        <p14:creationId xmlns:p14="http://schemas.microsoft.com/office/powerpoint/2010/main" val="176998531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605879"/>
            <a:ext cx="1944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Геометрия,25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1643050"/>
            <a:ext cx="3500462" cy="3429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 flipV="1">
            <a:off x="1428728" y="1643050"/>
            <a:ext cx="3571900" cy="350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4348" y="2571744"/>
            <a:ext cx="950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8 см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6050" y="1142984"/>
            <a:ext cx="950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8 см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0100" y="4857760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1538" y="1214422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29190" y="1214422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00628" y="4786322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1928802"/>
            <a:ext cx="39848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Чему равна</a:t>
            </a:r>
          </a:p>
          <a:p>
            <a:r>
              <a:rPr lang="ru-RU" sz="3600" b="1" dirty="0"/>
              <a:t> площадь </a:t>
            </a:r>
          </a:p>
          <a:p>
            <a:r>
              <a:rPr lang="ru-RU" sz="3600" b="1" dirty="0"/>
              <a:t>треугольника АВС?</a:t>
            </a:r>
          </a:p>
        </p:txBody>
      </p:sp>
    </p:spTree>
    <p:extLst>
      <p:ext uri="{BB962C8B-B14F-4D97-AF65-F5344CB8AC3E}">
        <p14:creationId xmlns:p14="http://schemas.microsoft.com/office/powerpoint/2010/main" val="5653742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605879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30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34" y="1785926"/>
            <a:ext cx="74308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/>
              <a:t>Даны прямоугольник и квадрат </a:t>
            </a:r>
          </a:p>
          <a:p>
            <a:r>
              <a:rPr lang="ru-RU" sz="4000" b="1" dirty="0"/>
              <a:t>одинакового периметра.</a:t>
            </a:r>
          </a:p>
          <a:p>
            <a:r>
              <a:rPr lang="ru-RU" sz="4000" b="1" dirty="0"/>
              <a:t>У кого из них больше площадь?</a:t>
            </a:r>
          </a:p>
        </p:txBody>
      </p:sp>
    </p:spTree>
    <p:extLst>
      <p:ext uri="{BB962C8B-B14F-4D97-AF65-F5344CB8AC3E}">
        <p14:creationId xmlns:p14="http://schemas.microsoft.com/office/powerpoint/2010/main" val="247736135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605879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Геометрия, 35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000240"/>
            <a:ext cx="87707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Объем прямоугольного параллелепипеда </a:t>
            </a:r>
          </a:p>
          <a:p>
            <a:r>
              <a:rPr lang="ru-RU" sz="3600" b="1" dirty="0"/>
              <a:t>равен  120 кубических см.</a:t>
            </a:r>
          </a:p>
          <a:p>
            <a:r>
              <a:rPr lang="ru-RU" sz="3600" b="1" dirty="0"/>
              <a:t>Его длина равна 15 см, а ширина 4 см. </a:t>
            </a:r>
          </a:p>
          <a:p>
            <a:r>
              <a:rPr lang="ru-RU" sz="3600" b="1" dirty="0"/>
              <a:t>Чему равна его высота?</a:t>
            </a:r>
          </a:p>
        </p:txBody>
      </p:sp>
    </p:spTree>
    <p:extLst>
      <p:ext uri="{BB962C8B-B14F-4D97-AF65-F5344CB8AC3E}">
        <p14:creationId xmlns:p14="http://schemas.microsoft.com/office/powerpoint/2010/main" val="173190360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в начало 1">
            <a:hlinkClick r:id="rId2" action="ppaction://hlinksldjump" highlightClick="1"/>
          </p:cNvPr>
          <p:cNvSpPr/>
          <p:nvPr/>
        </p:nvSpPr>
        <p:spPr>
          <a:xfrm>
            <a:off x="8255372" y="6093296"/>
            <a:ext cx="737232" cy="6652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17847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Математические ребусы, 10</a:t>
            </a:r>
          </a:p>
        </p:txBody>
      </p:sp>
      <p:pic>
        <p:nvPicPr>
          <p:cNvPr id="2050" name="Picture 2" descr="C:\Users\1\Documents\rebuses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1469480"/>
            <a:ext cx="7355780" cy="273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42976" y="2285992"/>
            <a:ext cx="928694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8897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2098</TotalTime>
  <Words>2298</Words>
  <Application>Microsoft Office PowerPoint</Application>
  <PresentationFormat>Экран (4:3)</PresentationFormat>
  <Paragraphs>593</Paragraphs>
  <Slides>128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128</vt:i4>
      </vt:variant>
    </vt:vector>
  </HeadingPairs>
  <TitlesOfParts>
    <vt:vector size="132" baseType="lpstr">
      <vt:lpstr>Arial</vt:lpstr>
      <vt:lpstr>Century Gothic</vt:lpstr>
      <vt:lpstr>Wingdings 3</vt:lpstr>
      <vt:lpstr>Легкий дым</vt:lpstr>
      <vt:lpstr>СВОЯ ИГРА</vt:lpstr>
      <vt:lpstr>Презентация PowerPoint</vt:lpstr>
      <vt:lpstr>Своя игра</vt:lpstr>
      <vt:lpstr>Презентация PowerPoint</vt:lpstr>
      <vt:lpstr>Своя игра</vt:lpstr>
      <vt:lpstr>Презентация PowerPoint</vt:lpstr>
      <vt:lpstr>Своя игра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Уравнения, 10</vt:lpstr>
      <vt:lpstr>Презентация PowerPoint</vt:lpstr>
      <vt:lpstr>Уравнения, 20</vt:lpstr>
      <vt:lpstr>Уравнения, 25</vt:lpstr>
      <vt:lpstr>Уравнения, 30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1</dc:creator>
  <cp:lastModifiedBy>Любовь Аскульская</cp:lastModifiedBy>
  <cp:revision>174</cp:revision>
  <dcterms:created xsi:type="dcterms:W3CDTF">2012-06-22T19:38:00Z</dcterms:created>
  <dcterms:modified xsi:type="dcterms:W3CDTF">2024-04-03T12:01:02Z</dcterms:modified>
</cp:coreProperties>
</file>