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67" r:id="rId4"/>
    <p:sldId id="261" r:id="rId5"/>
    <p:sldId id="259" r:id="rId6"/>
    <p:sldId id="260" r:id="rId7"/>
    <p:sldId id="264" r:id="rId8"/>
    <p:sldId id="258" r:id="rId9"/>
    <p:sldId id="266" r:id="rId10"/>
    <p:sldId id="265" r:id="rId11"/>
    <p:sldId id="269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DD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637" autoAdjust="0"/>
  </p:normalViewPr>
  <p:slideViewPr>
    <p:cSldViewPr>
      <p:cViewPr varScale="1">
        <p:scale>
          <a:sx n="67" d="100"/>
          <a:sy n="67" d="100"/>
        </p:scale>
        <p:origin x="-147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944A77-6D2F-444D-8212-015CCED721EE}" type="datetimeFigureOut">
              <a:rPr lang="ru-RU"/>
              <a:pPr>
                <a:defRPr/>
              </a:pPr>
              <a:t>22.03.2023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EC49FE-9405-41B5-8ED9-BA6D9AFB2D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F6C542-C2C3-450C-B21A-34866029DEF2}" type="datetimeFigureOut">
              <a:rPr lang="ru-RU"/>
              <a:pPr>
                <a:defRPr/>
              </a:pPr>
              <a:t>22.03.2023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619FB7-6355-4024-98CA-08A112465D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5B9B69-A9F7-47BF-BEC4-B0866BE76D9E}" type="datetimeFigureOut">
              <a:rPr lang="ru-RU"/>
              <a:pPr>
                <a:defRPr/>
              </a:pPr>
              <a:t>22.03.2023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A1B263-7415-4018-A6DF-60540005E1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688A6F-3E7B-45FA-A3FF-B32ACAB5BD38}" type="datetimeFigureOut">
              <a:rPr lang="ru-RU"/>
              <a:pPr>
                <a:defRPr/>
              </a:pPr>
              <a:t>22.03.2023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EE2D40-3BF1-491B-BA44-5D08A7C677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1592ED-211C-4235-AF6E-D0D9FC84A482}" type="datetimeFigureOut">
              <a:rPr lang="ru-RU"/>
              <a:pPr>
                <a:defRPr/>
              </a:pPr>
              <a:t>22.03.2023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3EC0EC-981F-4ADB-89E3-BADCADBB34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97445-1E24-43D8-840C-D5E70786839C}" type="datetimeFigureOut">
              <a:rPr lang="ru-RU"/>
              <a:pPr>
                <a:defRPr/>
              </a:pPr>
              <a:t>22.03.2023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65CED6-DE6E-4FE3-913E-AE1DBDBB52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58715D-E0D5-4262-A735-DC0252375F79}" type="datetimeFigureOut">
              <a:rPr lang="ru-RU"/>
              <a:pPr>
                <a:defRPr/>
              </a:pPr>
              <a:t>22.03.2023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F65CE-690B-4CCA-BCF6-CB6C229D28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986102-A6C6-45BE-97C1-95DBE8668112}" type="datetimeFigureOut">
              <a:rPr lang="ru-RU"/>
              <a:pPr>
                <a:defRPr/>
              </a:pPr>
              <a:t>22.03.2023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C9E07-92FE-4E72-8A48-22F59383E8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AF5E8A-975B-44A4-907B-10AC0040AC50}" type="datetimeFigureOut">
              <a:rPr lang="ru-RU"/>
              <a:pPr>
                <a:defRPr/>
              </a:pPr>
              <a:t>22.03.2023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6D6A8-0EAA-4620-8B1F-48B5ED810C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A206C-28ED-450E-A45D-3C3F23593C60}" type="datetimeFigureOut">
              <a:rPr lang="ru-RU"/>
              <a:pPr>
                <a:defRPr/>
              </a:pPr>
              <a:t>22.03.2023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2A09A3-35CF-436A-B9A0-D6F433EC23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B95D19-72F3-43B3-A33A-ECB1ABA118D9}" type="datetimeFigureOut">
              <a:rPr lang="ru-RU"/>
              <a:pPr>
                <a:defRPr/>
              </a:pPr>
              <a:t>22.03.2023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7FBFF3-FC13-4E56-AF12-40275F8367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0FAA46A-0A43-433A-8EF7-417548DF1FDE}" type="datetimeFigureOut">
              <a:rPr lang="ru-RU"/>
              <a:pPr>
                <a:defRPr/>
              </a:pPr>
              <a:t>22.03.2023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51AD91D-7D51-44D7-9705-B00F929779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11" Type="http://schemas.openxmlformats.org/officeDocument/2006/relationships/image" Target="../media/image17.png"/><Relationship Id="rId5" Type="http://schemas.openxmlformats.org/officeDocument/2006/relationships/image" Target="../media/image12.jpeg"/><Relationship Id="rId10" Type="http://schemas.openxmlformats.org/officeDocument/2006/relationships/image" Target="../media/image6.pn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10" Type="http://schemas.openxmlformats.org/officeDocument/2006/relationships/image" Target="../media/image24.png"/><Relationship Id="rId4" Type="http://schemas.openxmlformats.org/officeDocument/2006/relationships/image" Target="../media/image19.jpeg"/><Relationship Id="rId9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13" Type="http://schemas.openxmlformats.org/officeDocument/2006/relationships/image" Target="../media/image42.jpeg"/><Relationship Id="rId18" Type="http://schemas.openxmlformats.org/officeDocument/2006/relationships/image" Target="../media/image47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12" Type="http://schemas.openxmlformats.org/officeDocument/2006/relationships/image" Target="../media/image41.jpeg"/><Relationship Id="rId17" Type="http://schemas.openxmlformats.org/officeDocument/2006/relationships/image" Target="../media/image46.jpeg"/><Relationship Id="rId2" Type="http://schemas.openxmlformats.org/officeDocument/2006/relationships/image" Target="../media/image1.png"/><Relationship Id="rId16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11" Type="http://schemas.openxmlformats.org/officeDocument/2006/relationships/image" Target="../media/image40.jpeg"/><Relationship Id="rId5" Type="http://schemas.openxmlformats.org/officeDocument/2006/relationships/image" Target="../media/image35.jpeg"/><Relationship Id="rId15" Type="http://schemas.openxmlformats.org/officeDocument/2006/relationships/image" Target="../media/image44.jpeg"/><Relationship Id="rId10" Type="http://schemas.microsoft.com/office/2007/relationships/hdphoto" Target="../media/hdphoto2.wdp"/><Relationship Id="rId19" Type="http://schemas.openxmlformats.org/officeDocument/2006/relationships/image" Target="../media/image32.png"/><Relationship Id="rId4" Type="http://schemas.openxmlformats.org/officeDocument/2006/relationships/image" Target="../media/image34.jpeg"/><Relationship Id="rId9" Type="http://schemas.openxmlformats.org/officeDocument/2006/relationships/image" Target="../media/image39.jpeg"/><Relationship Id="rId14" Type="http://schemas.openxmlformats.org/officeDocument/2006/relationships/image" Target="../media/image4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7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microsoft.com/office/2007/relationships/hdphoto" Target="../media/hdphoto3.wdp"/><Relationship Id="rId4" Type="http://schemas.openxmlformats.org/officeDocument/2006/relationships/image" Target="../media/image4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2" name="Прямоугольник 1"/>
          <p:cNvSpPr/>
          <p:nvPr/>
        </p:nvSpPr>
        <p:spPr>
          <a:xfrm>
            <a:off x="3707904" y="188641"/>
            <a:ext cx="5436096" cy="172819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</a:rPr>
              <a:t>«Я не боюсь ещё и ещё раз сказать:</a:t>
            </a:r>
            <a:r>
              <a:rPr lang="ru-RU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</a:rPr>
              <a:t> </a:t>
            </a:r>
            <a:r>
              <a:rPr lang="ru-RU" i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</a:rPr>
              <a:t>Забота о здоровье – важнейшая работа.</a:t>
            </a:r>
            <a:r>
              <a:rPr lang="ru-RU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</a:rPr>
              <a:t> </a:t>
            </a:r>
            <a:r>
              <a:rPr lang="ru-RU" i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</a:rPr>
              <a:t>От жизнерадостности, бодрости детей зависит их</a:t>
            </a:r>
            <a:r>
              <a:rPr lang="ru-RU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</a:rPr>
              <a:t> </a:t>
            </a:r>
            <a:r>
              <a:rPr lang="ru-RU" i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</a:rPr>
              <a:t>Духовная жизнь, мировоззрение,</a:t>
            </a:r>
            <a:r>
              <a:rPr lang="ru-RU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</a:rPr>
              <a:t> </a:t>
            </a:r>
            <a:r>
              <a:rPr lang="ru-RU" i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</a:rPr>
              <a:t>Умственное развитие, прочность знаний,</a:t>
            </a:r>
            <a:r>
              <a:rPr lang="ru-RU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</a:rPr>
              <a:t> </a:t>
            </a:r>
            <a:r>
              <a:rPr lang="ru-RU" i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</a:rPr>
              <a:t>вера в свои силы»</a:t>
            </a:r>
            <a:r>
              <a:rPr lang="ru-RU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</a:rPr>
              <a:t>                                                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В. Сухомлинский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3315" name="Прямоугольник 3"/>
          <p:cNvSpPr>
            <a:spLocks noChangeArrowheads="1"/>
          </p:cNvSpPr>
          <p:nvPr/>
        </p:nvSpPr>
        <p:spPr bwMode="auto">
          <a:xfrm>
            <a:off x="4932363" y="5661025"/>
            <a:ext cx="31654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</a:rPr>
              <a:t>Учитель-логопед: Дедяева Г.А.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66810" y="2204864"/>
            <a:ext cx="8208912" cy="1938992"/>
          </a:xfrm>
          <a:prstGeom prst="rect">
            <a:avLst/>
          </a:prstGeom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cap="all" dirty="0" err="1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Здоровьесберегающие</a:t>
            </a:r>
            <a:r>
              <a:rPr lang="ru-RU" sz="4000" b="1" cap="all" dirty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 технологии на логопедических занятиях</a:t>
            </a:r>
          </a:p>
        </p:txBody>
      </p:sp>
      <p:pic>
        <p:nvPicPr>
          <p:cNvPr id="1331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1109663" cy="111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55576" y="3965352"/>
            <a:ext cx="2952328" cy="2065228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21507" name="Picture 4" descr="IMG_20211222_133307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6579" y="3624492"/>
            <a:ext cx="1849791" cy="27962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508" name="Picture 5" descr="IMG_20211222_133418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47864" y="3140968"/>
            <a:ext cx="2358671" cy="313513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1509" name="WordArt 7"/>
          <p:cNvSpPr>
            <a:spLocks noChangeArrowheads="1" noChangeShapeType="1" noTextEdit="1"/>
          </p:cNvSpPr>
          <p:nvPr/>
        </p:nvSpPr>
        <p:spPr bwMode="auto">
          <a:xfrm>
            <a:off x="1725461" y="260647"/>
            <a:ext cx="5834871" cy="83890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Кинезеологические</a:t>
            </a:r>
            <a:r>
              <a:rPr lang="ru-RU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 </a:t>
            </a:r>
          </a:p>
          <a:p>
            <a:pPr algn="ctr"/>
            <a:r>
              <a:rPr lang="ru-RU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упражнения </a:t>
            </a:r>
          </a:p>
        </p:txBody>
      </p:sp>
      <p:pic>
        <p:nvPicPr>
          <p:cNvPr id="7" name="Picture 4" descr="IMG_20211222_133307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88224" y="3429566"/>
            <a:ext cx="1944216" cy="29843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69406"/>
            <a:ext cx="1100757" cy="1107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1276572"/>
            <a:ext cx="86409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0070C0"/>
                </a:solidFill>
              </a:rPr>
              <a:t>                    </a:t>
            </a:r>
            <a:r>
              <a:rPr lang="ru-RU" b="1" i="1" u="sng" dirty="0" smtClean="0">
                <a:solidFill>
                  <a:srgbClr val="0070C0"/>
                </a:solidFill>
              </a:rPr>
              <a:t>Эффективность </a:t>
            </a:r>
            <a:r>
              <a:rPr lang="ru-RU" b="1" i="1" u="sng" dirty="0">
                <a:solidFill>
                  <a:srgbClr val="0070C0"/>
                </a:solidFill>
              </a:rPr>
              <a:t>использования</a:t>
            </a:r>
            <a:r>
              <a:rPr lang="ru-RU" b="1" i="1" u="sng" dirty="0" smtClean="0">
                <a:solidFill>
                  <a:srgbClr val="0070C0"/>
                </a:solidFill>
              </a:rPr>
              <a:t>:</a:t>
            </a:r>
            <a:endParaRPr lang="ru-RU" b="1" u="sng" dirty="0">
              <a:solidFill>
                <a:srgbClr val="0070C0"/>
              </a:solidFill>
            </a:endParaRPr>
          </a:p>
          <a:p>
            <a:r>
              <a:rPr lang="ru-RU" b="1" dirty="0">
                <a:solidFill>
                  <a:srgbClr val="0070C0"/>
                </a:solidFill>
              </a:rPr>
              <a:t>- улучшение  памяти, внимания, речи;</a:t>
            </a:r>
          </a:p>
          <a:p>
            <a:r>
              <a:rPr lang="ru-RU" b="1" dirty="0">
                <a:solidFill>
                  <a:srgbClr val="0070C0"/>
                </a:solidFill>
              </a:rPr>
              <a:t>- снижение утомляемости, повышение способности к произвольному контролю;</a:t>
            </a:r>
          </a:p>
          <a:p>
            <a:r>
              <a:rPr lang="ru-RU" b="1" dirty="0">
                <a:solidFill>
                  <a:srgbClr val="0070C0"/>
                </a:solidFill>
              </a:rPr>
              <a:t>- улучшение пространственных представлений, мелкой и крупной моторики.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6976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2124075" y="476250"/>
            <a:ext cx="4572000" cy="231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900" kern="0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4" name="Прямоугольник 1"/>
          <p:cNvSpPr>
            <a:spLocks noChangeArrowheads="1"/>
          </p:cNvSpPr>
          <p:nvPr/>
        </p:nvSpPr>
        <p:spPr bwMode="auto">
          <a:xfrm>
            <a:off x="251520" y="58738"/>
            <a:ext cx="8892480" cy="58477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kern="0" dirty="0" smtClean="0">
                <a:solidFill>
                  <a:srgbClr val="FF0000"/>
                </a:solidFill>
                <a:latin typeface="Arial Black" pitchFamily="34" charset="0"/>
              </a:rPr>
              <a:t>               </a:t>
            </a:r>
            <a:endParaRPr lang="ru-RU" sz="2800" b="1" kern="0" dirty="0">
              <a:solidFill>
                <a:srgbClr val="0033CC"/>
              </a:solidFill>
              <a:latin typeface="+mn-lt"/>
            </a:endParaRPr>
          </a:p>
        </p:txBody>
      </p:sp>
      <p:pic>
        <p:nvPicPr>
          <p:cNvPr id="1434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8248"/>
            <a:ext cx="1115616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38994" y="476250"/>
            <a:ext cx="8208911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C00000"/>
                </a:solidFill>
              </a:rPr>
              <a:t>Вывод</a:t>
            </a:r>
          </a:p>
          <a:p>
            <a:endParaRPr lang="ru-RU" sz="3200" b="1" i="1" dirty="0" smtClean="0">
              <a:solidFill>
                <a:srgbClr val="FF0000"/>
              </a:solidFill>
            </a:endParaRPr>
          </a:p>
          <a:p>
            <a:r>
              <a:rPr lang="ru-RU" sz="3200" b="1" i="1" dirty="0" smtClean="0">
                <a:solidFill>
                  <a:srgbClr val="FF0000"/>
                </a:solidFill>
              </a:rPr>
              <a:t>На </a:t>
            </a:r>
            <a:r>
              <a:rPr lang="ru-RU" sz="3200" b="1" i="1" dirty="0">
                <a:solidFill>
                  <a:srgbClr val="FF0000"/>
                </a:solidFill>
              </a:rPr>
              <a:t>фоне комплексной логопедической помощи </a:t>
            </a:r>
            <a:r>
              <a:rPr lang="ru-RU" sz="3200" b="1" i="1" dirty="0" err="1">
                <a:solidFill>
                  <a:srgbClr val="FF0000"/>
                </a:solidFill>
              </a:rPr>
              <a:t>здоровьесберегающие</a:t>
            </a:r>
            <a:r>
              <a:rPr lang="ru-RU" sz="3200" b="1" i="1" dirty="0">
                <a:solidFill>
                  <a:srgbClr val="FF0000"/>
                </a:solidFill>
              </a:rPr>
              <a:t> технологии оптимизируют процесс коррекции речи детей,  способствуют оздоровлению всего организма, помогают интереснее и разнообразнее организовывать логопедические занятия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72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2124075" y="476250"/>
            <a:ext cx="4572000" cy="231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900" kern="0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4" name="Прямоугольник 1"/>
          <p:cNvSpPr>
            <a:spLocks noChangeArrowheads="1"/>
          </p:cNvSpPr>
          <p:nvPr/>
        </p:nvSpPr>
        <p:spPr bwMode="auto">
          <a:xfrm>
            <a:off x="251520" y="58738"/>
            <a:ext cx="8892480" cy="280076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kern="0" dirty="0" smtClean="0">
                <a:solidFill>
                  <a:srgbClr val="FF0000"/>
                </a:solidFill>
                <a:latin typeface="Arial Black" pitchFamily="34" charset="0"/>
              </a:rPr>
              <a:t>               </a:t>
            </a:r>
            <a:r>
              <a:rPr lang="ru-RU" sz="3200" b="1" kern="0" dirty="0" err="1" smtClean="0">
                <a:solidFill>
                  <a:srgbClr val="FF0000"/>
                </a:solidFill>
                <a:latin typeface="Arial Black" pitchFamily="34" charset="0"/>
              </a:rPr>
              <a:t>Здоровьесберегающие</a:t>
            </a:r>
            <a:r>
              <a:rPr lang="ru-RU" sz="3200" b="1" kern="0" dirty="0" smtClean="0">
                <a:solidFill>
                  <a:srgbClr val="FF0000"/>
                </a:solidFill>
                <a:latin typeface="Arial Black" pitchFamily="34" charset="0"/>
              </a:rPr>
              <a:t>                      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kern="0" dirty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ru-RU" sz="3200" b="1" kern="0" dirty="0" smtClean="0">
                <a:solidFill>
                  <a:srgbClr val="FF0000"/>
                </a:solidFill>
                <a:latin typeface="Arial Black" pitchFamily="34" charset="0"/>
              </a:rPr>
              <a:t>              технологии</a:t>
            </a:r>
            <a:r>
              <a:rPr lang="ru-RU" sz="3200" kern="0" dirty="0" smtClean="0">
                <a:solidFill>
                  <a:sysClr val="windowText" lastClr="000000"/>
                </a:solidFill>
                <a:latin typeface="+mn-lt"/>
              </a:rPr>
              <a:t> </a:t>
            </a:r>
            <a:r>
              <a:rPr lang="ru-RU" sz="2800" b="1" kern="0" dirty="0">
                <a:solidFill>
                  <a:srgbClr val="0033CC"/>
                </a:solidFill>
                <a:latin typeface="+mn-lt"/>
              </a:rPr>
              <a:t>– это специально организованное взаимодействие обучающихся  и педагога; процесс, направленный на обеспечение физического, психического и социального благополучия ребенка.</a:t>
            </a:r>
          </a:p>
        </p:txBody>
      </p:sp>
      <p:pic>
        <p:nvPicPr>
          <p:cNvPr id="1434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8248"/>
            <a:ext cx="1115616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51520" y="2859506"/>
            <a:ext cx="871296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Задачи стоящие перед учителем-логопедом:</a:t>
            </a:r>
          </a:p>
          <a:p>
            <a:pPr algn="just"/>
            <a:r>
              <a:rPr lang="ru-RU" sz="2400" b="1" dirty="0">
                <a:solidFill>
                  <a:srgbClr val="0070C0"/>
                </a:solidFill>
              </a:rPr>
              <a:t>1. Повысить результативность </a:t>
            </a:r>
            <a:r>
              <a:rPr lang="ru-RU" sz="2400" b="1" dirty="0" smtClean="0">
                <a:solidFill>
                  <a:srgbClr val="0070C0"/>
                </a:solidFill>
              </a:rPr>
              <a:t>образовательного </a:t>
            </a:r>
            <a:r>
              <a:rPr lang="ru-RU" sz="2400" b="1" dirty="0">
                <a:solidFill>
                  <a:srgbClr val="0070C0"/>
                </a:solidFill>
              </a:rPr>
              <a:t>процесса;</a:t>
            </a:r>
          </a:p>
          <a:p>
            <a:pPr algn="just"/>
            <a:r>
              <a:rPr lang="ru-RU" sz="2400" b="1" dirty="0">
                <a:solidFill>
                  <a:srgbClr val="0070C0"/>
                </a:solidFill>
              </a:rPr>
              <a:t>2. Сохранить и укрепить здоровье </a:t>
            </a:r>
            <a:r>
              <a:rPr lang="ru-RU" sz="2400" b="1" dirty="0" smtClean="0">
                <a:solidFill>
                  <a:srgbClr val="0070C0"/>
                </a:solidFill>
              </a:rPr>
              <a:t>обучающихся;</a:t>
            </a:r>
            <a:endParaRPr lang="ru-RU" sz="2400" b="1" dirty="0">
              <a:solidFill>
                <a:srgbClr val="0070C0"/>
              </a:solidFill>
            </a:endParaRPr>
          </a:p>
          <a:p>
            <a:pPr algn="just"/>
            <a:r>
              <a:rPr lang="ru-RU" sz="2400" b="1" dirty="0">
                <a:solidFill>
                  <a:srgbClr val="0070C0"/>
                </a:solidFill>
              </a:rPr>
              <a:t>3</a:t>
            </a:r>
            <a:r>
              <a:rPr lang="ru-RU" sz="2400" b="1" dirty="0" smtClean="0">
                <a:solidFill>
                  <a:srgbClr val="0070C0"/>
                </a:solidFill>
              </a:rPr>
              <a:t>. Стимулировать </a:t>
            </a:r>
            <a:r>
              <a:rPr lang="ru-RU" sz="2400" b="1" dirty="0">
                <a:solidFill>
                  <a:srgbClr val="0070C0"/>
                </a:solidFill>
              </a:rPr>
              <a:t>работоспособность, способствовать восстановлению сил, снятия напряжения;</a:t>
            </a:r>
          </a:p>
          <a:p>
            <a:pPr algn="just"/>
            <a:r>
              <a:rPr lang="ru-RU" sz="2400" b="1" dirty="0">
                <a:solidFill>
                  <a:srgbClr val="0070C0"/>
                </a:solidFill>
              </a:rPr>
              <a:t>4. Создать благоприятную психоэмоциональную атмосферу, поддержать психологическое здоровье;</a:t>
            </a:r>
          </a:p>
          <a:p>
            <a:pPr algn="just"/>
            <a:r>
              <a:rPr lang="ru-RU" sz="2400" b="1" dirty="0">
                <a:solidFill>
                  <a:srgbClr val="0070C0"/>
                </a:solidFill>
              </a:rPr>
              <a:t>5. Пропагандировать здоровый образ жизни.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122325" y="187027"/>
            <a:ext cx="78724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kern="0" dirty="0" smtClean="0">
                <a:solidFill>
                  <a:srgbClr val="FF0000"/>
                </a:solidFill>
                <a:latin typeface="+mn-lt"/>
              </a:rPr>
              <a:t>Использую </a:t>
            </a:r>
            <a:r>
              <a:rPr lang="ru-RU" sz="2800" b="1" kern="0" dirty="0">
                <a:solidFill>
                  <a:srgbClr val="FF0000"/>
                </a:solidFill>
                <a:latin typeface="+mn-lt"/>
              </a:rPr>
              <a:t>следующие </a:t>
            </a:r>
            <a:r>
              <a:rPr lang="ru-RU" sz="2800" b="1" kern="0" dirty="0" err="1">
                <a:solidFill>
                  <a:srgbClr val="FF0000"/>
                </a:solidFill>
                <a:latin typeface="+mn-lt"/>
              </a:rPr>
              <a:t>здоровьесберегающие</a:t>
            </a:r>
            <a:r>
              <a:rPr lang="ru-RU" sz="2800" b="1" kern="0" dirty="0">
                <a:solidFill>
                  <a:srgbClr val="FF0000"/>
                </a:solidFill>
                <a:latin typeface="+mn-lt"/>
              </a:rPr>
              <a:t> технологии:</a:t>
            </a:r>
          </a:p>
        </p:txBody>
      </p:sp>
      <p:sp>
        <p:nvSpPr>
          <p:cNvPr id="11" name="Freeform 12"/>
          <p:cNvSpPr>
            <a:spLocks/>
          </p:cNvSpPr>
          <p:nvPr/>
        </p:nvSpPr>
        <p:spPr bwMode="auto">
          <a:xfrm rot="6515213">
            <a:off x="1382407" y="984368"/>
            <a:ext cx="2929469" cy="2559464"/>
          </a:xfrm>
          <a:custGeom>
            <a:avLst/>
            <a:gdLst>
              <a:gd name="T0" fmla="*/ 2147483647 w 1175"/>
              <a:gd name="T1" fmla="*/ 2147483647 h 1180"/>
              <a:gd name="T2" fmla="*/ 2147483647 w 1175"/>
              <a:gd name="T3" fmla="*/ 2147483647 h 1180"/>
              <a:gd name="T4" fmla="*/ 2147483647 w 1175"/>
              <a:gd name="T5" fmla="*/ 2147483647 h 1180"/>
              <a:gd name="T6" fmla="*/ 2147483647 w 1175"/>
              <a:gd name="T7" fmla="*/ 2147483647 h 1180"/>
              <a:gd name="T8" fmla="*/ 2147483647 w 1175"/>
              <a:gd name="T9" fmla="*/ 2147483647 h 1180"/>
              <a:gd name="T10" fmla="*/ 2147483647 w 1175"/>
              <a:gd name="T11" fmla="*/ 2147483647 h 1180"/>
              <a:gd name="T12" fmla="*/ 2147483647 w 1175"/>
              <a:gd name="T13" fmla="*/ 2147483647 h 1180"/>
              <a:gd name="T14" fmla="*/ 2147483647 w 1175"/>
              <a:gd name="T15" fmla="*/ 2147483647 h 1180"/>
              <a:gd name="T16" fmla="*/ 2147483647 w 1175"/>
              <a:gd name="T17" fmla="*/ 2147483647 h 1180"/>
              <a:gd name="T18" fmla="*/ 2147483647 w 1175"/>
              <a:gd name="T19" fmla="*/ 2147483647 h 1180"/>
              <a:gd name="T20" fmla="*/ 2147483647 w 1175"/>
              <a:gd name="T21" fmla="*/ 2147483647 h 1180"/>
              <a:gd name="T22" fmla="*/ 2147483647 w 1175"/>
              <a:gd name="T23" fmla="*/ 2147483647 h 1180"/>
              <a:gd name="T24" fmla="*/ 2147483647 w 1175"/>
              <a:gd name="T25" fmla="*/ 2147483647 h 1180"/>
              <a:gd name="T26" fmla="*/ 2147483647 w 1175"/>
              <a:gd name="T27" fmla="*/ 2147483647 h 1180"/>
              <a:gd name="T28" fmla="*/ 2147483647 w 1175"/>
              <a:gd name="T29" fmla="*/ 2147483647 h 1180"/>
              <a:gd name="T30" fmla="*/ 2147483647 w 1175"/>
              <a:gd name="T31" fmla="*/ 2147483647 h 1180"/>
              <a:gd name="T32" fmla="*/ 2147483647 w 1175"/>
              <a:gd name="T33" fmla="*/ 2147483647 h 1180"/>
              <a:gd name="T34" fmla="*/ 2147483647 w 1175"/>
              <a:gd name="T35" fmla="*/ 2147483647 h 1180"/>
              <a:gd name="T36" fmla="*/ 2147483647 w 1175"/>
              <a:gd name="T37" fmla="*/ 2147483647 h 1180"/>
              <a:gd name="T38" fmla="*/ 2147483647 w 1175"/>
              <a:gd name="T39" fmla="*/ 2147483647 h 118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175"/>
              <a:gd name="T61" fmla="*/ 0 h 1180"/>
              <a:gd name="T62" fmla="*/ 1175 w 1175"/>
              <a:gd name="T63" fmla="*/ 1180 h 1180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175" h="1180">
                <a:moveTo>
                  <a:pt x="797" y="194"/>
                </a:moveTo>
                <a:cubicBezTo>
                  <a:pt x="763" y="184"/>
                  <a:pt x="688" y="75"/>
                  <a:pt x="652" y="65"/>
                </a:cubicBezTo>
                <a:cubicBezTo>
                  <a:pt x="575" y="0"/>
                  <a:pt x="296" y="50"/>
                  <a:pt x="286" y="50"/>
                </a:cubicBezTo>
                <a:cubicBezTo>
                  <a:pt x="239" y="62"/>
                  <a:pt x="205" y="89"/>
                  <a:pt x="157" y="103"/>
                </a:cubicBezTo>
                <a:cubicBezTo>
                  <a:pt x="121" y="123"/>
                  <a:pt x="104" y="153"/>
                  <a:pt x="75" y="177"/>
                </a:cubicBezTo>
                <a:cubicBezTo>
                  <a:pt x="6" y="343"/>
                  <a:pt x="0" y="535"/>
                  <a:pt x="129" y="675"/>
                </a:cubicBezTo>
                <a:cubicBezTo>
                  <a:pt x="152" y="730"/>
                  <a:pt x="120" y="663"/>
                  <a:pt x="167" y="720"/>
                </a:cubicBezTo>
                <a:cubicBezTo>
                  <a:pt x="178" y="734"/>
                  <a:pt x="184" y="750"/>
                  <a:pt x="194" y="764"/>
                </a:cubicBezTo>
                <a:cubicBezTo>
                  <a:pt x="204" y="798"/>
                  <a:pt x="221" y="808"/>
                  <a:pt x="239" y="839"/>
                </a:cubicBezTo>
                <a:cubicBezTo>
                  <a:pt x="265" y="943"/>
                  <a:pt x="244" y="1048"/>
                  <a:pt x="277" y="1151"/>
                </a:cubicBezTo>
                <a:cubicBezTo>
                  <a:pt x="307" y="1180"/>
                  <a:pt x="395" y="1058"/>
                  <a:pt x="441" y="1028"/>
                </a:cubicBezTo>
                <a:cubicBezTo>
                  <a:pt x="486" y="1015"/>
                  <a:pt x="506" y="985"/>
                  <a:pt x="551" y="973"/>
                </a:cubicBezTo>
                <a:cubicBezTo>
                  <a:pt x="580" y="958"/>
                  <a:pt x="606" y="954"/>
                  <a:pt x="634" y="943"/>
                </a:cubicBezTo>
                <a:cubicBezTo>
                  <a:pt x="691" y="922"/>
                  <a:pt x="740" y="903"/>
                  <a:pt x="799" y="891"/>
                </a:cubicBezTo>
                <a:cubicBezTo>
                  <a:pt x="859" y="869"/>
                  <a:pt x="947" y="847"/>
                  <a:pt x="992" y="817"/>
                </a:cubicBezTo>
                <a:cubicBezTo>
                  <a:pt x="1040" y="781"/>
                  <a:pt x="1103" y="726"/>
                  <a:pt x="1124" y="694"/>
                </a:cubicBezTo>
                <a:cubicBezTo>
                  <a:pt x="1150" y="654"/>
                  <a:pt x="1169" y="619"/>
                  <a:pt x="1175" y="566"/>
                </a:cubicBezTo>
                <a:cubicBezTo>
                  <a:pt x="1174" y="533"/>
                  <a:pt x="1169" y="398"/>
                  <a:pt x="1139" y="337"/>
                </a:cubicBezTo>
                <a:cubicBezTo>
                  <a:pt x="1109" y="276"/>
                  <a:pt x="1049" y="223"/>
                  <a:pt x="992" y="199"/>
                </a:cubicBezTo>
                <a:cubicBezTo>
                  <a:pt x="948" y="176"/>
                  <a:pt x="854" y="215"/>
                  <a:pt x="797" y="194"/>
                </a:cubicBezTo>
                <a:close/>
              </a:path>
            </a:pathLst>
          </a:custGeom>
          <a:solidFill>
            <a:srgbClr val="FFC000"/>
          </a:solidFill>
          <a:ln w="76200" cap="rnd">
            <a:solidFill>
              <a:srgbClr val="008000"/>
            </a:solidFill>
            <a:prstDash val="sysDot"/>
            <a:round/>
            <a:headEnd/>
            <a:tailEnd/>
          </a:ln>
        </p:spPr>
        <p:txBody>
          <a:bodyPr vert="vert27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Calibr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Calibri" pitchFamily="34" charset="0"/>
            </a:endParaRPr>
          </a:p>
        </p:txBody>
      </p:sp>
      <p:sp>
        <p:nvSpPr>
          <p:cNvPr id="14341" name="Прямоугольник 5"/>
          <p:cNvSpPr>
            <a:spLocks noChangeArrowheads="1"/>
          </p:cNvSpPr>
          <p:nvPr/>
        </p:nvSpPr>
        <p:spPr bwMode="auto">
          <a:xfrm>
            <a:off x="2048019" y="1321956"/>
            <a:ext cx="21066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 i="1" dirty="0">
                <a:latin typeface="Calibri" pitchFamily="34" charset="0"/>
              </a:rPr>
              <a:t>Артикуляционная </a:t>
            </a:r>
          </a:p>
          <a:p>
            <a:pPr algn="ctr"/>
            <a:r>
              <a:rPr lang="ru-RU" b="1" i="1" dirty="0">
                <a:latin typeface="Calibri" pitchFamily="34" charset="0"/>
              </a:rPr>
              <a:t>гимнастика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16" name="Freeform 12"/>
          <p:cNvSpPr>
            <a:spLocks/>
          </p:cNvSpPr>
          <p:nvPr/>
        </p:nvSpPr>
        <p:spPr bwMode="auto">
          <a:xfrm rot="13120110">
            <a:off x="4505087" y="1053713"/>
            <a:ext cx="3670705" cy="2904900"/>
          </a:xfrm>
          <a:custGeom>
            <a:avLst/>
            <a:gdLst>
              <a:gd name="T0" fmla="*/ 2147483647 w 1175"/>
              <a:gd name="T1" fmla="*/ 2147483647 h 1180"/>
              <a:gd name="T2" fmla="*/ 2147483647 w 1175"/>
              <a:gd name="T3" fmla="*/ 2147483647 h 1180"/>
              <a:gd name="T4" fmla="*/ 2147483647 w 1175"/>
              <a:gd name="T5" fmla="*/ 2147483647 h 1180"/>
              <a:gd name="T6" fmla="*/ 2147483647 w 1175"/>
              <a:gd name="T7" fmla="*/ 2147483647 h 1180"/>
              <a:gd name="T8" fmla="*/ 2147483647 w 1175"/>
              <a:gd name="T9" fmla="*/ 2147483647 h 1180"/>
              <a:gd name="T10" fmla="*/ 2147483647 w 1175"/>
              <a:gd name="T11" fmla="*/ 2147483647 h 1180"/>
              <a:gd name="T12" fmla="*/ 2147483647 w 1175"/>
              <a:gd name="T13" fmla="*/ 2147483647 h 1180"/>
              <a:gd name="T14" fmla="*/ 2147483647 w 1175"/>
              <a:gd name="T15" fmla="*/ 2147483647 h 1180"/>
              <a:gd name="T16" fmla="*/ 2147483647 w 1175"/>
              <a:gd name="T17" fmla="*/ 2147483647 h 1180"/>
              <a:gd name="T18" fmla="*/ 2147483647 w 1175"/>
              <a:gd name="T19" fmla="*/ 2147483647 h 1180"/>
              <a:gd name="T20" fmla="*/ 2147483647 w 1175"/>
              <a:gd name="T21" fmla="*/ 2147483647 h 1180"/>
              <a:gd name="T22" fmla="*/ 2147483647 w 1175"/>
              <a:gd name="T23" fmla="*/ 2147483647 h 1180"/>
              <a:gd name="T24" fmla="*/ 2147483647 w 1175"/>
              <a:gd name="T25" fmla="*/ 2147483647 h 1180"/>
              <a:gd name="T26" fmla="*/ 2147483647 w 1175"/>
              <a:gd name="T27" fmla="*/ 2147483647 h 1180"/>
              <a:gd name="T28" fmla="*/ 2147483647 w 1175"/>
              <a:gd name="T29" fmla="*/ 2147483647 h 1180"/>
              <a:gd name="T30" fmla="*/ 2147483647 w 1175"/>
              <a:gd name="T31" fmla="*/ 2147483647 h 1180"/>
              <a:gd name="T32" fmla="*/ 2147483647 w 1175"/>
              <a:gd name="T33" fmla="*/ 2147483647 h 1180"/>
              <a:gd name="T34" fmla="*/ 2147483647 w 1175"/>
              <a:gd name="T35" fmla="*/ 2147483647 h 1180"/>
              <a:gd name="T36" fmla="*/ 2147483647 w 1175"/>
              <a:gd name="T37" fmla="*/ 2147483647 h 1180"/>
              <a:gd name="T38" fmla="*/ 2147483647 w 1175"/>
              <a:gd name="T39" fmla="*/ 2147483647 h 118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175"/>
              <a:gd name="T61" fmla="*/ 0 h 1180"/>
              <a:gd name="T62" fmla="*/ 1175 w 1175"/>
              <a:gd name="T63" fmla="*/ 1180 h 1180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175" h="1180">
                <a:moveTo>
                  <a:pt x="797" y="194"/>
                </a:moveTo>
                <a:cubicBezTo>
                  <a:pt x="763" y="184"/>
                  <a:pt x="688" y="75"/>
                  <a:pt x="652" y="65"/>
                </a:cubicBezTo>
                <a:cubicBezTo>
                  <a:pt x="575" y="0"/>
                  <a:pt x="296" y="50"/>
                  <a:pt x="286" y="50"/>
                </a:cubicBezTo>
                <a:cubicBezTo>
                  <a:pt x="239" y="62"/>
                  <a:pt x="205" y="89"/>
                  <a:pt x="157" y="103"/>
                </a:cubicBezTo>
                <a:cubicBezTo>
                  <a:pt x="121" y="123"/>
                  <a:pt x="104" y="153"/>
                  <a:pt x="75" y="177"/>
                </a:cubicBezTo>
                <a:cubicBezTo>
                  <a:pt x="6" y="343"/>
                  <a:pt x="0" y="535"/>
                  <a:pt x="129" y="675"/>
                </a:cubicBezTo>
                <a:cubicBezTo>
                  <a:pt x="152" y="730"/>
                  <a:pt x="120" y="663"/>
                  <a:pt x="167" y="720"/>
                </a:cubicBezTo>
                <a:cubicBezTo>
                  <a:pt x="178" y="734"/>
                  <a:pt x="184" y="750"/>
                  <a:pt x="194" y="764"/>
                </a:cubicBezTo>
                <a:cubicBezTo>
                  <a:pt x="204" y="798"/>
                  <a:pt x="221" y="808"/>
                  <a:pt x="239" y="839"/>
                </a:cubicBezTo>
                <a:cubicBezTo>
                  <a:pt x="265" y="943"/>
                  <a:pt x="244" y="1048"/>
                  <a:pt x="277" y="1151"/>
                </a:cubicBezTo>
                <a:cubicBezTo>
                  <a:pt x="307" y="1180"/>
                  <a:pt x="395" y="1058"/>
                  <a:pt x="441" y="1028"/>
                </a:cubicBezTo>
                <a:cubicBezTo>
                  <a:pt x="486" y="1015"/>
                  <a:pt x="506" y="985"/>
                  <a:pt x="551" y="973"/>
                </a:cubicBezTo>
                <a:cubicBezTo>
                  <a:pt x="580" y="958"/>
                  <a:pt x="606" y="954"/>
                  <a:pt x="634" y="943"/>
                </a:cubicBezTo>
                <a:cubicBezTo>
                  <a:pt x="691" y="922"/>
                  <a:pt x="740" y="903"/>
                  <a:pt x="799" y="891"/>
                </a:cubicBezTo>
                <a:cubicBezTo>
                  <a:pt x="859" y="869"/>
                  <a:pt x="947" y="847"/>
                  <a:pt x="992" y="817"/>
                </a:cubicBezTo>
                <a:cubicBezTo>
                  <a:pt x="1040" y="781"/>
                  <a:pt x="1103" y="726"/>
                  <a:pt x="1124" y="694"/>
                </a:cubicBezTo>
                <a:cubicBezTo>
                  <a:pt x="1150" y="654"/>
                  <a:pt x="1169" y="619"/>
                  <a:pt x="1175" y="566"/>
                </a:cubicBezTo>
                <a:cubicBezTo>
                  <a:pt x="1174" y="533"/>
                  <a:pt x="1169" y="398"/>
                  <a:pt x="1139" y="337"/>
                </a:cubicBezTo>
                <a:cubicBezTo>
                  <a:pt x="1109" y="276"/>
                  <a:pt x="1049" y="223"/>
                  <a:pt x="992" y="199"/>
                </a:cubicBezTo>
                <a:cubicBezTo>
                  <a:pt x="948" y="176"/>
                  <a:pt x="854" y="215"/>
                  <a:pt x="797" y="194"/>
                </a:cubicBezTo>
                <a:close/>
              </a:path>
            </a:pathLst>
          </a:custGeom>
          <a:solidFill>
            <a:srgbClr val="E1DDA9"/>
          </a:solidFill>
          <a:ln w="76200" cap="rnd">
            <a:solidFill>
              <a:srgbClr val="008000"/>
            </a:solidFill>
            <a:prstDash val="sysDot"/>
            <a:round/>
            <a:headEnd/>
            <a:tailEnd/>
          </a:ln>
        </p:spPr>
        <p:txBody>
          <a:bodyPr vert="vert27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accent3">
                  <a:lumMod val="40000"/>
                  <a:lumOff val="60000"/>
                </a:schemeClr>
              </a:solidFill>
              <a:latin typeface="Calibr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accent3">
                  <a:lumMod val="40000"/>
                  <a:lumOff val="60000"/>
                </a:schemeClr>
              </a:solidFill>
              <a:latin typeface="Calibri" pitchFamily="34" charset="0"/>
            </a:endParaRPr>
          </a:p>
        </p:txBody>
      </p:sp>
      <p:pic>
        <p:nvPicPr>
          <p:cNvPr id="14343" name="Freeform 12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474911">
            <a:off x="4208463" y="4125913"/>
            <a:ext cx="2811462" cy="287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4" name="Прямоугольник 21"/>
          <p:cNvSpPr>
            <a:spLocks noChangeArrowheads="1"/>
          </p:cNvSpPr>
          <p:nvPr/>
        </p:nvSpPr>
        <p:spPr bwMode="auto">
          <a:xfrm>
            <a:off x="5995988" y="1983830"/>
            <a:ext cx="16748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 dirty="0">
                <a:latin typeface="Calibri" pitchFamily="34" charset="0"/>
              </a:rPr>
              <a:t>Дыхательная </a:t>
            </a:r>
          </a:p>
          <a:p>
            <a:r>
              <a:rPr lang="ru-RU" b="1" i="1" dirty="0">
                <a:latin typeface="Calibri" pitchFamily="34" charset="0"/>
              </a:rPr>
              <a:t>гимнастика</a:t>
            </a:r>
            <a:endParaRPr lang="ru-RU" dirty="0">
              <a:latin typeface="Calibri" pitchFamily="34" charset="0"/>
            </a:endParaRPr>
          </a:p>
        </p:txBody>
      </p:sp>
      <p:pic>
        <p:nvPicPr>
          <p:cNvPr id="14345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1092000" cy="1093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6" name="Freeform 7"/>
          <p:cNvSpPr>
            <a:spLocks/>
          </p:cNvSpPr>
          <p:nvPr/>
        </p:nvSpPr>
        <p:spPr bwMode="auto">
          <a:xfrm flipH="1">
            <a:off x="3708400" y="2997200"/>
            <a:ext cx="1800225" cy="3543300"/>
          </a:xfrm>
          <a:custGeom>
            <a:avLst/>
            <a:gdLst>
              <a:gd name="T0" fmla="*/ 2147483647 w 2883"/>
              <a:gd name="T1" fmla="*/ 2147483647 h 3393"/>
              <a:gd name="T2" fmla="*/ 2147483647 w 2883"/>
              <a:gd name="T3" fmla="*/ 2147483647 h 3393"/>
              <a:gd name="T4" fmla="*/ 2147483647 w 2883"/>
              <a:gd name="T5" fmla="*/ 2147483647 h 3393"/>
              <a:gd name="T6" fmla="*/ 2147483647 w 2883"/>
              <a:gd name="T7" fmla="*/ 2147483647 h 3393"/>
              <a:gd name="T8" fmla="*/ 2147483647 w 2883"/>
              <a:gd name="T9" fmla="*/ 2147483647 h 3393"/>
              <a:gd name="T10" fmla="*/ 2147483647 w 2883"/>
              <a:gd name="T11" fmla="*/ 2147483647 h 3393"/>
              <a:gd name="T12" fmla="*/ 2147483647 w 2883"/>
              <a:gd name="T13" fmla="*/ 2147483647 h 3393"/>
              <a:gd name="T14" fmla="*/ 2147483647 w 2883"/>
              <a:gd name="T15" fmla="*/ 2147483647 h 3393"/>
              <a:gd name="T16" fmla="*/ 2147483647 w 2883"/>
              <a:gd name="T17" fmla="*/ 2147483647 h 3393"/>
              <a:gd name="T18" fmla="*/ 2147483647 w 2883"/>
              <a:gd name="T19" fmla="*/ 2147483647 h 3393"/>
              <a:gd name="T20" fmla="*/ 2147483647 w 2883"/>
              <a:gd name="T21" fmla="*/ 2147483647 h 3393"/>
              <a:gd name="T22" fmla="*/ 2147483647 w 2883"/>
              <a:gd name="T23" fmla="*/ 2147483647 h 3393"/>
              <a:gd name="T24" fmla="*/ 2147483647 w 2883"/>
              <a:gd name="T25" fmla="*/ 2147483647 h 3393"/>
              <a:gd name="T26" fmla="*/ 2147483647 w 2883"/>
              <a:gd name="T27" fmla="*/ 2147483647 h 3393"/>
              <a:gd name="T28" fmla="*/ 2147483647 w 2883"/>
              <a:gd name="T29" fmla="*/ 2147483647 h 3393"/>
              <a:gd name="T30" fmla="*/ 2147483647 w 2883"/>
              <a:gd name="T31" fmla="*/ 2147483647 h 3393"/>
              <a:gd name="T32" fmla="*/ 2147483647 w 2883"/>
              <a:gd name="T33" fmla="*/ 2147483647 h 3393"/>
              <a:gd name="T34" fmla="*/ 2147483647 w 2883"/>
              <a:gd name="T35" fmla="*/ 2147483647 h 3393"/>
              <a:gd name="T36" fmla="*/ 2147483647 w 2883"/>
              <a:gd name="T37" fmla="*/ 2147483647 h 3393"/>
              <a:gd name="T38" fmla="*/ 2147483647 w 2883"/>
              <a:gd name="T39" fmla="*/ 2147483647 h 3393"/>
              <a:gd name="T40" fmla="*/ 2147483647 w 2883"/>
              <a:gd name="T41" fmla="*/ 2147483647 h 3393"/>
              <a:gd name="T42" fmla="*/ 2147483647 w 2883"/>
              <a:gd name="T43" fmla="*/ 2147483647 h 3393"/>
              <a:gd name="T44" fmla="*/ 2147483647 w 2883"/>
              <a:gd name="T45" fmla="*/ 2147483647 h 3393"/>
              <a:gd name="T46" fmla="*/ 2147483647 w 2883"/>
              <a:gd name="T47" fmla="*/ 2147483647 h 3393"/>
              <a:gd name="T48" fmla="*/ 2147483647 w 2883"/>
              <a:gd name="T49" fmla="*/ 2147483647 h 3393"/>
              <a:gd name="T50" fmla="*/ 2147483647 w 2883"/>
              <a:gd name="T51" fmla="*/ 2147483647 h 3393"/>
              <a:gd name="T52" fmla="*/ 2147483647 w 2883"/>
              <a:gd name="T53" fmla="*/ 2147483647 h 3393"/>
              <a:gd name="T54" fmla="*/ 2147483647 w 2883"/>
              <a:gd name="T55" fmla="*/ 2147483647 h 3393"/>
              <a:gd name="T56" fmla="*/ 2147483647 w 2883"/>
              <a:gd name="T57" fmla="*/ 2147483647 h 3393"/>
              <a:gd name="T58" fmla="*/ 2147483647 w 2883"/>
              <a:gd name="T59" fmla="*/ 2147483647 h 3393"/>
              <a:gd name="T60" fmla="*/ 2147483647 w 2883"/>
              <a:gd name="T61" fmla="*/ 2147483647 h 3393"/>
              <a:gd name="T62" fmla="*/ 2147483647 w 2883"/>
              <a:gd name="T63" fmla="*/ 2147483647 h 3393"/>
              <a:gd name="T64" fmla="*/ 2147483647 w 2883"/>
              <a:gd name="T65" fmla="*/ 2147483647 h 3393"/>
              <a:gd name="T66" fmla="*/ 2147483647 w 2883"/>
              <a:gd name="T67" fmla="*/ 2147483647 h 3393"/>
              <a:gd name="T68" fmla="*/ 2147483647 w 2883"/>
              <a:gd name="T69" fmla="*/ 2147483647 h 3393"/>
              <a:gd name="T70" fmla="*/ 2147483647 w 2883"/>
              <a:gd name="T71" fmla="*/ 2147483647 h 3393"/>
              <a:gd name="T72" fmla="*/ 2147483647 w 2883"/>
              <a:gd name="T73" fmla="*/ 2147483647 h 3393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2883"/>
              <a:gd name="T112" fmla="*/ 0 h 3393"/>
              <a:gd name="T113" fmla="*/ 2883 w 2883"/>
              <a:gd name="T114" fmla="*/ 3393 h 3393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2883" h="3393">
                <a:moveTo>
                  <a:pt x="1032" y="456"/>
                </a:moveTo>
                <a:cubicBezTo>
                  <a:pt x="1008" y="423"/>
                  <a:pt x="1209" y="659"/>
                  <a:pt x="1296" y="784"/>
                </a:cubicBezTo>
                <a:cubicBezTo>
                  <a:pt x="1383" y="909"/>
                  <a:pt x="1503" y="1325"/>
                  <a:pt x="1552" y="1208"/>
                </a:cubicBezTo>
                <a:cubicBezTo>
                  <a:pt x="1601" y="1091"/>
                  <a:pt x="1577" y="0"/>
                  <a:pt x="1592" y="80"/>
                </a:cubicBezTo>
                <a:cubicBezTo>
                  <a:pt x="1607" y="160"/>
                  <a:pt x="1640" y="1688"/>
                  <a:pt x="1640" y="1688"/>
                </a:cubicBezTo>
                <a:cubicBezTo>
                  <a:pt x="1733" y="1535"/>
                  <a:pt x="2077" y="916"/>
                  <a:pt x="2200" y="768"/>
                </a:cubicBezTo>
                <a:cubicBezTo>
                  <a:pt x="2252" y="820"/>
                  <a:pt x="2306" y="792"/>
                  <a:pt x="2376" y="800"/>
                </a:cubicBezTo>
                <a:cubicBezTo>
                  <a:pt x="2376" y="800"/>
                  <a:pt x="2776" y="968"/>
                  <a:pt x="2776" y="968"/>
                </a:cubicBezTo>
                <a:cubicBezTo>
                  <a:pt x="2883" y="932"/>
                  <a:pt x="2741" y="923"/>
                  <a:pt x="2672" y="920"/>
                </a:cubicBezTo>
                <a:cubicBezTo>
                  <a:pt x="2567" y="901"/>
                  <a:pt x="2267" y="796"/>
                  <a:pt x="2144" y="856"/>
                </a:cubicBezTo>
                <a:cubicBezTo>
                  <a:pt x="2069" y="916"/>
                  <a:pt x="1995" y="1189"/>
                  <a:pt x="1936" y="1280"/>
                </a:cubicBezTo>
                <a:cubicBezTo>
                  <a:pt x="1863" y="1485"/>
                  <a:pt x="1739" y="1776"/>
                  <a:pt x="1736" y="2088"/>
                </a:cubicBezTo>
                <a:cubicBezTo>
                  <a:pt x="1714" y="2392"/>
                  <a:pt x="1764" y="2901"/>
                  <a:pt x="1856" y="3104"/>
                </a:cubicBezTo>
                <a:cubicBezTo>
                  <a:pt x="1948" y="3307"/>
                  <a:pt x="2263" y="3272"/>
                  <a:pt x="2288" y="3304"/>
                </a:cubicBezTo>
                <a:cubicBezTo>
                  <a:pt x="2225" y="3279"/>
                  <a:pt x="2074" y="3309"/>
                  <a:pt x="2008" y="3296"/>
                </a:cubicBezTo>
                <a:cubicBezTo>
                  <a:pt x="1952" y="3268"/>
                  <a:pt x="1901" y="3263"/>
                  <a:pt x="1840" y="3256"/>
                </a:cubicBezTo>
                <a:cubicBezTo>
                  <a:pt x="1824" y="3251"/>
                  <a:pt x="1808" y="3246"/>
                  <a:pt x="1792" y="3240"/>
                </a:cubicBezTo>
                <a:cubicBezTo>
                  <a:pt x="1781" y="3236"/>
                  <a:pt x="1772" y="3222"/>
                  <a:pt x="1760" y="3224"/>
                </a:cubicBezTo>
                <a:cubicBezTo>
                  <a:pt x="1752" y="3226"/>
                  <a:pt x="1755" y="3240"/>
                  <a:pt x="1752" y="3248"/>
                </a:cubicBezTo>
                <a:cubicBezTo>
                  <a:pt x="1749" y="3293"/>
                  <a:pt x="1771" y="3348"/>
                  <a:pt x="1744" y="3384"/>
                </a:cubicBezTo>
                <a:cubicBezTo>
                  <a:pt x="1729" y="3393"/>
                  <a:pt x="1713" y="3341"/>
                  <a:pt x="1664" y="3304"/>
                </a:cubicBezTo>
                <a:cubicBezTo>
                  <a:pt x="1641" y="3272"/>
                  <a:pt x="1657" y="3192"/>
                  <a:pt x="1568" y="3200"/>
                </a:cubicBezTo>
                <a:cubicBezTo>
                  <a:pt x="1487" y="3213"/>
                  <a:pt x="976" y="3335"/>
                  <a:pt x="912" y="3352"/>
                </a:cubicBezTo>
                <a:cubicBezTo>
                  <a:pt x="928" y="3348"/>
                  <a:pt x="1024" y="3312"/>
                  <a:pt x="1024" y="3312"/>
                </a:cubicBezTo>
                <a:cubicBezTo>
                  <a:pt x="1064" y="3285"/>
                  <a:pt x="1163" y="3252"/>
                  <a:pt x="1216" y="3192"/>
                </a:cubicBezTo>
                <a:cubicBezTo>
                  <a:pt x="1269" y="3132"/>
                  <a:pt x="1304" y="3039"/>
                  <a:pt x="1344" y="2952"/>
                </a:cubicBezTo>
                <a:cubicBezTo>
                  <a:pt x="1384" y="2865"/>
                  <a:pt x="1428" y="2794"/>
                  <a:pt x="1456" y="2672"/>
                </a:cubicBezTo>
                <a:cubicBezTo>
                  <a:pt x="1525" y="2496"/>
                  <a:pt x="1503" y="2308"/>
                  <a:pt x="1512" y="2216"/>
                </a:cubicBezTo>
                <a:cubicBezTo>
                  <a:pt x="1527" y="2022"/>
                  <a:pt x="1548" y="1626"/>
                  <a:pt x="1545" y="1505"/>
                </a:cubicBezTo>
                <a:cubicBezTo>
                  <a:pt x="1517" y="1262"/>
                  <a:pt x="1509" y="1312"/>
                  <a:pt x="1424" y="1112"/>
                </a:cubicBezTo>
                <a:cubicBezTo>
                  <a:pt x="1356" y="1034"/>
                  <a:pt x="1276" y="971"/>
                  <a:pt x="1136" y="1040"/>
                </a:cubicBezTo>
                <a:cubicBezTo>
                  <a:pt x="996" y="1109"/>
                  <a:pt x="603" y="1540"/>
                  <a:pt x="584" y="1528"/>
                </a:cubicBezTo>
                <a:cubicBezTo>
                  <a:pt x="565" y="1516"/>
                  <a:pt x="1117" y="1111"/>
                  <a:pt x="1024" y="968"/>
                </a:cubicBezTo>
                <a:cubicBezTo>
                  <a:pt x="931" y="825"/>
                  <a:pt x="0" y="677"/>
                  <a:pt x="24" y="672"/>
                </a:cubicBezTo>
                <a:cubicBezTo>
                  <a:pt x="48" y="667"/>
                  <a:pt x="948" y="888"/>
                  <a:pt x="1168" y="936"/>
                </a:cubicBezTo>
                <a:cubicBezTo>
                  <a:pt x="1388" y="984"/>
                  <a:pt x="1367" y="1040"/>
                  <a:pt x="1344" y="960"/>
                </a:cubicBezTo>
                <a:cubicBezTo>
                  <a:pt x="1344" y="960"/>
                  <a:pt x="1032" y="456"/>
                  <a:pt x="1032" y="456"/>
                </a:cubicBezTo>
                <a:close/>
              </a:path>
            </a:pathLst>
          </a:custGeom>
          <a:solidFill>
            <a:srgbClr val="EEECE1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7" name="Freeform 7"/>
          <p:cNvSpPr>
            <a:spLocks/>
          </p:cNvSpPr>
          <p:nvPr/>
        </p:nvSpPr>
        <p:spPr bwMode="auto">
          <a:xfrm>
            <a:off x="1692275" y="2565400"/>
            <a:ext cx="5003800" cy="4176713"/>
          </a:xfrm>
          <a:custGeom>
            <a:avLst/>
            <a:gdLst>
              <a:gd name="T0" fmla="*/ 2147483647 w 2883"/>
              <a:gd name="T1" fmla="*/ 2147483647 h 3393"/>
              <a:gd name="T2" fmla="*/ 2147483647 w 2883"/>
              <a:gd name="T3" fmla="*/ 2147483647 h 3393"/>
              <a:gd name="T4" fmla="*/ 2147483647 w 2883"/>
              <a:gd name="T5" fmla="*/ 2147483647 h 3393"/>
              <a:gd name="T6" fmla="*/ 2147483647 w 2883"/>
              <a:gd name="T7" fmla="*/ 2147483647 h 3393"/>
              <a:gd name="T8" fmla="*/ 2147483647 w 2883"/>
              <a:gd name="T9" fmla="*/ 2147483647 h 3393"/>
              <a:gd name="T10" fmla="*/ 2147483647 w 2883"/>
              <a:gd name="T11" fmla="*/ 2147483647 h 3393"/>
              <a:gd name="T12" fmla="*/ 2147483647 w 2883"/>
              <a:gd name="T13" fmla="*/ 2147483647 h 3393"/>
              <a:gd name="T14" fmla="*/ 2147483647 w 2883"/>
              <a:gd name="T15" fmla="*/ 2147483647 h 3393"/>
              <a:gd name="T16" fmla="*/ 2147483647 w 2883"/>
              <a:gd name="T17" fmla="*/ 2147483647 h 3393"/>
              <a:gd name="T18" fmla="*/ 2147483647 w 2883"/>
              <a:gd name="T19" fmla="*/ 2147483647 h 3393"/>
              <a:gd name="T20" fmla="*/ 2147483647 w 2883"/>
              <a:gd name="T21" fmla="*/ 2147483647 h 3393"/>
              <a:gd name="T22" fmla="*/ 2147483647 w 2883"/>
              <a:gd name="T23" fmla="*/ 2147483647 h 3393"/>
              <a:gd name="T24" fmla="*/ 2147483647 w 2883"/>
              <a:gd name="T25" fmla="*/ 2147483647 h 3393"/>
              <a:gd name="T26" fmla="*/ 2147483647 w 2883"/>
              <a:gd name="T27" fmla="*/ 2147483647 h 3393"/>
              <a:gd name="T28" fmla="*/ 2147483647 w 2883"/>
              <a:gd name="T29" fmla="*/ 2147483647 h 3393"/>
              <a:gd name="T30" fmla="*/ 2147483647 w 2883"/>
              <a:gd name="T31" fmla="*/ 2147483647 h 3393"/>
              <a:gd name="T32" fmla="*/ 2147483647 w 2883"/>
              <a:gd name="T33" fmla="*/ 2147483647 h 3393"/>
              <a:gd name="T34" fmla="*/ 2147483647 w 2883"/>
              <a:gd name="T35" fmla="*/ 2147483647 h 3393"/>
              <a:gd name="T36" fmla="*/ 2147483647 w 2883"/>
              <a:gd name="T37" fmla="*/ 2147483647 h 3393"/>
              <a:gd name="T38" fmla="*/ 2147483647 w 2883"/>
              <a:gd name="T39" fmla="*/ 2147483647 h 3393"/>
              <a:gd name="T40" fmla="*/ 2147483647 w 2883"/>
              <a:gd name="T41" fmla="*/ 2147483647 h 3393"/>
              <a:gd name="T42" fmla="*/ 2147483647 w 2883"/>
              <a:gd name="T43" fmla="*/ 2147483647 h 3393"/>
              <a:gd name="T44" fmla="*/ 2147483647 w 2883"/>
              <a:gd name="T45" fmla="*/ 2147483647 h 3393"/>
              <a:gd name="T46" fmla="*/ 2147483647 w 2883"/>
              <a:gd name="T47" fmla="*/ 2147483647 h 3393"/>
              <a:gd name="T48" fmla="*/ 2147483647 w 2883"/>
              <a:gd name="T49" fmla="*/ 2147483647 h 3393"/>
              <a:gd name="T50" fmla="*/ 2147483647 w 2883"/>
              <a:gd name="T51" fmla="*/ 2147483647 h 3393"/>
              <a:gd name="T52" fmla="*/ 2147483647 w 2883"/>
              <a:gd name="T53" fmla="*/ 2147483647 h 3393"/>
              <a:gd name="T54" fmla="*/ 2147483647 w 2883"/>
              <a:gd name="T55" fmla="*/ 2147483647 h 3393"/>
              <a:gd name="T56" fmla="*/ 2147483647 w 2883"/>
              <a:gd name="T57" fmla="*/ 2147483647 h 3393"/>
              <a:gd name="T58" fmla="*/ 2147483647 w 2883"/>
              <a:gd name="T59" fmla="*/ 2147483647 h 3393"/>
              <a:gd name="T60" fmla="*/ 2147483647 w 2883"/>
              <a:gd name="T61" fmla="*/ 2147483647 h 3393"/>
              <a:gd name="T62" fmla="*/ 2147483647 w 2883"/>
              <a:gd name="T63" fmla="*/ 2147483647 h 3393"/>
              <a:gd name="T64" fmla="*/ 2147483647 w 2883"/>
              <a:gd name="T65" fmla="*/ 2147483647 h 3393"/>
              <a:gd name="T66" fmla="*/ 2147483647 w 2883"/>
              <a:gd name="T67" fmla="*/ 2147483647 h 3393"/>
              <a:gd name="T68" fmla="*/ 2147483647 w 2883"/>
              <a:gd name="T69" fmla="*/ 2147483647 h 3393"/>
              <a:gd name="T70" fmla="*/ 2147483647 w 2883"/>
              <a:gd name="T71" fmla="*/ 2147483647 h 3393"/>
              <a:gd name="T72" fmla="*/ 2147483647 w 2883"/>
              <a:gd name="T73" fmla="*/ 2147483647 h 3393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2883"/>
              <a:gd name="T112" fmla="*/ 0 h 3393"/>
              <a:gd name="T113" fmla="*/ 2883 w 2883"/>
              <a:gd name="T114" fmla="*/ 3393 h 3393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2883" h="3393">
                <a:moveTo>
                  <a:pt x="1032" y="456"/>
                </a:moveTo>
                <a:cubicBezTo>
                  <a:pt x="1008" y="423"/>
                  <a:pt x="1209" y="659"/>
                  <a:pt x="1296" y="784"/>
                </a:cubicBezTo>
                <a:cubicBezTo>
                  <a:pt x="1383" y="909"/>
                  <a:pt x="1503" y="1325"/>
                  <a:pt x="1552" y="1208"/>
                </a:cubicBezTo>
                <a:cubicBezTo>
                  <a:pt x="1601" y="1091"/>
                  <a:pt x="1577" y="0"/>
                  <a:pt x="1592" y="80"/>
                </a:cubicBezTo>
                <a:cubicBezTo>
                  <a:pt x="1607" y="160"/>
                  <a:pt x="1640" y="1688"/>
                  <a:pt x="1640" y="1688"/>
                </a:cubicBezTo>
                <a:cubicBezTo>
                  <a:pt x="1733" y="1535"/>
                  <a:pt x="2077" y="916"/>
                  <a:pt x="2200" y="768"/>
                </a:cubicBezTo>
                <a:cubicBezTo>
                  <a:pt x="2252" y="820"/>
                  <a:pt x="2306" y="792"/>
                  <a:pt x="2376" y="800"/>
                </a:cubicBezTo>
                <a:cubicBezTo>
                  <a:pt x="2376" y="800"/>
                  <a:pt x="2776" y="968"/>
                  <a:pt x="2776" y="968"/>
                </a:cubicBezTo>
                <a:cubicBezTo>
                  <a:pt x="2883" y="932"/>
                  <a:pt x="2741" y="923"/>
                  <a:pt x="2672" y="920"/>
                </a:cubicBezTo>
                <a:cubicBezTo>
                  <a:pt x="2567" y="901"/>
                  <a:pt x="2267" y="796"/>
                  <a:pt x="2144" y="856"/>
                </a:cubicBezTo>
                <a:cubicBezTo>
                  <a:pt x="2069" y="916"/>
                  <a:pt x="1995" y="1189"/>
                  <a:pt x="1936" y="1280"/>
                </a:cubicBezTo>
                <a:cubicBezTo>
                  <a:pt x="1863" y="1485"/>
                  <a:pt x="1739" y="1776"/>
                  <a:pt x="1736" y="2088"/>
                </a:cubicBezTo>
                <a:cubicBezTo>
                  <a:pt x="1714" y="2392"/>
                  <a:pt x="1764" y="2901"/>
                  <a:pt x="1856" y="3104"/>
                </a:cubicBezTo>
                <a:cubicBezTo>
                  <a:pt x="1948" y="3307"/>
                  <a:pt x="2263" y="3272"/>
                  <a:pt x="2288" y="3304"/>
                </a:cubicBezTo>
                <a:cubicBezTo>
                  <a:pt x="2225" y="3279"/>
                  <a:pt x="2074" y="3309"/>
                  <a:pt x="2008" y="3296"/>
                </a:cubicBezTo>
                <a:cubicBezTo>
                  <a:pt x="1952" y="3268"/>
                  <a:pt x="1901" y="3263"/>
                  <a:pt x="1840" y="3256"/>
                </a:cubicBezTo>
                <a:cubicBezTo>
                  <a:pt x="1824" y="3251"/>
                  <a:pt x="1808" y="3246"/>
                  <a:pt x="1792" y="3240"/>
                </a:cubicBezTo>
                <a:cubicBezTo>
                  <a:pt x="1781" y="3236"/>
                  <a:pt x="1772" y="3222"/>
                  <a:pt x="1760" y="3224"/>
                </a:cubicBezTo>
                <a:cubicBezTo>
                  <a:pt x="1752" y="3226"/>
                  <a:pt x="1755" y="3240"/>
                  <a:pt x="1752" y="3248"/>
                </a:cubicBezTo>
                <a:cubicBezTo>
                  <a:pt x="1749" y="3293"/>
                  <a:pt x="1771" y="3348"/>
                  <a:pt x="1744" y="3384"/>
                </a:cubicBezTo>
                <a:cubicBezTo>
                  <a:pt x="1729" y="3393"/>
                  <a:pt x="1713" y="3341"/>
                  <a:pt x="1664" y="3304"/>
                </a:cubicBezTo>
                <a:cubicBezTo>
                  <a:pt x="1641" y="3272"/>
                  <a:pt x="1657" y="3192"/>
                  <a:pt x="1568" y="3200"/>
                </a:cubicBezTo>
                <a:cubicBezTo>
                  <a:pt x="1487" y="3213"/>
                  <a:pt x="976" y="3335"/>
                  <a:pt x="912" y="3352"/>
                </a:cubicBezTo>
                <a:cubicBezTo>
                  <a:pt x="928" y="3348"/>
                  <a:pt x="1024" y="3312"/>
                  <a:pt x="1024" y="3312"/>
                </a:cubicBezTo>
                <a:cubicBezTo>
                  <a:pt x="1064" y="3285"/>
                  <a:pt x="1163" y="3252"/>
                  <a:pt x="1216" y="3192"/>
                </a:cubicBezTo>
                <a:cubicBezTo>
                  <a:pt x="1269" y="3132"/>
                  <a:pt x="1304" y="3039"/>
                  <a:pt x="1344" y="2952"/>
                </a:cubicBezTo>
                <a:cubicBezTo>
                  <a:pt x="1384" y="2865"/>
                  <a:pt x="1428" y="2794"/>
                  <a:pt x="1456" y="2672"/>
                </a:cubicBezTo>
                <a:cubicBezTo>
                  <a:pt x="1525" y="2496"/>
                  <a:pt x="1503" y="2308"/>
                  <a:pt x="1512" y="2216"/>
                </a:cubicBezTo>
                <a:cubicBezTo>
                  <a:pt x="1527" y="2022"/>
                  <a:pt x="1548" y="1626"/>
                  <a:pt x="1545" y="1505"/>
                </a:cubicBezTo>
                <a:cubicBezTo>
                  <a:pt x="1517" y="1262"/>
                  <a:pt x="1509" y="1312"/>
                  <a:pt x="1424" y="1112"/>
                </a:cubicBezTo>
                <a:cubicBezTo>
                  <a:pt x="1356" y="1034"/>
                  <a:pt x="1276" y="971"/>
                  <a:pt x="1136" y="1040"/>
                </a:cubicBezTo>
                <a:cubicBezTo>
                  <a:pt x="996" y="1109"/>
                  <a:pt x="603" y="1540"/>
                  <a:pt x="584" y="1528"/>
                </a:cubicBezTo>
                <a:cubicBezTo>
                  <a:pt x="565" y="1516"/>
                  <a:pt x="1117" y="1111"/>
                  <a:pt x="1024" y="968"/>
                </a:cubicBezTo>
                <a:cubicBezTo>
                  <a:pt x="931" y="825"/>
                  <a:pt x="0" y="677"/>
                  <a:pt x="24" y="672"/>
                </a:cubicBezTo>
                <a:cubicBezTo>
                  <a:pt x="48" y="667"/>
                  <a:pt x="948" y="888"/>
                  <a:pt x="1168" y="936"/>
                </a:cubicBezTo>
                <a:cubicBezTo>
                  <a:pt x="1388" y="984"/>
                  <a:pt x="1367" y="1040"/>
                  <a:pt x="1344" y="960"/>
                </a:cubicBezTo>
                <a:cubicBezTo>
                  <a:pt x="1344" y="960"/>
                  <a:pt x="1032" y="456"/>
                  <a:pt x="1032" y="456"/>
                </a:cubicBezTo>
                <a:close/>
              </a:path>
            </a:pathLst>
          </a:custGeom>
          <a:solidFill>
            <a:schemeClr val="bg2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4348" name="Freeform 12"/>
          <p:cNvPicPr>
            <a:picLocks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704203">
            <a:off x="114831" y="1667309"/>
            <a:ext cx="2759075" cy="3227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Freeform 6"/>
          <p:cNvSpPr>
            <a:spLocks/>
          </p:cNvSpPr>
          <p:nvPr/>
        </p:nvSpPr>
        <p:spPr bwMode="auto">
          <a:xfrm rot="-10462888">
            <a:off x="3779966" y="905433"/>
            <a:ext cx="2299222" cy="2651125"/>
          </a:xfrm>
          <a:custGeom>
            <a:avLst/>
            <a:gdLst>
              <a:gd name="T0" fmla="*/ 2147483647 w 1175"/>
              <a:gd name="T1" fmla="*/ 2147483647 h 1180"/>
              <a:gd name="T2" fmla="*/ 2147483647 w 1175"/>
              <a:gd name="T3" fmla="*/ 2147483647 h 1180"/>
              <a:gd name="T4" fmla="*/ 2147483647 w 1175"/>
              <a:gd name="T5" fmla="*/ 2147483647 h 1180"/>
              <a:gd name="T6" fmla="*/ 2147483647 w 1175"/>
              <a:gd name="T7" fmla="*/ 2147483647 h 1180"/>
              <a:gd name="T8" fmla="*/ 2147483647 w 1175"/>
              <a:gd name="T9" fmla="*/ 2147483647 h 1180"/>
              <a:gd name="T10" fmla="*/ 2147483647 w 1175"/>
              <a:gd name="T11" fmla="*/ 2147483647 h 1180"/>
              <a:gd name="T12" fmla="*/ 2147483647 w 1175"/>
              <a:gd name="T13" fmla="*/ 2147483647 h 1180"/>
              <a:gd name="T14" fmla="*/ 2147483647 w 1175"/>
              <a:gd name="T15" fmla="*/ 2147483647 h 1180"/>
              <a:gd name="T16" fmla="*/ 2147483647 w 1175"/>
              <a:gd name="T17" fmla="*/ 2147483647 h 1180"/>
              <a:gd name="T18" fmla="*/ 2147483647 w 1175"/>
              <a:gd name="T19" fmla="*/ 2147483647 h 1180"/>
              <a:gd name="T20" fmla="*/ 2147483647 w 1175"/>
              <a:gd name="T21" fmla="*/ 2147483647 h 1180"/>
              <a:gd name="T22" fmla="*/ 2147483647 w 1175"/>
              <a:gd name="T23" fmla="*/ 2147483647 h 1180"/>
              <a:gd name="T24" fmla="*/ 2147483647 w 1175"/>
              <a:gd name="T25" fmla="*/ 2147483647 h 1180"/>
              <a:gd name="T26" fmla="*/ 2147483647 w 1175"/>
              <a:gd name="T27" fmla="*/ 2147483647 h 1180"/>
              <a:gd name="T28" fmla="*/ 2147483647 w 1175"/>
              <a:gd name="T29" fmla="*/ 2147483647 h 1180"/>
              <a:gd name="T30" fmla="*/ 2147483647 w 1175"/>
              <a:gd name="T31" fmla="*/ 2147483647 h 1180"/>
              <a:gd name="T32" fmla="*/ 2147483647 w 1175"/>
              <a:gd name="T33" fmla="*/ 2147483647 h 1180"/>
              <a:gd name="T34" fmla="*/ 2147483647 w 1175"/>
              <a:gd name="T35" fmla="*/ 2147483647 h 1180"/>
              <a:gd name="T36" fmla="*/ 2147483647 w 1175"/>
              <a:gd name="T37" fmla="*/ 2147483647 h 1180"/>
              <a:gd name="T38" fmla="*/ 2147483647 w 1175"/>
              <a:gd name="T39" fmla="*/ 2147483647 h 118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175"/>
              <a:gd name="T61" fmla="*/ 0 h 1180"/>
              <a:gd name="T62" fmla="*/ 1175 w 1175"/>
              <a:gd name="T63" fmla="*/ 1180 h 1180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175" h="1180">
                <a:moveTo>
                  <a:pt x="797" y="194"/>
                </a:moveTo>
                <a:cubicBezTo>
                  <a:pt x="763" y="184"/>
                  <a:pt x="688" y="75"/>
                  <a:pt x="652" y="65"/>
                </a:cubicBezTo>
                <a:cubicBezTo>
                  <a:pt x="575" y="0"/>
                  <a:pt x="296" y="50"/>
                  <a:pt x="286" y="50"/>
                </a:cubicBezTo>
                <a:cubicBezTo>
                  <a:pt x="239" y="62"/>
                  <a:pt x="205" y="89"/>
                  <a:pt x="157" y="103"/>
                </a:cubicBezTo>
                <a:cubicBezTo>
                  <a:pt x="121" y="123"/>
                  <a:pt x="104" y="153"/>
                  <a:pt x="75" y="177"/>
                </a:cubicBezTo>
                <a:cubicBezTo>
                  <a:pt x="6" y="343"/>
                  <a:pt x="0" y="535"/>
                  <a:pt x="129" y="675"/>
                </a:cubicBezTo>
                <a:cubicBezTo>
                  <a:pt x="152" y="730"/>
                  <a:pt x="120" y="663"/>
                  <a:pt x="167" y="720"/>
                </a:cubicBezTo>
                <a:cubicBezTo>
                  <a:pt x="178" y="734"/>
                  <a:pt x="184" y="750"/>
                  <a:pt x="194" y="764"/>
                </a:cubicBezTo>
                <a:cubicBezTo>
                  <a:pt x="204" y="798"/>
                  <a:pt x="221" y="808"/>
                  <a:pt x="239" y="839"/>
                </a:cubicBezTo>
                <a:cubicBezTo>
                  <a:pt x="265" y="943"/>
                  <a:pt x="244" y="1048"/>
                  <a:pt x="277" y="1151"/>
                </a:cubicBezTo>
                <a:cubicBezTo>
                  <a:pt x="307" y="1180"/>
                  <a:pt x="395" y="1058"/>
                  <a:pt x="441" y="1028"/>
                </a:cubicBezTo>
                <a:cubicBezTo>
                  <a:pt x="486" y="1015"/>
                  <a:pt x="506" y="985"/>
                  <a:pt x="551" y="973"/>
                </a:cubicBezTo>
                <a:cubicBezTo>
                  <a:pt x="580" y="958"/>
                  <a:pt x="606" y="954"/>
                  <a:pt x="634" y="943"/>
                </a:cubicBezTo>
                <a:cubicBezTo>
                  <a:pt x="691" y="922"/>
                  <a:pt x="740" y="903"/>
                  <a:pt x="799" y="891"/>
                </a:cubicBezTo>
                <a:cubicBezTo>
                  <a:pt x="859" y="869"/>
                  <a:pt x="947" y="847"/>
                  <a:pt x="992" y="817"/>
                </a:cubicBezTo>
                <a:cubicBezTo>
                  <a:pt x="1040" y="781"/>
                  <a:pt x="1103" y="726"/>
                  <a:pt x="1124" y="694"/>
                </a:cubicBezTo>
                <a:cubicBezTo>
                  <a:pt x="1150" y="654"/>
                  <a:pt x="1169" y="619"/>
                  <a:pt x="1175" y="566"/>
                </a:cubicBezTo>
                <a:cubicBezTo>
                  <a:pt x="1174" y="533"/>
                  <a:pt x="1169" y="398"/>
                  <a:pt x="1139" y="337"/>
                </a:cubicBezTo>
                <a:cubicBezTo>
                  <a:pt x="1109" y="276"/>
                  <a:pt x="1049" y="223"/>
                  <a:pt x="992" y="199"/>
                </a:cubicBezTo>
                <a:cubicBezTo>
                  <a:pt x="948" y="176"/>
                  <a:pt x="854" y="215"/>
                  <a:pt x="797" y="194"/>
                </a:cubicBezTo>
                <a:close/>
              </a:path>
            </a:pathLst>
          </a:custGeom>
          <a:solidFill>
            <a:srgbClr val="B3A2C7"/>
          </a:solidFill>
          <a:ln w="76200" cap="rnd">
            <a:solidFill>
              <a:srgbClr val="008000"/>
            </a:solidFill>
            <a:prstDash val="sysDot"/>
            <a:round/>
            <a:headEnd/>
            <a:tailEnd/>
          </a:ln>
        </p:spPr>
        <p:txBody>
          <a:bodyPr vert="eaVert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sp>
        <p:nvSpPr>
          <p:cNvPr id="14352" name="Прямоугольник 14"/>
          <p:cNvSpPr>
            <a:spLocks noChangeArrowheads="1"/>
          </p:cNvSpPr>
          <p:nvPr/>
        </p:nvSpPr>
        <p:spPr bwMode="auto">
          <a:xfrm rot="630172">
            <a:off x="4643438" y="5084763"/>
            <a:ext cx="21748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>
                <a:latin typeface="Calibri" pitchFamily="34" charset="0"/>
              </a:rPr>
              <a:t>Кинезеологические </a:t>
            </a:r>
          </a:p>
          <a:p>
            <a:r>
              <a:rPr lang="ru-RU" b="1" i="1">
                <a:latin typeface="Calibri" pitchFamily="34" charset="0"/>
              </a:rPr>
              <a:t>упражнения</a:t>
            </a:r>
            <a:r>
              <a:rPr lang="ru-RU">
                <a:latin typeface="Calibri" pitchFamily="34" charset="0"/>
              </a:rPr>
              <a:t> </a:t>
            </a:r>
          </a:p>
        </p:txBody>
      </p:sp>
      <p:pic>
        <p:nvPicPr>
          <p:cNvPr id="14353" name="Freeform 12"/>
          <p:cNvPicPr>
            <a:picLocks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588376">
            <a:off x="5580063" y="2708275"/>
            <a:ext cx="2700337" cy="243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54" name="Прямоугольник 17"/>
          <p:cNvSpPr>
            <a:spLocks noChangeArrowheads="1"/>
          </p:cNvSpPr>
          <p:nvPr/>
        </p:nvSpPr>
        <p:spPr bwMode="auto">
          <a:xfrm>
            <a:off x="6227763" y="3540125"/>
            <a:ext cx="14430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 i="1" dirty="0">
                <a:latin typeface="Calibri" pitchFamily="34" charset="0"/>
              </a:rPr>
              <a:t>Гимнастика</a:t>
            </a:r>
          </a:p>
          <a:p>
            <a:pPr algn="ctr"/>
            <a:r>
              <a:rPr lang="ru-RU" b="1" i="1" dirty="0">
                <a:latin typeface="Calibri" pitchFamily="34" charset="0"/>
              </a:rPr>
              <a:t> для глаз</a:t>
            </a:r>
            <a:endParaRPr lang="ru-RU" dirty="0">
              <a:latin typeface="Calibri" pitchFamily="34" charset="0"/>
            </a:endParaRPr>
          </a:p>
        </p:txBody>
      </p:sp>
      <p:pic>
        <p:nvPicPr>
          <p:cNvPr id="14355" name="Freeform 12"/>
          <p:cNvPicPr>
            <a:picLocks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895252">
            <a:off x="1403350" y="3933825"/>
            <a:ext cx="2528888" cy="274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 rot="1447791">
            <a:off x="467954" y="3201077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 smtClean="0">
                <a:latin typeface="Calibri" pitchFamily="34" charset="0"/>
                <a:cs typeface="Calibri" pitchFamily="34" charset="0"/>
              </a:rPr>
              <a:t>Артикуляционная </a:t>
            </a:r>
          </a:p>
          <a:p>
            <a:r>
              <a:rPr lang="ru-RU" b="1" i="1" dirty="0" smtClean="0">
                <a:latin typeface="Calibri" pitchFamily="34" charset="0"/>
                <a:cs typeface="Calibri" pitchFamily="34" charset="0"/>
              </a:rPr>
              <a:t>гимнастика </a:t>
            </a:r>
          </a:p>
          <a:p>
            <a:r>
              <a:rPr lang="ru-RU" b="1" i="1" dirty="0" smtClean="0">
                <a:latin typeface="Calibri" pitchFamily="34" charset="0"/>
                <a:cs typeface="Calibri" pitchFamily="34" charset="0"/>
              </a:rPr>
              <a:t>с </a:t>
            </a:r>
            <a:r>
              <a:rPr lang="ru-RU" b="1" i="1" dirty="0" err="1">
                <a:latin typeface="Calibri" pitchFamily="34" charset="0"/>
                <a:cs typeface="Calibri" pitchFamily="34" charset="0"/>
              </a:rPr>
              <a:t>биоэнергопластикой</a:t>
            </a:r>
            <a:r>
              <a:rPr lang="ru-RU" b="1" i="1" dirty="0">
                <a:latin typeface="Calibri" pitchFamily="34" charset="0"/>
                <a:cs typeface="Calibri" pitchFamily="34" charset="0"/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 rot="1041828">
            <a:off x="1725878" y="491603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>
                <a:latin typeface="Calibri" pitchFamily="34" charset="0"/>
                <a:cs typeface="Calibri" pitchFamily="34" charset="0"/>
              </a:rPr>
              <a:t>Упражнения для </a:t>
            </a:r>
            <a:endParaRPr lang="ru-RU" b="1" i="1" dirty="0" smtClean="0">
              <a:latin typeface="Calibri" pitchFamily="34" charset="0"/>
              <a:cs typeface="Calibri" pitchFamily="34" charset="0"/>
            </a:endParaRPr>
          </a:p>
          <a:p>
            <a:r>
              <a:rPr lang="ru-RU" b="1" i="1" dirty="0" smtClean="0">
                <a:latin typeface="Calibri" pitchFamily="34" charset="0"/>
                <a:cs typeface="Calibri" pitchFamily="34" charset="0"/>
              </a:rPr>
              <a:t>развития общей</a:t>
            </a:r>
          </a:p>
          <a:p>
            <a:r>
              <a:rPr lang="ru-RU" b="1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b="1" i="1" dirty="0">
                <a:latin typeface="Calibri" pitchFamily="34" charset="0"/>
                <a:cs typeface="Calibri" pitchFamily="34" charset="0"/>
              </a:rPr>
              <a:t>моторики</a:t>
            </a:r>
          </a:p>
        </p:txBody>
      </p:sp>
      <p:sp>
        <p:nvSpPr>
          <p:cNvPr id="6" name="Прямоугольник 5"/>
          <p:cNvSpPr/>
          <p:nvPr/>
        </p:nvSpPr>
        <p:spPr>
          <a:xfrm rot="816381">
            <a:off x="3917443" y="216745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>
                <a:latin typeface="Calibri" pitchFamily="34" charset="0"/>
                <a:cs typeface="Calibri" pitchFamily="34" charset="0"/>
              </a:rPr>
              <a:t>Упражнения для </a:t>
            </a:r>
            <a:endParaRPr lang="ru-RU" b="1" i="1" dirty="0" smtClean="0">
              <a:latin typeface="Calibri" pitchFamily="34" charset="0"/>
              <a:cs typeface="Calibri" pitchFamily="34" charset="0"/>
            </a:endParaRPr>
          </a:p>
          <a:p>
            <a:r>
              <a:rPr lang="ru-RU" b="1" i="1" dirty="0" smtClean="0">
                <a:latin typeface="Calibri" pitchFamily="34" charset="0"/>
                <a:cs typeface="Calibri" pitchFamily="34" charset="0"/>
              </a:rPr>
              <a:t>развития </a:t>
            </a:r>
            <a:r>
              <a:rPr lang="ru-RU" b="1" i="1" dirty="0">
                <a:latin typeface="Calibri" pitchFamily="34" charset="0"/>
                <a:cs typeface="Calibri" pitchFamily="34" charset="0"/>
              </a:rPr>
              <a:t>мелкой </a:t>
            </a:r>
            <a:endParaRPr lang="ru-RU" b="1" i="1" dirty="0" smtClean="0">
              <a:latin typeface="Calibri" pitchFamily="34" charset="0"/>
              <a:cs typeface="Calibri" pitchFamily="34" charset="0"/>
            </a:endParaRPr>
          </a:p>
          <a:p>
            <a:r>
              <a:rPr lang="ru-RU" b="1" i="1" dirty="0" smtClean="0">
                <a:latin typeface="Calibri" pitchFamily="34" charset="0"/>
                <a:cs typeface="Calibri" pitchFamily="34" charset="0"/>
              </a:rPr>
              <a:t>моторики</a:t>
            </a:r>
            <a:endParaRPr lang="ru-RU" b="1" i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4001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78" y="4631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WordArt 7"/>
          <p:cNvSpPr>
            <a:spLocks noChangeArrowheads="1" noChangeShapeType="1" noTextEdit="1"/>
          </p:cNvSpPr>
          <p:nvPr/>
        </p:nvSpPr>
        <p:spPr bwMode="auto">
          <a:xfrm>
            <a:off x="1795202" y="188641"/>
            <a:ext cx="5478723" cy="50351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Дыхательные упражнения</a:t>
            </a:r>
          </a:p>
        </p:txBody>
      </p:sp>
      <p:pic>
        <p:nvPicPr>
          <p:cNvPr id="15365" name="Picture 16" descr="IMG_20211222_134148_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81993" y="2287208"/>
            <a:ext cx="1536802" cy="33306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5366" name="Picture 18" descr="IMG_20211222_133849_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841021"/>
            <a:ext cx="1698728" cy="371069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5368" name="Picture 20" descr="IMG_20211221_131805_1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76038" y="2405572"/>
            <a:ext cx="1240556" cy="26838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369" name="Picture 21" descr="IMG_20211221_131930_1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50357" y="4718461"/>
            <a:ext cx="1674550" cy="194415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5370" name="Picture 22" descr="IMG_20211222_134040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7065158" y="796183"/>
            <a:ext cx="1920802" cy="38863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5372" name="Picture 12" descr="IMG_20210319_123833_1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9450" y="4558850"/>
            <a:ext cx="1912630" cy="211794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3" name="Picture 19" descr="IMG_20211221_132058_1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31445" y="4651999"/>
            <a:ext cx="1989026" cy="202458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1092000" cy="1093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755576" y="692151"/>
            <a:ext cx="81369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             </a:t>
            </a:r>
            <a:r>
              <a:rPr lang="ru-RU" b="1" u="sng" dirty="0" smtClean="0">
                <a:solidFill>
                  <a:srgbClr val="0070C0"/>
                </a:solidFill>
              </a:rPr>
              <a:t>Эффективность </a:t>
            </a:r>
            <a:r>
              <a:rPr lang="ru-RU" b="1" u="sng" dirty="0">
                <a:solidFill>
                  <a:srgbClr val="0070C0"/>
                </a:solidFill>
              </a:rPr>
              <a:t>использования: 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- </a:t>
            </a:r>
            <a:r>
              <a:rPr lang="ru-RU" b="1" dirty="0">
                <a:solidFill>
                  <a:srgbClr val="0070C0"/>
                </a:solidFill>
              </a:rPr>
              <a:t>насыщение организма кислородом;</a:t>
            </a:r>
          </a:p>
          <a:p>
            <a:r>
              <a:rPr lang="ru-RU" b="1" dirty="0">
                <a:solidFill>
                  <a:srgbClr val="0070C0"/>
                </a:solidFill>
              </a:rPr>
              <a:t>- организация речи на выдохе;</a:t>
            </a:r>
          </a:p>
          <a:p>
            <a:r>
              <a:rPr lang="ru-RU" b="1" dirty="0">
                <a:solidFill>
                  <a:srgbClr val="0070C0"/>
                </a:solidFill>
              </a:rPr>
              <a:t>- нормализация  </a:t>
            </a:r>
            <a:r>
              <a:rPr lang="ru-RU" b="1" dirty="0" smtClean="0">
                <a:solidFill>
                  <a:srgbClr val="0070C0"/>
                </a:solidFill>
              </a:rPr>
              <a:t>эмоционального </a:t>
            </a:r>
            <a:r>
              <a:rPr lang="ru-RU" b="1" dirty="0">
                <a:solidFill>
                  <a:srgbClr val="0070C0"/>
                </a:solidFill>
              </a:rPr>
              <a:t>состояния; </a:t>
            </a:r>
          </a:p>
          <a:p>
            <a:r>
              <a:rPr lang="ru-RU" b="1" dirty="0">
                <a:solidFill>
                  <a:srgbClr val="0070C0"/>
                </a:solidFill>
              </a:rPr>
              <a:t>- дифференциация ротового и носового дыхания;</a:t>
            </a:r>
          </a:p>
          <a:p>
            <a:r>
              <a:rPr lang="ru-RU" b="1" dirty="0">
                <a:solidFill>
                  <a:srgbClr val="0070C0"/>
                </a:solidFill>
              </a:rPr>
              <a:t>- повышение иммунитета.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12273" y="2479326"/>
            <a:ext cx="1746985" cy="18993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94368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WordArt 5"/>
          <p:cNvSpPr>
            <a:spLocks noChangeArrowheads="1" noChangeShapeType="1" noTextEdit="1"/>
          </p:cNvSpPr>
          <p:nvPr/>
        </p:nvSpPr>
        <p:spPr bwMode="auto">
          <a:xfrm>
            <a:off x="1475657" y="139478"/>
            <a:ext cx="6002778" cy="50405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Артикуляционная </a:t>
            </a:r>
            <a:r>
              <a:rPr lang="ru-RU" sz="36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гимнастикя</a:t>
            </a:r>
            <a:endParaRPr lang="ru-RU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pic>
        <p:nvPicPr>
          <p:cNvPr id="16388" name="Picture 7" descr="IMG_20211221_133744_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46918" y="3645023"/>
            <a:ext cx="1552640" cy="30599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389" name="Picture 8" descr="IMG_20211222_131039_1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42" b="-4700"/>
          <a:stretch/>
        </p:blipFill>
        <p:spPr bwMode="auto">
          <a:xfrm>
            <a:off x="7010621" y="3645024"/>
            <a:ext cx="1704675" cy="32450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390" name="Picture 10" descr="IMG_20211222_131200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9167" y="3645024"/>
            <a:ext cx="1437692" cy="31058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391" name="Picture 11" descr="IMG_20211224_121337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55776" y="3645023"/>
            <a:ext cx="1708945" cy="30599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393" name="Picture 9" descr="IMG_20210319_124702_1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2032858"/>
            <a:ext cx="2736304" cy="16571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 descr="D:\Безымянный.png"/>
          <p:cNvPicPr/>
          <p:nvPr/>
        </p:nvPicPr>
        <p:blipFill rotWithShape="1"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72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660019" y="2047953"/>
            <a:ext cx="2701204" cy="172193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859" y="0"/>
            <a:ext cx="1090613" cy="109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39167" y="644788"/>
            <a:ext cx="89150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                               </a:t>
            </a:r>
            <a:r>
              <a:rPr lang="ru-RU" b="1" u="sng" dirty="0" smtClean="0">
                <a:solidFill>
                  <a:srgbClr val="0070C0"/>
                </a:solidFill>
              </a:rPr>
              <a:t>Эффективность </a:t>
            </a:r>
            <a:r>
              <a:rPr lang="ru-RU" b="1" u="sng" dirty="0">
                <a:solidFill>
                  <a:srgbClr val="0070C0"/>
                </a:solidFill>
              </a:rPr>
              <a:t>использования: </a:t>
            </a:r>
          </a:p>
          <a:p>
            <a:r>
              <a:rPr lang="ru-RU" b="1" dirty="0">
                <a:solidFill>
                  <a:srgbClr val="0070C0"/>
                </a:solidFill>
              </a:rPr>
              <a:t>-  улучшение  подвижности артикуляционных органов и их иннервации;</a:t>
            </a:r>
          </a:p>
          <a:p>
            <a:r>
              <a:rPr lang="ru-RU" b="1" dirty="0">
                <a:solidFill>
                  <a:srgbClr val="0070C0"/>
                </a:solidFill>
              </a:rPr>
              <a:t>- укрепление   мышечной системы языка, губ, щёк;</a:t>
            </a:r>
          </a:p>
          <a:p>
            <a:r>
              <a:rPr lang="ru-RU" b="1" dirty="0">
                <a:solidFill>
                  <a:srgbClr val="0070C0"/>
                </a:solidFill>
              </a:rPr>
              <a:t>- уменьшение напряжённости артикуляционных органов.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WordArt 4"/>
          <p:cNvSpPr>
            <a:spLocks noChangeArrowheads="1" noChangeShapeType="1" noTextEdit="1"/>
          </p:cNvSpPr>
          <p:nvPr/>
        </p:nvSpPr>
        <p:spPr bwMode="auto">
          <a:xfrm>
            <a:off x="1331640" y="58812"/>
            <a:ext cx="7632972" cy="92191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Артикуляционная гимнастика с </a:t>
            </a:r>
            <a:endParaRPr lang="ru-RU" sz="3600" kern="10" dirty="0" smtClean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  <a:p>
            <a:pPr algn="ctr"/>
            <a:r>
              <a:rPr lang="ru-RU" sz="3600" kern="10" dirty="0" err="1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биоэнергопластикой</a:t>
            </a:r>
            <a:r>
              <a:rPr lang="ru-RU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 </a:t>
            </a:r>
            <a:endParaRPr lang="ru-RU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pic>
        <p:nvPicPr>
          <p:cNvPr id="17412" name="Picture 8" descr="IMG_20211222_13101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42490" y="3323344"/>
            <a:ext cx="1850685" cy="33280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413" name="Picture 9" descr="IMG_20211222_131058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0824" y="3323344"/>
            <a:ext cx="1870497" cy="327536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414" name="Picture 10" descr="IMG_20211222_13132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9792" y="3068960"/>
            <a:ext cx="1601577" cy="345847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7415" name="Picture 12" descr="IMG_20211222_143723_1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3068961"/>
            <a:ext cx="1623361" cy="345847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491" y="58812"/>
            <a:ext cx="1090613" cy="109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1" y="1155775"/>
            <a:ext cx="896461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>
                <a:solidFill>
                  <a:srgbClr val="0070C0"/>
                </a:solidFill>
              </a:rPr>
              <a:t>Эффективность использования</a:t>
            </a:r>
            <a:r>
              <a:rPr lang="ru-RU" b="1" dirty="0">
                <a:solidFill>
                  <a:srgbClr val="0070C0"/>
                </a:solidFill>
              </a:rPr>
              <a:t>:</a:t>
            </a:r>
          </a:p>
          <a:p>
            <a:r>
              <a:rPr lang="ru-RU" b="1" dirty="0">
                <a:solidFill>
                  <a:srgbClr val="0070C0"/>
                </a:solidFill>
              </a:rPr>
              <a:t>-укрепление мышцы артикуляционного аппарата;</a:t>
            </a:r>
          </a:p>
          <a:p>
            <a:r>
              <a:rPr lang="ru-RU" b="1" dirty="0">
                <a:solidFill>
                  <a:srgbClr val="0070C0"/>
                </a:solidFill>
              </a:rPr>
              <a:t>-развитие силы, подвижности, точности движений органов, участвующих в речевом процессе; </a:t>
            </a:r>
          </a:p>
          <a:p>
            <a:r>
              <a:rPr lang="ru-RU" b="1" dirty="0">
                <a:solidFill>
                  <a:srgbClr val="0070C0"/>
                </a:solidFill>
              </a:rPr>
              <a:t>-развитие координации движений мелкой моторики пальцев;</a:t>
            </a:r>
          </a:p>
          <a:p>
            <a:r>
              <a:rPr lang="ru-RU" b="1" dirty="0">
                <a:solidFill>
                  <a:srgbClr val="0070C0"/>
                </a:solidFill>
              </a:rPr>
              <a:t>-улучшение памяти, произвольного внимания, зрительного, слухового восприятия.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9459" name="WordArt 5"/>
          <p:cNvSpPr>
            <a:spLocks noChangeArrowheads="1" noChangeShapeType="1" noTextEdit="1"/>
          </p:cNvSpPr>
          <p:nvPr/>
        </p:nvSpPr>
        <p:spPr bwMode="auto">
          <a:xfrm>
            <a:off x="1823245" y="188912"/>
            <a:ext cx="4958556" cy="50378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Гимнастика  для глаз</a:t>
            </a:r>
          </a:p>
        </p:txBody>
      </p:sp>
      <p:pic>
        <p:nvPicPr>
          <p:cNvPr id="19460" name="Picture 7" descr="IMG_20211222_132100_1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76636" y="3369060"/>
            <a:ext cx="2093217" cy="23247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461" name="Picture 6" descr="IMG_20211222_132125_1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32195" y="4149080"/>
            <a:ext cx="2140655" cy="23488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2160" y="2564904"/>
            <a:ext cx="1998371" cy="393305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8641" y="175086"/>
            <a:ext cx="922117" cy="927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843677"/>
            <a:ext cx="849694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smtClean="0">
                <a:solidFill>
                  <a:srgbClr val="0070C0"/>
                </a:solidFill>
              </a:rPr>
              <a:t>                    </a:t>
            </a:r>
            <a:r>
              <a:rPr lang="ru-RU" b="1" i="1" u="sng" dirty="0" smtClean="0">
                <a:solidFill>
                  <a:srgbClr val="0070C0"/>
                </a:solidFill>
              </a:rPr>
              <a:t>Эффективность </a:t>
            </a:r>
            <a:r>
              <a:rPr lang="ru-RU" b="1" i="1" u="sng" dirty="0">
                <a:solidFill>
                  <a:srgbClr val="0070C0"/>
                </a:solidFill>
              </a:rPr>
              <a:t>использования:</a:t>
            </a:r>
            <a:endParaRPr lang="ru-RU" b="1" u="sng" dirty="0">
              <a:solidFill>
                <a:srgbClr val="0070C0"/>
              </a:solidFill>
            </a:endParaRPr>
          </a:p>
          <a:p>
            <a:r>
              <a:rPr lang="ru-RU" b="1" dirty="0">
                <a:solidFill>
                  <a:srgbClr val="0070C0"/>
                </a:solidFill>
              </a:rPr>
              <a:t>- развитие концентрации внимания;  </a:t>
            </a:r>
          </a:p>
          <a:p>
            <a:r>
              <a:rPr lang="ru-RU" b="1" dirty="0">
                <a:solidFill>
                  <a:srgbClr val="0070C0"/>
                </a:solidFill>
              </a:rPr>
              <a:t>- для укрепления мышц глаз;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-улучшение </a:t>
            </a:r>
            <a:r>
              <a:rPr lang="ru-RU" b="1" dirty="0">
                <a:solidFill>
                  <a:srgbClr val="0070C0"/>
                </a:solidFill>
              </a:rPr>
              <a:t>аккомодации (это способность глаза человека к хорошему качеству зрения на разных расстояниях</a:t>
            </a:r>
            <a:r>
              <a:rPr lang="ru-RU" b="1" dirty="0" smtClean="0">
                <a:solidFill>
                  <a:srgbClr val="0070C0"/>
                </a:solidFill>
              </a:rPr>
              <a:t>)</a:t>
            </a:r>
          </a:p>
          <a:p>
            <a:r>
              <a:rPr lang="ru-RU" b="1" dirty="0">
                <a:solidFill>
                  <a:srgbClr val="0070C0"/>
                </a:solidFill>
              </a:rPr>
              <a:t>- развитие межполушарного взаимодействия;</a:t>
            </a:r>
          </a:p>
          <a:p>
            <a:pPr marL="285750" indent="-285750">
              <a:buFontTx/>
              <a:buChar char="-"/>
            </a:pPr>
            <a:endParaRPr lang="ru-RU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WordArt 4"/>
          <p:cNvSpPr>
            <a:spLocks noChangeArrowheads="1" noChangeShapeType="1" noTextEdit="1"/>
          </p:cNvSpPr>
          <p:nvPr/>
        </p:nvSpPr>
        <p:spPr bwMode="auto">
          <a:xfrm>
            <a:off x="1839982" y="116633"/>
            <a:ext cx="5658573" cy="40592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Развитие моторики рук</a:t>
            </a:r>
          </a:p>
        </p:txBody>
      </p:sp>
      <p:sp>
        <p:nvSpPr>
          <p:cNvPr id="18435" name="Rectangle 5"/>
          <p:cNvSpPr>
            <a:spLocks noChangeArrowheads="1"/>
          </p:cNvSpPr>
          <p:nvPr/>
        </p:nvSpPr>
        <p:spPr bwMode="auto">
          <a:xfrm>
            <a:off x="251521" y="660047"/>
            <a:ext cx="8873284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hlink"/>
                </a:solidFill>
              </a:rPr>
              <a:t>                                </a:t>
            </a:r>
            <a:r>
              <a:rPr lang="ru-RU" b="1" u="sng" dirty="0" smtClean="0">
                <a:solidFill>
                  <a:schemeClr val="hlink"/>
                </a:solidFill>
              </a:rPr>
              <a:t>Эффективность </a:t>
            </a:r>
            <a:r>
              <a:rPr lang="ru-RU" b="1" u="sng" dirty="0">
                <a:solidFill>
                  <a:schemeClr val="hlink"/>
                </a:solidFill>
              </a:rPr>
              <a:t>использования:</a:t>
            </a:r>
          </a:p>
          <a:p>
            <a:r>
              <a:rPr lang="ru-RU" b="1" dirty="0">
                <a:solidFill>
                  <a:schemeClr val="hlink"/>
                </a:solidFill>
              </a:rPr>
              <a:t>- повышение работоспособности коры головного мозга; </a:t>
            </a:r>
          </a:p>
          <a:p>
            <a:r>
              <a:rPr lang="ru-RU" b="1" dirty="0">
                <a:solidFill>
                  <a:schemeClr val="hlink"/>
                </a:solidFill>
              </a:rPr>
              <a:t>- развитие ручной </a:t>
            </a:r>
            <a:r>
              <a:rPr lang="ru-RU" b="1" dirty="0" smtClean="0">
                <a:solidFill>
                  <a:schemeClr val="hlink"/>
                </a:solidFill>
              </a:rPr>
              <a:t>умелости,  снятие напряжения;</a:t>
            </a:r>
            <a:endParaRPr lang="ru-RU" b="1" dirty="0">
              <a:solidFill>
                <a:schemeClr val="hlink"/>
              </a:solidFill>
            </a:endParaRPr>
          </a:p>
          <a:p>
            <a:r>
              <a:rPr lang="ru-RU" b="1" dirty="0">
                <a:solidFill>
                  <a:schemeClr val="hlink"/>
                </a:solidFill>
              </a:rPr>
              <a:t>- положительное влияние на центры развития речи.</a:t>
            </a:r>
          </a:p>
          <a:p>
            <a:endParaRPr lang="ru-RU" dirty="0"/>
          </a:p>
        </p:txBody>
      </p:sp>
      <p:pic>
        <p:nvPicPr>
          <p:cNvPr id="18436" name="Picture 6" descr="IMG_20211221_13145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75311" y="877584"/>
            <a:ext cx="1568689" cy="181334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7" name="Picture 7" descr="IMG_20211221_131417_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0599" y="4732856"/>
            <a:ext cx="1319395" cy="2057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8" name="Picture 8" descr="IMG_20211222_131937_1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60240" y="2876668"/>
            <a:ext cx="1679657" cy="18561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9" name="Picture 10" descr="IMG_20211222_132529_1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492" y="1882295"/>
            <a:ext cx="1800225" cy="15414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40" name="Picture 11" descr="IMG_20211222_132929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3585" y="4754885"/>
            <a:ext cx="1241037" cy="20605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41" name="Picture 12" descr="IMG_20211222_131707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54249" y="4562593"/>
            <a:ext cx="1395336" cy="22387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42" name="Picture 13" descr="IMG_20211222_132725_1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757" y="3068960"/>
            <a:ext cx="1655763" cy="17835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43" name="Picture 14" descr="IMG_20211222_142937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4424" y="3431322"/>
            <a:ext cx="1511574" cy="2019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44" name="Picture 15" descr="IMG_20211222_143456_1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67108" y="1662231"/>
            <a:ext cx="1486333" cy="205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45" name="Picture 16" descr="IMG_20211224_121150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2114" y="3252153"/>
            <a:ext cx="1517606" cy="22301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46" name="Picture 17" descr="IMG_20211214_150829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79486" y="3454937"/>
            <a:ext cx="1571956" cy="1633323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18448" name="Picture 16" descr="IMG_20210319_124123_1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84830" y="5014120"/>
            <a:ext cx="2519968" cy="15294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7" name="Рисунок 16" descr="D:\Безымянный1.png"/>
          <p:cNvPicPr/>
          <p:nvPr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24424" y="1882295"/>
            <a:ext cx="3232093" cy="166239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Рисунок 17" descr="C:\Users\User\Desktop\IMG_20211226_190707.jpg"/>
          <p:cNvPicPr/>
          <p:nvPr/>
        </p:nvPicPr>
        <p:blipFill rotWithShape="1"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18777" y="1874729"/>
            <a:ext cx="1372042" cy="15565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Рисунок 18" descr="C:\Users\User\Desktop\IMG_20211226_185803.jpg"/>
          <p:cNvPicPr/>
          <p:nvPr/>
        </p:nvPicPr>
        <p:blipFill rotWithShape="1"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44209" y="4562593"/>
            <a:ext cx="1309232" cy="204205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491" y="58813"/>
            <a:ext cx="922117" cy="927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0483" name="WordArt 5"/>
          <p:cNvSpPr>
            <a:spLocks noChangeArrowheads="1" noChangeShapeType="1" noTextEdit="1"/>
          </p:cNvSpPr>
          <p:nvPr/>
        </p:nvSpPr>
        <p:spPr bwMode="auto">
          <a:xfrm>
            <a:off x="1619250" y="188912"/>
            <a:ext cx="6369050" cy="50378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Оздоровительные паузы</a:t>
            </a:r>
          </a:p>
        </p:txBody>
      </p:sp>
      <p:pic>
        <p:nvPicPr>
          <p:cNvPr id="20484" name="Picture 7" descr="IMG_20211222_133108_1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61645" y="2661847"/>
            <a:ext cx="3546459" cy="184777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20485" name="Picture 8" descr="IMG_20211222_131614_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6136" y="2437833"/>
            <a:ext cx="2635016" cy="41435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7" name="Рисунок 6" descr="C:\Users\User\Desktop\DSC_0016.JPG"/>
          <p:cNvPicPr/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9152" y="4869160"/>
            <a:ext cx="3783157" cy="1800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8640" y="169406"/>
            <a:ext cx="922117" cy="927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55576" y="836712"/>
            <a:ext cx="806489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               </a:t>
            </a:r>
            <a:r>
              <a:rPr lang="ru-RU" b="1" u="sng" dirty="0" smtClean="0">
                <a:solidFill>
                  <a:srgbClr val="0070C0"/>
                </a:solidFill>
              </a:rPr>
              <a:t>Эффективность </a:t>
            </a:r>
            <a:r>
              <a:rPr lang="ru-RU" b="1" u="sng" dirty="0">
                <a:solidFill>
                  <a:srgbClr val="0070C0"/>
                </a:solidFill>
              </a:rPr>
              <a:t>использования:</a:t>
            </a:r>
          </a:p>
          <a:p>
            <a:r>
              <a:rPr lang="ru-RU" b="1" dirty="0">
                <a:solidFill>
                  <a:srgbClr val="0070C0"/>
                </a:solidFill>
              </a:rPr>
              <a:t>- снятие усталости и напряжения;</a:t>
            </a:r>
          </a:p>
          <a:p>
            <a:r>
              <a:rPr lang="ru-RU" b="1" dirty="0">
                <a:solidFill>
                  <a:srgbClr val="0070C0"/>
                </a:solidFill>
              </a:rPr>
              <a:t>- внесение эмоционального заряда;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- </a:t>
            </a:r>
            <a:r>
              <a:rPr lang="ru-RU" b="1" dirty="0">
                <a:solidFill>
                  <a:srgbClr val="0070C0"/>
                </a:solidFill>
              </a:rPr>
              <a:t>выработка четких координированных действий во взаимосвязи с </a:t>
            </a:r>
            <a:r>
              <a:rPr lang="ru-RU" b="1" dirty="0" smtClean="0">
                <a:solidFill>
                  <a:srgbClr val="0070C0"/>
                </a:solidFill>
              </a:rPr>
              <a:t>речью;</a:t>
            </a:r>
            <a:endParaRPr lang="ru-RU" b="1" dirty="0">
              <a:solidFill>
                <a:srgbClr val="0070C0"/>
              </a:solidFill>
            </a:endParaRPr>
          </a:p>
          <a:p>
            <a:r>
              <a:rPr lang="ru-RU" b="1" dirty="0">
                <a:solidFill>
                  <a:srgbClr val="0070C0"/>
                </a:solidFill>
              </a:rPr>
              <a:t> - совершенствование общей </a:t>
            </a:r>
            <a:r>
              <a:rPr lang="ru-RU" b="1" dirty="0" smtClean="0">
                <a:solidFill>
                  <a:srgbClr val="0070C0"/>
                </a:solidFill>
              </a:rPr>
              <a:t>моторики.</a:t>
            </a:r>
            <a:endParaRPr lang="ru-RU" b="1" dirty="0">
              <a:solidFill>
                <a:srgbClr val="0070C0"/>
              </a:solidFill>
            </a:endParaRPr>
          </a:p>
          <a:p>
            <a:endParaRPr lang="ru-RU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537</TotalTime>
  <Words>374</Words>
  <Application>Microsoft Office PowerPoint</Application>
  <PresentationFormat>Экран (4:3)</PresentationFormat>
  <Paragraphs>76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34</cp:revision>
  <dcterms:created xsi:type="dcterms:W3CDTF">2021-12-26T16:28:55Z</dcterms:created>
  <dcterms:modified xsi:type="dcterms:W3CDTF">2023-03-22T11:49:37Z</dcterms:modified>
</cp:coreProperties>
</file>