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68" r:id="rId3"/>
    <p:sldId id="260" r:id="rId4"/>
    <p:sldId id="264" r:id="rId5"/>
    <p:sldId id="305" r:id="rId6"/>
    <p:sldId id="299" r:id="rId7"/>
    <p:sldId id="302" r:id="rId8"/>
    <p:sldId id="303" r:id="rId9"/>
    <p:sldId id="304" r:id="rId10"/>
    <p:sldId id="300" r:id="rId11"/>
    <p:sldId id="271" r:id="rId12"/>
    <p:sldId id="270" r:id="rId13"/>
    <p:sldId id="265" r:id="rId14"/>
    <p:sldId id="273" r:id="rId15"/>
    <p:sldId id="301" r:id="rId16"/>
    <p:sldId id="267" r:id="rId17"/>
    <p:sldId id="296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0000FF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BBDAC-D485-42AA-86BF-5C85E846E258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76A9-95B9-4087-A524-87748EB07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8D798-656F-42F2-909C-19FCAFBBA8C9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8429F-F5B7-4056-94CF-8A9024132F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EE822-4EE9-4FC6-AC74-861D29B1686C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1B3BA-FF5B-408B-898F-458715DD5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B274C-A1E8-4D6B-BC29-903BAD311734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1BFF5-BD96-4694-AFD4-4F18A07D2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F2F29-B94D-481F-BA9E-6154B629F468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99260-731D-4A7C-9B9C-C80621F55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E3E6F-2937-45D0-9F6A-6133DE952831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17EAF-8008-4330-B048-2401A9ACF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A4FDF-5630-4349-ACC1-752ED76BDA38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5598-BF7A-4D49-85B8-1FA94A27D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D0CB-C8E0-4C9F-B3EB-9A1CF2757399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0B630-AF0E-4A41-82CB-E24976E8A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E616-8B98-4F62-8A9B-471ABE9EEBB4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50597-AA7C-4DC5-8B0E-725C97C3C2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C4309-76C7-4CA8-936C-D1E8163FB842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6C6F1-43F3-413B-8A84-75B89025C2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AE85-2221-4949-AE0B-18C5D4AB4A08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95A41-88E0-46C6-BC86-FB7656BAD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CB9FFD1-8A70-4829-91AB-1EDFA4EE3102}" type="datetimeFigureOut">
              <a:rPr lang="ru-RU" smtClean="0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38E0415-AD07-44CE-BE26-7ECBBE5EBE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edy.ru/portal/logopeduseful/337-rechevoe-dihanie-razvitie.html" TargetMode="External"/><Relationship Id="rId2" Type="http://schemas.openxmlformats.org/officeDocument/2006/relationships/hyperlink" Target="http://www.openclass.ru/node/35947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11258" y="362307"/>
            <a:ext cx="20824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srgbClr val="CC0099"/>
                </a:solidFill>
              </a:rPr>
              <a:t>МАОУ </a:t>
            </a:r>
            <a:r>
              <a:rPr lang="ru-RU" sz="2000" b="1" dirty="0" smtClean="0">
                <a:solidFill>
                  <a:srgbClr val="CC0099"/>
                </a:solidFill>
              </a:rPr>
              <a:t>«Лицей»</a:t>
            </a:r>
            <a:endParaRPr lang="ru-RU" sz="2000" b="1" dirty="0">
              <a:solidFill>
                <a:srgbClr val="CC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224" y="1120974"/>
            <a:ext cx="76084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4000" b="1" dirty="0">
                <a:solidFill>
                  <a:srgbClr val="CC0099"/>
                </a:solidFill>
              </a:rPr>
              <a:t>Элементы </a:t>
            </a:r>
            <a:r>
              <a:rPr lang="ru-RU" sz="4000" b="1" dirty="0" smtClean="0">
                <a:solidFill>
                  <a:srgbClr val="CC0099"/>
                </a:solidFill>
              </a:rPr>
              <a:t>здоровье-</a:t>
            </a:r>
          </a:p>
          <a:p>
            <a:pPr lvl="0" algn="ctr"/>
            <a:r>
              <a:rPr lang="ru-RU" sz="4000" b="1" dirty="0" smtClean="0">
                <a:solidFill>
                  <a:srgbClr val="CC0099"/>
                </a:solidFill>
              </a:rPr>
              <a:t>сберегающих </a:t>
            </a:r>
          </a:p>
          <a:p>
            <a:pPr lvl="0" algn="ctr"/>
            <a:r>
              <a:rPr lang="ru-RU" sz="4000" b="1" dirty="0" smtClean="0">
                <a:solidFill>
                  <a:srgbClr val="CC0099"/>
                </a:solidFill>
              </a:rPr>
              <a:t>технологий </a:t>
            </a:r>
          </a:p>
          <a:p>
            <a:pPr lvl="0" algn="ctr"/>
            <a:r>
              <a:rPr lang="ru-RU" sz="4000" b="1" dirty="0" smtClean="0">
                <a:solidFill>
                  <a:srgbClr val="CC0099"/>
                </a:solidFill>
              </a:rPr>
              <a:t>на </a:t>
            </a:r>
            <a:r>
              <a:rPr lang="ru-RU" sz="4000" b="1" dirty="0">
                <a:solidFill>
                  <a:srgbClr val="CC0099"/>
                </a:solidFill>
              </a:rPr>
              <a:t>логопедических занятиях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6641" y="4005064"/>
            <a:ext cx="43561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C0099"/>
                </a:solidFill>
              </a:rPr>
              <a:t>Выполнила: </a:t>
            </a:r>
          </a:p>
          <a:p>
            <a:pPr lvl="0" algn="ctr"/>
            <a:r>
              <a:rPr lang="ru-RU" sz="2000" b="1" dirty="0">
                <a:solidFill>
                  <a:srgbClr val="CC0099"/>
                </a:solidFill>
              </a:rPr>
              <a:t>у</a:t>
            </a:r>
            <a:r>
              <a:rPr lang="ru-RU" sz="2000" b="1" dirty="0" smtClean="0">
                <a:solidFill>
                  <a:srgbClr val="CC0099"/>
                </a:solidFill>
              </a:rPr>
              <a:t>читель-логопед</a:t>
            </a:r>
          </a:p>
          <a:p>
            <a:pPr lvl="0" algn="just"/>
            <a:r>
              <a:rPr lang="ru-RU" sz="2000" b="1" dirty="0" smtClean="0">
                <a:solidFill>
                  <a:srgbClr val="CC0099"/>
                </a:solidFill>
              </a:rPr>
              <a:t>Петрова Оксана Александровна </a:t>
            </a:r>
            <a:endParaRPr lang="ru-RU" sz="2000" b="1" dirty="0">
              <a:solidFill>
                <a:srgbClr val="CC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7" y="5661248"/>
            <a:ext cx="2530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C0099"/>
                </a:solidFill>
              </a:rPr>
              <a:t>ЯНАО, г. Салехард</a:t>
            </a:r>
          </a:p>
          <a:p>
            <a:pPr lvl="0" algn="ctr"/>
            <a:r>
              <a:rPr lang="ru-RU" sz="2000" b="1" dirty="0" smtClean="0">
                <a:solidFill>
                  <a:srgbClr val="CC0099"/>
                </a:solidFill>
              </a:rPr>
              <a:t>2023 </a:t>
            </a:r>
            <a:r>
              <a:rPr lang="ru-RU" sz="2000" b="1" dirty="0" smtClean="0">
                <a:solidFill>
                  <a:srgbClr val="CC0099"/>
                </a:solidFill>
              </a:rPr>
              <a:t>г.</a:t>
            </a:r>
            <a:endParaRPr lang="ru-RU" sz="20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 для глаз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26876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Зрительную гимнастику необходимо проводить </a:t>
            </a:r>
            <a:r>
              <a:rPr lang="ru-RU" sz="2400" b="1" i="1" dirty="0" smtClean="0">
                <a:solidFill>
                  <a:srgbClr val="000099"/>
                </a:solidFill>
              </a:rPr>
              <a:t>3-5 </a:t>
            </a:r>
            <a:r>
              <a:rPr lang="ru-RU" sz="2400" b="1" i="1" dirty="0">
                <a:solidFill>
                  <a:srgbClr val="000099"/>
                </a:solidFill>
              </a:rPr>
              <a:t>минут. Для гимнастики можно использовать мелкие предметы, различные тренажеры. Гимнастику можно проводить по словесным указаниям, с использованием стихов, </a:t>
            </a:r>
            <a:r>
              <a:rPr lang="ru-RU" sz="2400" b="1" i="1" dirty="0" err="1">
                <a:solidFill>
                  <a:srgbClr val="000099"/>
                </a:solidFill>
              </a:rPr>
              <a:t>потешек</a:t>
            </a:r>
            <a:r>
              <a:rPr lang="ru-RU" sz="2400" b="1" i="1" dirty="0">
                <a:solidFill>
                  <a:srgbClr val="000099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При подборе гимнастики для глаз учитывается возраст, состояние зрения и быстрота реакции ребенка. Дети во время проведения зрительной гимнастики не должны уставать. Надо следить за напряжением глаз, и после гимнастики практиковать расслабляющие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623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 для глаз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3907" r="14972" b="10806"/>
          <a:stretch/>
        </p:blipFill>
        <p:spPr bwMode="auto">
          <a:xfrm>
            <a:off x="379969" y="1340768"/>
            <a:ext cx="436992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4595" r="14584" b="10347"/>
          <a:stretch/>
        </p:blipFill>
        <p:spPr bwMode="auto">
          <a:xfrm>
            <a:off x="4067944" y="3068960"/>
            <a:ext cx="4796226" cy="35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28266" y="188640"/>
            <a:ext cx="7472125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Развитие мелкой моторики рук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80" y="1198442"/>
            <a:ext cx="8756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0099"/>
                </a:solidFill>
              </a:rPr>
              <a:t>Мелкая </a:t>
            </a:r>
            <a:r>
              <a:rPr lang="ru-RU" sz="2200" b="1" i="1" dirty="0">
                <a:solidFill>
                  <a:srgbClr val="000099"/>
                </a:solidFill>
              </a:rPr>
              <a:t>моторика – основа развития психических процессов: внимания, памяти, восприятия, мышления и речи, пространственных представлений. В применении к моторным навыкам руки и пальцев часто используется термин ловкость.</a:t>
            </a:r>
          </a:p>
        </p:txBody>
      </p:sp>
      <p:pic>
        <p:nvPicPr>
          <p:cNvPr id="9" name="Picture 2" descr="C:\Users\Эдуард\Pictures\блютуз\IMG_20171127_1246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10971" b="13309"/>
          <a:stretch/>
        </p:blipFill>
        <p:spPr bwMode="auto">
          <a:xfrm>
            <a:off x="3238543" y="2596954"/>
            <a:ext cx="2450889" cy="19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Эдуард\Pictures\блютуз\IMG_20171127_1254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5" b="28089"/>
          <a:stretch/>
        </p:blipFill>
        <p:spPr bwMode="auto">
          <a:xfrm>
            <a:off x="5888817" y="2564904"/>
            <a:ext cx="2838971" cy="29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Эдуард\Pictures\блютуз\IMG_20171127_1257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3844" b="22235"/>
          <a:stretch/>
        </p:blipFill>
        <p:spPr bwMode="auto">
          <a:xfrm>
            <a:off x="136179" y="4607385"/>
            <a:ext cx="2563612" cy="19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Эдуард\Pictures\блютуз\IMG_20171206_150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61" y="4472823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59632" y="260648"/>
            <a:ext cx="676875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Физкультминутка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99"/>
                </a:solidFill>
              </a:rPr>
              <a:t>  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i="1" dirty="0">
                <a:solidFill>
                  <a:srgbClr val="000099"/>
                </a:solidFill>
              </a:rPr>
              <a:t>Это элемент двигательной активности, который включается, как правило, в середину 35-минутного занятия. Такой перерыв в занятии на 1-2 мин необходим всем детям, так как позволяет снять мышечное напряжение и статическую нагрузку, связанную с сидением, переключает на иную деятельность их неустойчивое внимание.</a:t>
            </a:r>
          </a:p>
          <a:p>
            <a:r>
              <a:rPr lang="ru-RU" sz="2200" b="1" i="1" dirty="0">
                <a:solidFill>
                  <a:srgbClr val="000099"/>
                </a:solidFill>
              </a:rPr>
              <a:t>Значение физкультминуток еще более возрастает в работе с младшими школьниками, имеющими речевую патологию.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463480" y="4552164"/>
            <a:ext cx="46805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44" tIns="51222" rIns="102444" bIns="51222" numCol="1" anchor="t" anchorCtr="0" compatLnSpc="1">
            <a:prstTxWarp prst="textNoShape">
              <a:avLst/>
            </a:prstTxWarp>
          </a:bodyPr>
          <a:lstStyle>
            <a:lvl1pPr marL="382588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85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279525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922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03463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17223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29446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41668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353890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>
                <a:solidFill>
                  <a:srgbClr val="0000FF"/>
                </a:solidFill>
              </a:rPr>
              <a:t>Раз — подняться, потянуться,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Два — нагнуться, разогнуться,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Три — в ладоши, три хлопка,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Головою три кивка.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На четыре — руки шире,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Пять — руками помахать,</a:t>
            </a:r>
            <a:br>
              <a:rPr lang="ru-RU" sz="2000" b="1" kern="0" dirty="0" smtClean="0">
                <a:solidFill>
                  <a:srgbClr val="0000FF"/>
                </a:solidFill>
              </a:rPr>
            </a:br>
            <a:r>
              <a:rPr lang="ru-RU" sz="2000" b="1" kern="0" dirty="0" smtClean="0">
                <a:solidFill>
                  <a:srgbClr val="0000FF"/>
                </a:solidFill>
              </a:rPr>
              <a:t>Шесть — на место тихо сесть.</a:t>
            </a:r>
          </a:p>
          <a:p>
            <a:endParaRPr lang="ru-RU" sz="2000" b="1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27584" y="188640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5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 </a:t>
            </a:r>
            <a:r>
              <a:rPr lang="ru-RU" sz="4000" dirty="0" err="1">
                <a:solidFill>
                  <a:srgbClr val="CC0099"/>
                </a:solidFill>
                <a:latin typeface="Franklin Gothic Medium Cond" pitchFamily="34" charset="0"/>
              </a:rPr>
              <a:t>Кинезиологические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упражнения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340768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spc="-100" dirty="0" err="1">
                <a:solidFill>
                  <a:srgbClr val="000099"/>
                </a:solidFill>
              </a:rPr>
              <a:t>Кинезеологические</a:t>
            </a:r>
            <a:r>
              <a:rPr lang="ru-RU" sz="2200" b="1" i="1" spc="-100" dirty="0">
                <a:solidFill>
                  <a:srgbClr val="000099"/>
                </a:solidFill>
              </a:rPr>
              <a:t> упражнения решают ряд важнейших задач:</a:t>
            </a:r>
          </a:p>
          <a:p>
            <a:r>
              <a:rPr lang="ru-RU" sz="2200" b="1" i="1" spc="-100" dirty="0">
                <a:solidFill>
                  <a:srgbClr val="000099"/>
                </a:solidFill>
              </a:rPr>
              <a:t>-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развивают  </a:t>
            </a:r>
            <a:r>
              <a:rPr lang="ru-RU" sz="2200" b="1" i="1" spc="-100" dirty="0">
                <a:solidFill>
                  <a:srgbClr val="000099"/>
                </a:solidFill>
              </a:rPr>
              <a:t>специализации  полушарий  головного мозга;</a:t>
            </a:r>
          </a:p>
          <a:p>
            <a:r>
              <a:rPr lang="ru-RU" sz="2200" b="1" i="1" spc="-100" dirty="0">
                <a:solidFill>
                  <a:srgbClr val="000099"/>
                </a:solidFill>
              </a:rPr>
              <a:t>-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синхронизируют  полушария  </a:t>
            </a:r>
            <a:r>
              <a:rPr lang="ru-RU" sz="2200" b="1" i="1" spc="-100" dirty="0">
                <a:solidFill>
                  <a:srgbClr val="000099"/>
                </a:solidFill>
              </a:rPr>
              <a:t>головного  мозга;</a:t>
            </a:r>
          </a:p>
          <a:p>
            <a:r>
              <a:rPr lang="ru-RU" sz="2200" b="1" i="1" spc="-100" dirty="0">
                <a:solidFill>
                  <a:srgbClr val="000099"/>
                </a:solidFill>
              </a:rPr>
              <a:t>-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развивают  мышление, память, внимание;</a:t>
            </a:r>
            <a:endParaRPr lang="ru-RU" sz="2200" b="1" i="1" spc="-100" dirty="0">
              <a:solidFill>
                <a:srgbClr val="000099"/>
              </a:solidFill>
            </a:endParaRPr>
          </a:p>
          <a:p>
            <a:r>
              <a:rPr lang="ru-RU" sz="2200" b="1" i="1" spc="-100" dirty="0">
                <a:solidFill>
                  <a:srgbClr val="000099"/>
                </a:solidFill>
              </a:rPr>
              <a:t>-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развивают  способность </a:t>
            </a:r>
            <a:r>
              <a:rPr lang="ru-RU" sz="2200" b="1" i="1" spc="-100" dirty="0">
                <a:solidFill>
                  <a:srgbClr val="000099"/>
                </a:solidFill>
              </a:rPr>
              <a:t>к произвольному контролю;</a:t>
            </a:r>
          </a:p>
          <a:p>
            <a:r>
              <a:rPr lang="ru-RU" sz="2200" b="1" i="1" spc="-100" dirty="0">
                <a:solidFill>
                  <a:srgbClr val="000099"/>
                </a:solidFill>
              </a:rPr>
              <a:t>-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снимают </a:t>
            </a:r>
            <a:r>
              <a:rPr lang="ru-RU" sz="2200" b="1" i="1" spc="-100" dirty="0" err="1" smtClean="0">
                <a:solidFill>
                  <a:srgbClr val="000099"/>
                </a:solidFill>
              </a:rPr>
              <a:t>психо</a:t>
            </a:r>
            <a:r>
              <a:rPr lang="ru-RU" sz="2200" b="1" i="1" spc="-100" dirty="0" smtClean="0">
                <a:solidFill>
                  <a:srgbClr val="000099"/>
                </a:solidFill>
              </a:rPr>
              <a:t>-эмоциональное напряжение.</a:t>
            </a:r>
            <a:endParaRPr lang="ru-RU" sz="2200" b="1" i="1" spc="-100" dirty="0">
              <a:solidFill>
                <a:srgbClr val="000099"/>
              </a:solidFill>
            </a:endParaRPr>
          </a:p>
        </p:txBody>
      </p:sp>
      <p:pic>
        <p:nvPicPr>
          <p:cNvPr id="9" name="Picture 2" descr="http://content.foto.mail.ru/mail/atma-nivedana/_blogs/i-18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18" y="3790330"/>
            <a:ext cx="4248472" cy="2981326"/>
          </a:xfrm>
          <a:prstGeom prst="rect">
            <a:avLst/>
          </a:prstGeom>
          <a:noFill/>
        </p:spPr>
      </p:pic>
      <p:pic>
        <p:nvPicPr>
          <p:cNvPr id="10" name="Picture 4" descr="http://ic.pics.livejournal.com/alenakaminskaya/72465146/36734/36734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566" y="3790330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s.nashaucheba.ru/tw_files2/urls_3/1361/d-1360210/img6.jpg"/>
          <p:cNvPicPr>
            <a:picLocks noChangeAspect="1" noChangeArrowheads="1"/>
          </p:cNvPicPr>
          <p:nvPr/>
        </p:nvPicPr>
        <p:blipFill rotWithShape="1">
          <a:blip r:embed="rId2" cstate="print"/>
          <a:srcRect l="51998" t="21370" r="13429" b="12512"/>
          <a:stretch/>
        </p:blipFill>
        <p:spPr bwMode="auto">
          <a:xfrm>
            <a:off x="4788024" y="1359937"/>
            <a:ext cx="3500231" cy="531770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27584" y="188640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5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 </a:t>
            </a:r>
            <a:r>
              <a:rPr lang="ru-RU" sz="4000" dirty="0" err="1">
                <a:solidFill>
                  <a:srgbClr val="CC0099"/>
                </a:solidFill>
                <a:latin typeface="Franklin Gothic Medium Cond" pitchFamily="34" charset="0"/>
              </a:rPr>
              <a:t>Кинезиологические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упражнения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13" name="Picture 2" descr="http://fs.nashaucheba.ru/tw_files2/urls_3/1361/d-1360210/img6.jpg"/>
          <p:cNvPicPr>
            <a:picLocks noChangeAspect="1" noChangeArrowheads="1"/>
          </p:cNvPicPr>
          <p:nvPr/>
        </p:nvPicPr>
        <p:blipFill rotWithShape="1">
          <a:blip r:embed="rId2" cstate="print"/>
          <a:srcRect l="8369" t="21032" r="58656" b="12850"/>
          <a:stretch/>
        </p:blipFill>
        <p:spPr bwMode="auto">
          <a:xfrm>
            <a:off x="899592" y="1359937"/>
            <a:ext cx="2952328" cy="5317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3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Таким образом, </a:t>
            </a:r>
            <a:r>
              <a:rPr lang="ru-RU" sz="3200" b="1" dirty="0" err="1">
                <a:solidFill>
                  <a:srgbClr val="CC0099"/>
                </a:solidFill>
                <a:latin typeface="Arial Narrow" pitchFamily="34" charset="0"/>
              </a:rPr>
              <a:t>здоровьесберегающие</a:t>
            </a: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 технологии в коррекционной работе дают положительный результат: 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1) снижение уровня заболеваемости;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2) повышение работоспособности, выносливости;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3) развитие психических процессов;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4) улучшение зрения;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5) формирование двигательных умений и навыков;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6) развитие общей и мелкой моторики;</a:t>
            </a:r>
            <a:b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</a:br>
            <a:r>
              <a:rPr lang="ru-RU" sz="3200" b="1" dirty="0">
                <a:solidFill>
                  <a:srgbClr val="CC0099"/>
                </a:solidFill>
                <a:latin typeface="Arial Narrow" pitchFamily="34" charset="0"/>
              </a:rPr>
              <a:t>7) повышение речевой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93558" y="112332"/>
            <a:ext cx="2749955" cy="733327"/>
            <a:chOff x="1173973" y="565993"/>
            <a:chExt cx="7272808" cy="733327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1200592" y="579240"/>
              <a:ext cx="6840760" cy="720080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3973" y="565993"/>
              <a:ext cx="7272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 </a:t>
              </a:r>
              <a:r>
                <a:rPr lang="ru-RU" sz="36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Литература</a:t>
              </a:r>
              <a:endParaRPr lang="ru-RU" sz="3600" dirty="0">
                <a:solidFill>
                  <a:srgbClr val="008000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6" name="Объект 2"/>
          <p:cNvSpPr txBox="1">
            <a:spLocks/>
          </p:cNvSpPr>
          <p:nvPr/>
        </p:nvSpPr>
        <p:spPr>
          <a:xfrm>
            <a:off x="200263" y="880641"/>
            <a:ext cx="8784976" cy="344373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Font typeface="+mj-lt"/>
              <a:buAutoNum type="arabicPeriod"/>
            </a:pPr>
            <a:r>
              <a:rPr lang="ru-RU" sz="2400" dirty="0" smtClean="0"/>
              <a:t>Логопедия: учебник для студ. </a:t>
            </a:r>
            <a:r>
              <a:rPr lang="ru-RU" sz="2400" dirty="0" err="1" smtClean="0"/>
              <a:t>дефектол</a:t>
            </a:r>
            <a:r>
              <a:rPr lang="ru-RU" sz="2400" dirty="0" smtClean="0"/>
              <a:t>. фак. </a:t>
            </a:r>
            <a:r>
              <a:rPr lang="ru-RU" sz="2400" dirty="0" err="1" smtClean="0"/>
              <a:t>пед</a:t>
            </a:r>
            <a:r>
              <a:rPr lang="ru-RU" sz="2400" dirty="0" smtClean="0"/>
              <a:t>. </a:t>
            </a:r>
            <a:r>
              <a:rPr lang="ru-RU" sz="2400" dirty="0" err="1" smtClean="0"/>
              <a:t>высш</a:t>
            </a:r>
            <a:r>
              <a:rPr lang="ru-RU" sz="2400" dirty="0" smtClean="0"/>
              <a:t>. учеб. заведений. /Под ред. </a:t>
            </a:r>
            <a:r>
              <a:rPr lang="ru-RU" sz="2400" dirty="0" err="1" smtClean="0"/>
              <a:t>Л.С.Волковой</a:t>
            </a:r>
            <a:r>
              <a:rPr lang="ru-RU" sz="2400" dirty="0" smtClean="0"/>
              <a:t>./ 5-е изд. / М.: </a:t>
            </a:r>
            <a:r>
              <a:rPr lang="ru-RU" sz="2400" dirty="0" err="1" smtClean="0"/>
              <a:t>Владос</a:t>
            </a:r>
            <a:r>
              <a:rPr lang="ru-RU" sz="2400" dirty="0" smtClean="0"/>
              <a:t>, 2008. - 703 с.</a:t>
            </a:r>
          </a:p>
          <a:p>
            <a:pPr marL="457200" indent="-457200" fontAlgn="auto">
              <a:buFont typeface="+mj-lt"/>
              <a:buAutoNum type="arabicPeriod"/>
            </a:pPr>
            <a:r>
              <a:rPr lang="ru-RU" sz="2400" dirty="0" smtClean="0"/>
              <a:t> </a:t>
            </a:r>
            <a:r>
              <a:rPr lang="ru-RU" sz="2400" dirty="0" err="1" smtClean="0"/>
              <a:t>Краузе</a:t>
            </a:r>
            <a:r>
              <a:rPr lang="ru-RU" sz="2400" dirty="0" smtClean="0"/>
              <a:t> Е. Логопедический массаж. Артикуляционная гимнастика. Санкт – Петербург, 2004.</a:t>
            </a:r>
          </a:p>
          <a:p>
            <a:pPr marL="457200" indent="-457200" fontAlgn="auto">
              <a:buFont typeface="+mj-lt"/>
              <a:buAutoNum type="arabicPeriod"/>
            </a:pPr>
            <a:r>
              <a:rPr lang="ru-RU" sz="2400" dirty="0" smtClean="0"/>
              <a:t>М.Ф. Фомичева. Воспитание у детей правильного произношения. – М., 1989.</a:t>
            </a:r>
          </a:p>
          <a:p>
            <a:pPr marL="457200" indent="-457200" fontAlgn="auto">
              <a:buFont typeface="+mj-lt"/>
              <a:buAutoNum type="arabicPeriod"/>
            </a:pPr>
            <a:r>
              <a:rPr lang="ru-RU" sz="2400" dirty="0" smtClean="0"/>
              <a:t>Логопед. Научно – методический журнал. № 2/ 2010.</a:t>
            </a:r>
          </a:p>
          <a:p>
            <a:pPr marL="457200" indent="-457200" fontAlgn="auto">
              <a:buFont typeface="+mj-lt"/>
              <a:buAutoNum type="arabicPeriod"/>
            </a:pP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281323" y="4334455"/>
            <a:ext cx="4189793" cy="720080"/>
            <a:chOff x="721207" y="5157192"/>
            <a:chExt cx="6840760" cy="720080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721207" y="5157192"/>
              <a:ext cx="6840760" cy="720080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2022" y="5157192"/>
              <a:ext cx="5812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 </a:t>
              </a:r>
              <a:r>
                <a:rPr lang="ru-RU" sz="36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Интернет-ресурсы</a:t>
              </a:r>
              <a:endParaRPr lang="ru-RU" sz="3600" dirty="0">
                <a:solidFill>
                  <a:srgbClr val="008000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12" name="Объект 2"/>
          <p:cNvSpPr txBox="1">
            <a:spLocks/>
          </p:cNvSpPr>
          <p:nvPr/>
        </p:nvSpPr>
        <p:spPr bwMode="auto">
          <a:xfrm>
            <a:off x="226901" y="5072316"/>
            <a:ext cx="848326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44" tIns="51222" rIns="102444" bIns="51222" numCol="1" anchor="t" anchorCtr="0" compatLnSpc="1">
            <a:prstTxWarp prst="textNoShape">
              <a:avLst/>
            </a:prstTxWarp>
          </a:bodyPr>
          <a:lstStyle>
            <a:lvl1pPr marL="382588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85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279525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922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03463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17223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29446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41668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353890" indent="-25611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2400" kern="0" dirty="0" smtClean="0">
                <a:solidFill>
                  <a:srgbClr val="FF0000"/>
                </a:solidFill>
                <a:hlinkClick r:id="rId2"/>
              </a:rPr>
              <a:t>http://www.openclass.ru/node/359479</a:t>
            </a:r>
            <a:endParaRPr lang="ru-RU" sz="2400" kern="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kern="0" dirty="0" smtClean="0">
                <a:solidFill>
                  <a:srgbClr val="FF0000"/>
                </a:solidFill>
                <a:hlinkClick r:id="rId3"/>
              </a:rPr>
              <a:t>http://logopedy.ru/portal/logopeduseful/337-rechevoe-dihanie-razvitie.htm</a:t>
            </a:r>
            <a:r>
              <a:rPr lang="en-US" sz="2400" kern="0" dirty="0" smtClean="0">
                <a:solidFill>
                  <a:srgbClr val="0066FF"/>
                </a:solidFill>
                <a:hlinkClick r:id="rId3"/>
              </a:rPr>
              <a:t>l</a:t>
            </a:r>
            <a:endParaRPr lang="ru-RU" sz="2400" kern="0" dirty="0" smtClean="0">
              <a:solidFill>
                <a:srgbClr val="0066FF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ru-RU" sz="2400" kern="0" dirty="0" smtClean="0">
              <a:solidFill>
                <a:srgbClr val="0066FF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ru-RU" sz="2400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2276872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7200" b="1" dirty="0" smtClean="0">
                <a:solidFill>
                  <a:srgbClr val="CC0099"/>
                </a:solidFill>
                <a:latin typeface="Arial Narrow" pitchFamily="34" charset="0"/>
              </a:rPr>
              <a:t>Спасибо за внимание!</a:t>
            </a:r>
            <a:endParaRPr lang="ru-RU" sz="7200" b="1" dirty="0">
              <a:solidFill>
                <a:srgbClr val="CC00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68" y="548680"/>
            <a:ext cx="878497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4400" b="1" dirty="0" err="1">
                <a:solidFill>
                  <a:srgbClr val="CC0099"/>
                </a:solidFill>
                <a:latin typeface="Arial Narrow" pitchFamily="34" charset="0"/>
              </a:rPr>
              <a:t>Здоровьесберегающие</a:t>
            </a:r>
            <a:r>
              <a:rPr lang="ru-RU" sz="4400" b="1" dirty="0">
                <a:solidFill>
                  <a:srgbClr val="CC0099"/>
                </a:solidFill>
                <a:latin typeface="Arial Narrow" pitchFamily="34" charset="0"/>
              </a:rPr>
              <a:t>  технологии - это специально организованное взаимодействие детей и педагога; процесс, направленный на обеспечение физического, психического и социального благополучия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207" y="2492896"/>
            <a:ext cx="2002647" cy="1189038"/>
            <a:chOff x="179513" y="5445125"/>
            <a:chExt cx="2160240" cy="1189038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179513" y="5445125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42" name="TextBox 12"/>
            <p:cNvSpPr txBox="1">
              <a:spLocks noChangeArrowheads="1"/>
            </p:cNvSpPr>
            <p:nvPr/>
          </p:nvSpPr>
          <p:spPr bwMode="auto">
            <a:xfrm>
              <a:off x="238432" y="5512486"/>
              <a:ext cx="208823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Дыхательная гимнастика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99894" y="3013465"/>
            <a:ext cx="2124234" cy="1189038"/>
            <a:chOff x="3594436" y="5463857"/>
            <a:chExt cx="2160240" cy="1189038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3594436" y="5463857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43" name="TextBox 13"/>
            <p:cNvSpPr txBox="1">
              <a:spLocks noChangeArrowheads="1"/>
            </p:cNvSpPr>
            <p:nvPr/>
          </p:nvSpPr>
          <p:spPr bwMode="auto">
            <a:xfrm>
              <a:off x="3702447" y="5562590"/>
              <a:ext cx="194421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FF0000"/>
                  </a:solidFill>
                  <a:latin typeface="Franklin Gothic Medium Cond" pitchFamily="34" charset="0"/>
                </a:rPr>
                <a:t> </a:t>
              </a:r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Гимнастика </a:t>
              </a:r>
              <a:endParaRPr lang="ru-RU" sz="2800" dirty="0" smtClean="0">
                <a:solidFill>
                  <a:srgbClr val="CC0099"/>
                </a:solidFill>
                <a:latin typeface="Franklin Gothic Medium Cond" pitchFamily="34" charset="0"/>
              </a:endParaRPr>
            </a:p>
            <a:p>
              <a:pPr algn="ctr"/>
              <a:r>
                <a:rPr lang="ru-RU" sz="2800" dirty="0" smtClean="0">
                  <a:solidFill>
                    <a:srgbClr val="CC0099"/>
                  </a:solidFill>
                  <a:latin typeface="Franklin Gothic Medium Cond" pitchFamily="34" charset="0"/>
                </a:rPr>
                <a:t>для </a:t>
              </a:r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глаз</a:t>
              </a:r>
            </a:p>
          </p:txBody>
        </p:sp>
      </p:grpSp>
      <p:sp>
        <p:nvSpPr>
          <p:cNvPr id="18" name="Стрелка влево 17"/>
          <p:cNvSpPr/>
          <p:nvPr/>
        </p:nvSpPr>
        <p:spPr>
          <a:xfrm rot="19737668">
            <a:off x="1506837" y="1944978"/>
            <a:ext cx="1114035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83103" y="1817761"/>
            <a:ext cx="376929" cy="11071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78300" y="116632"/>
            <a:ext cx="8496300" cy="1569660"/>
            <a:chOff x="755576" y="456134"/>
            <a:chExt cx="8496300" cy="1569660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2195736" y="622002"/>
              <a:ext cx="5760640" cy="13668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/>
            </a:p>
          </p:txBody>
        </p:sp>
        <p:sp>
          <p:nvSpPr>
            <p:cNvPr id="5150" name="TextBox 23"/>
            <p:cNvSpPr txBox="1">
              <a:spLocks noChangeArrowheads="1"/>
            </p:cNvSpPr>
            <p:nvPr/>
          </p:nvSpPr>
          <p:spPr bwMode="auto">
            <a:xfrm>
              <a:off x="755576" y="456134"/>
              <a:ext cx="84963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dirty="0">
                  <a:solidFill>
                    <a:srgbClr val="FF0000"/>
                  </a:solidFill>
                  <a:latin typeface="Franklin Gothic Medium Cond" pitchFamily="34" charset="0"/>
                </a:rPr>
                <a:t> </a:t>
              </a:r>
              <a:r>
                <a:rPr lang="ru-RU" sz="4800" dirty="0" err="1" smtClean="0">
                  <a:solidFill>
                    <a:srgbClr val="FF0000"/>
                  </a:solidFill>
                  <a:latin typeface="Franklin Gothic Medium Cond" pitchFamily="34" charset="0"/>
                </a:rPr>
                <a:t>Здоровьесберегающие</a:t>
              </a:r>
              <a:r>
                <a:rPr lang="ru-RU" sz="48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 </a:t>
              </a:r>
            </a:p>
            <a:p>
              <a:pPr algn="ctr"/>
              <a:r>
                <a:rPr lang="ru-RU" sz="48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технологии</a:t>
              </a:r>
              <a:endParaRPr lang="ru-RU" sz="4800" dirty="0"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21" name="Стрелка влево 20"/>
          <p:cNvSpPr/>
          <p:nvPr/>
        </p:nvSpPr>
        <p:spPr>
          <a:xfrm rot="13584683">
            <a:off x="6445821" y="2055043"/>
            <a:ext cx="1174728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252793" y="2744673"/>
            <a:ext cx="2843808" cy="1056723"/>
            <a:chOff x="179513" y="5445125"/>
            <a:chExt cx="2160240" cy="1189038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179513" y="5445125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251520" y="5527540"/>
              <a:ext cx="1944216" cy="107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Развитие </a:t>
              </a:r>
              <a:r>
                <a:rPr lang="ru-RU" sz="2800" dirty="0" smtClean="0">
                  <a:solidFill>
                    <a:srgbClr val="CC0099"/>
                  </a:solidFill>
                  <a:latin typeface="Franklin Gothic Medium Cond" pitchFamily="34" charset="0"/>
                </a:rPr>
                <a:t>мелкой </a:t>
              </a:r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моторики рук</a:t>
              </a:r>
            </a:p>
          </p:txBody>
        </p:sp>
      </p:grpSp>
      <p:sp>
        <p:nvSpPr>
          <p:cNvPr id="28" name="Стрелка влево 27"/>
          <p:cNvSpPr/>
          <p:nvPr/>
        </p:nvSpPr>
        <p:spPr>
          <a:xfrm rot="16604301">
            <a:off x="1416826" y="3462753"/>
            <a:ext cx="3752174" cy="3924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257533" y="4461674"/>
            <a:ext cx="4886467" cy="1555488"/>
            <a:chOff x="179513" y="5445125"/>
            <a:chExt cx="2184691" cy="1189038"/>
          </a:xfrm>
        </p:grpSpPr>
        <p:sp>
          <p:nvSpPr>
            <p:cNvPr id="30" name="Блок-схема: альтернативный процесс 29"/>
            <p:cNvSpPr/>
            <p:nvPr/>
          </p:nvSpPr>
          <p:spPr>
            <a:xfrm>
              <a:off x="179513" y="5445125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179513" y="5527540"/>
              <a:ext cx="2184691" cy="105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err="1">
                  <a:solidFill>
                    <a:srgbClr val="CC0099"/>
                  </a:solidFill>
                  <a:latin typeface="Franklin Gothic Medium Cond" pitchFamily="34" charset="0"/>
                </a:rPr>
                <a:t>Кинезиологические</a:t>
              </a:r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 упражнения для развития межполушарного </a:t>
              </a:r>
              <a:r>
                <a:rPr lang="ru-RU" sz="2800" dirty="0" smtClean="0">
                  <a:solidFill>
                    <a:srgbClr val="CC0099"/>
                  </a:solidFill>
                  <a:latin typeface="Franklin Gothic Medium Cond" pitchFamily="34" charset="0"/>
                </a:rPr>
                <a:t>взаимодействия</a:t>
              </a:r>
              <a:endParaRPr lang="ru-RU" sz="2800" dirty="0">
                <a:solidFill>
                  <a:srgbClr val="CC0099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32" name="Стрелка влево 31"/>
          <p:cNvSpPr/>
          <p:nvPr/>
        </p:nvSpPr>
        <p:spPr>
          <a:xfrm rot="15302973">
            <a:off x="4577267" y="2927769"/>
            <a:ext cx="2704224" cy="3924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266881" y="5641791"/>
            <a:ext cx="2801063" cy="1189038"/>
            <a:chOff x="179513" y="5445125"/>
            <a:chExt cx="2176078" cy="1189038"/>
          </a:xfrm>
        </p:grpSpPr>
        <p:sp>
          <p:nvSpPr>
            <p:cNvPr id="35" name="Блок-схема: альтернативный процесс 34"/>
            <p:cNvSpPr/>
            <p:nvPr/>
          </p:nvSpPr>
          <p:spPr>
            <a:xfrm>
              <a:off x="179513" y="5445125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242907" y="5741394"/>
              <a:ext cx="21126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CC0099"/>
                  </a:solidFill>
                  <a:latin typeface="Franklin Gothic Medium Cond" pitchFamily="34" charset="0"/>
                </a:rPr>
                <a:t>Физкультминутки</a:t>
              </a:r>
              <a:endParaRPr lang="ru-RU" sz="2800" dirty="0">
                <a:solidFill>
                  <a:srgbClr val="CC0099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5496" y="4149080"/>
            <a:ext cx="2752161" cy="1189038"/>
            <a:chOff x="179513" y="5445125"/>
            <a:chExt cx="2160240" cy="1189038"/>
          </a:xfrm>
        </p:grpSpPr>
        <p:sp>
          <p:nvSpPr>
            <p:cNvPr id="38" name="Блок-схема: альтернативный процесс 37"/>
            <p:cNvSpPr/>
            <p:nvPr/>
          </p:nvSpPr>
          <p:spPr>
            <a:xfrm>
              <a:off x="179513" y="5445125"/>
              <a:ext cx="2160240" cy="1189038"/>
            </a:xfrm>
            <a:prstGeom prst="flowChartAlternateProcess">
              <a:avLst/>
            </a:prstGeom>
            <a:blipFill>
              <a:blip r:embed="rId2" cstate="email"/>
              <a:tile tx="0" ty="0" sx="100000" sy="100000" flip="none" algn="tl"/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189969" y="5512486"/>
              <a:ext cx="213669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CC0099"/>
                  </a:solidFill>
                  <a:latin typeface="Franklin Gothic Medium Cond" pitchFamily="34" charset="0"/>
                </a:rPr>
                <a:t>Артикуляционная </a:t>
              </a:r>
              <a:r>
                <a:rPr lang="ru-RU" sz="2800" dirty="0">
                  <a:solidFill>
                    <a:srgbClr val="CC0099"/>
                  </a:solidFill>
                  <a:latin typeface="Franklin Gothic Medium Cond" pitchFamily="34" charset="0"/>
                </a:rPr>
                <a:t>гимнастика</a:t>
              </a:r>
            </a:p>
          </p:txBody>
        </p:sp>
      </p:grpSp>
      <p:sp>
        <p:nvSpPr>
          <p:cNvPr id="40" name="Стрелка влево 39"/>
          <p:cNvSpPr/>
          <p:nvPr/>
        </p:nvSpPr>
        <p:spPr>
          <a:xfrm rot="17560693">
            <a:off x="1439958" y="2716599"/>
            <a:ext cx="2425934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Дыхательная гимнастика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909" y="1268760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Цель: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активизация кислородного обмена во </a:t>
            </a:r>
            <a:r>
              <a:rPr lang="ru-RU" sz="2400" b="1" i="1" dirty="0" smtClean="0">
                <a:solidFill>
                  <a:srgbClr val="000099"/>
                </a:solidFill>
              </a:rPr>
              <a:t>всех </a:t>
            </a:r>
            <a:r>
              <a:rPr lang="ru-RU" sz="2400" b="1" i="1" dirty="0">
                <a:solidFill>
                  <a:srgbClr val="000099"/>
                </a:solidFill>
              </a:rPr>
              <a:t>тканях организма;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коррекция нарушений речевого дыхания, помощь в выработке диафрагмального дыхания, а также продолжительности, силы и правильного распределения </a:t>
            </a:r>
            <a:r>
              <a:rPr lang="ru-RU" sz="2400" b="1" i="1" dirty="0" smtClean="0">
                <a:solidFill>
                  <a:srgbClr val="000099"/>
                </a:solidFill>
              </a:rPr>
              <a:t>выдоха.</a:t>
            </a:r>
          </a:p>
          <a:p>
            <a:pPr indent="360000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 Правильное речевое дыхание обеспечивает наилучшее звучание голоса, создает условия для непрерывного и плавного звучания речи, для свободного скольжения голоса по высоте, для перехода от тихой речи к громкой и наоборот.</a:t>
            </a:r>
          </a:p>
          <a:p>
            <a:pPr indent="360000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endParaRPr lang="ru-RU" sz="2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Дыхательная гимнастика</a:t>
            </a:r>
          </a:p>
        </p:txBody>
      </p:sp>
      <p:pic>
        <p:nvPicPr>
          <p:cNvPr id="1026" name="Picture 2" descr="C:\Users\Эдуард\Pictures\блютуз\IMG_20171218_131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20964"/>
          <a:stretch/>
        </p:blipFill>
        <p:spPr bwMode="auto">
          <a:xfrm>
            <a:off x="2327694" y="2996952"/>
            <a:ext cx="4560620" cy="37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231660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539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выработать хорошую дикцию у ребенка, обеспечить четкое и благозвучное произношение, необходимо уделить внимание играм для развития речевого дыхания и мышц речевого аппарата. </a:t>
            </a:r>
          </a:p>
        </p:txBody>
      </p:sp>
    </p:spTree>
    <p:extLst>
      <p:ext uri="{BB962C8B-B14F-4D97-AF65-F5344CB8AC3E}">
        <p14:creationId xmlns:p14="http://schemas.microsoft.com/office/powerpoint/2010/main" val="4832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344850"/>
            <a:ext cx="3816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Тренажёры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6" name="Picture 6" descr="C:\Users\Эдуард\Pictures\блютуз\IMG_20171127_164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4"/>
          <a:stretch/>
        </p:blipFill>
        <p:spPr bwMode="auto">
          <a:xfrm>
            <a:off x="253121" y="1268761"/>
            <a:ext cx="43511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Эдуард\Pictures\блютуз\IMG_20171127_164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27251" r="32121" b="8804"/>
          <a:stretch/>
        </p:blipFill>
        <p:spPr bwMode="auto">
          <a:xfrm>
            <a:off x="6876256" y="4509120"/>
            <a:ext cx="2017952" cy="20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дуард\Pictures\блютуз\IMG_20171127_1644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13992" r="26227" b="15863"/>
          <a:stretch/>
        </p:blipFill>
        <p:spPr bwMode="auto">
          <a:xfrm>
            <a:off x="107504" y="4070450"/>
            <a:ext cx="2724517" cy="23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Эдуард\Pictures\блютуз\IMG_20171127_1643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14437" r="18675" b="23262"/>
          <a:stretch/>
        </p:blipFill>
        <p:spPr bwMode="auto">
          <a:xfrm>
            <a:off x="4772016" y="1254128"/>
            <a:ext cx="4122192" cy="28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Эдуард\Pictures\блютуз\IMG_20171127_1648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8395" r="14468"/>
          <a:stretch/>
        </p:blipFill>
        <p:spPr bwMode="auto">
          <a:xfrm>
            <a:off x="4604192" y="4354089"/>
            <a:ext cx="2165411" cy="21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Эдуард\Pictures\блютуз\IMG_20171127_1646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r="43459"/>
          <a:stretch/>
        </p:blipFill>
        <p:spPr bwMode="auto">
          <a:xfrm>
            <a:off x="3137761" y="4183223"/>
            <a:ext cx="1311319" cy="25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33120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Артикуляционная 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гимнастика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rgbClr val="000099"/>
                </a:solidFill>
              </a:rPr>
              <a:t>Цели: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0099"/>
                </a:solidFill>
              </a:rPr>
              <a:t>выработка </a:t>
            </a:r>
            <a:r>
              <a:rPr lang="ru-RU" sz="2000" b="1" i="1" dirty="0">
                <a:solidFill>
                  <a:srgbClr val="000099"/>
                </a:solidFill>
              </a:rPr>
              <a:t>правильных движений и определённых положений артикуляционных органов, необходимых для правильного произношения звуков;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улучшение кровоснабжения </a:t>
            </a:r>
            <a:r>
              <a:rPr lang="ru-RU" sz="2000" b="1" i="1" dirty="0">
                <a:solidFill>
                  <a:srgbClr val="000099"/>
                </a:solidFill>
              </a:rPr>
              <a:t>и </a:t>
            </a:r>
            <a:r>
              <a:rPr lang="ru-RU" sz="2000" b="1" i="1" dirty="0" smtClean="0">
                <a:solidFill>
                  <a:srgbClr val="000099"/>
                </a:solidFill>
              </a:rPr>
              <a:t>иннервации </a:t>
            </a:r>
            <a:r>
              <a:rPr lang="ru-RU" sz="2000" b="1" i="1" dirty="0">
                <a:solidFill>
                  <a:srgbClr val="000099"/>
                </a:solidFill>
              </a:rPr>
              <a:t>(</a:t>
            </a:r>
            <a:r>
              <a:rPr lang="ru-RU" sz="2000" b="1" i="1" dirty="0" smtClean="0">
                <a:solidFill>
                  <a:srgbClr val="000099"/>
                </a:solidFill>
              </a:rPr>
              <a:t>нервной проводимости); </a:t>
            </a:r>
            <a:endParaRPr lang="ru-RU" sz="2000" b="1" i="1" dirty="0">
              <a:solidFill>
                <a:srgbClr val="000099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улучшение подвижности </a:t>
            </a:r>
            <a:r>
              <a:rPr lang="ru-RU" sz="2000" b="1" i="1" dirty="0">
                <a:solidFill>
                  <a:srgbClr val="000099"/>
                </a:solidFill>
              </a:rPr>
              <a:t>артикуляционных органов;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укрепление мышечной системы </a:t>
            </a:r>
            <a:r>
              <a:rPr lang="ru-RU" sz="2000" b="1" i="1" dirty="0">
                <a:solidFill>
                  <a:srgbClr val="000099"/>
                </a:solidFill>
              </a:rPr>
              <a:t>языка, губ, щёк;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уменьшение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спастичности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>
                <a:solidFill>
                  <a:srgbClr val="000099"/>
                </a:solidFill>
              </a:rPr>
              <a:t>(</a:t>
            </a:r>
            <a:r>
              <a:rPr lang="ru-RU" sz="2000" b="1" i="1" dirty="0" smtClean="0">
                <a:solidFill>
                  <a:srgbClr val="000099"/>
                </a:solidFill>
              </a:rPr>
              <a:t>напряжённости).</a:t>
            </a:r>
            <a:endParaRPr lang="ru-RU" sz="2000" b="1" i="1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Артикуляционная </a:t>
            </a:r>
            <a:r>
              <a:rPr lang="ru-RU" sz="2000" b="1" i="1" dirty="0">
                <a:solidFill>
                  <a:srgbClr val="000099"/>
                </a:solidFill>
              </a:rPr>
              <a:t>гимнастика проводится для каждого звука той или иной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2826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33120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Артикуляционная 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гимнастика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24544" y="1340768"/>
            <a:ext cx="68407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Упражнение для губ </a:t>
            </a:r>
            <a:r>
              <a:rPr lang="ru-RU" sz="2400" b="1" i="1" dirty="0" smtClean="0">
                <a:solidFill>
                  <a:srgbClr val="000099"/>
                </a:solidFill>
              </a:rPr>
              <a:t>«Вкусное варенье»</a:t>
            </a:r>
            <a:r>
              <a:rPr lang="ru-RU" sz="2400" b="1" i="1" dirty="0">
                <a:solidFill>
                  <a:srgbClr val="000099"/>
                </a:solidFill>
              </a:rPr>
              <a:t> </a:t>
            </a:r>
            <a:endParaRPr lang="ru-RU" sz="2400" b="1" i="1" dirty="0" smtClean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Если у </a:t>
            </a:r>
            <a:r>
              <a:rPr lang="ru-RU" sz="2000" b="1" i="1" dirty="0" smtClean="0">
                <a:solidFill>
                  <a:srgbClr val="000099"/>
                </a:solidFill>
              </a:rPr>
              <a:t>Ларисы </a:t>
            </a:r>
            <a:r>
              <a:rPr lang="ru-RU" sz="2000" b="1" i="1" dirty="0">
                <a:solidFill>
                  <a:srgbClr val="000099"/>
                </a:solidFill>
              </a:rPr>
              <a:t>плохое настроение,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Ест </a:t>
            </a:r>
            <a:r>
              <a:rPr lang="ru-RU" sz="2000" b="1" i="1" dirty="0" smtClean="0">
                <a:solidFill>
                  <a:srgbClr val="000099"/>
                </a:solidFill>
              </a:rPr>
              <a:t>Лариса наша </a:t>
            </a:r>
            <a:r>
              <a:rPr lang="ru-RU" sz="2000" b="1" i="1" dirty="0">
                <a:solidFill>
                  <a:srgbClr val="000099"/>
                </a:solidFill>
              </a:rPr>
              <a:t>вкусное варенье.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Надо верхнюю губу вареньицем намазать,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И широким язычком облизнуть все сразу.</a:t>
            </a:r>
          </a:p>
          <a:p>
            <a:pPr indent="360000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endParaRPr lang="ru-RU" sz="2000" b="1" i="1" dirty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Эдуард\Pictures\блютуз\IMG_20171218_1316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9661"/>
          <a:stretch/>
        </p:blipFill>
        <p:spPr bwMode="auto">
          <a:xfrm>
            <a:off x="1907704" y="3061149"/>
            <a:ext cx="4420637" cy="37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33120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Артикуляционная </a:t>
            </a:r>
            <a:r>
              <a:rPr lang="ru-RU" sz="4000" dirty="0">
                <a:solidFill>
                  <a:srgbClr val="CC0099"/>
                </a:solidFill>
                <a:latin typeface="Franklin Gothic Medium Cond" pitchFamily="34" charset="0"/>
              </a:rPr>
              <a:t>гимнастика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1432687"/>
            <a:ext cx="44863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</a:rPr>
              <a:t>Упражнение «Горка»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Спинка язычка сейчас</a:t>
            </a:r>
            <a:br>
              <a:rPr lang="ru-RU" sz="2000" b="1" i="1" dirty="0">
                <a:solidFill>
                  <a:srgbClr val="000099"/>
                </a:solidFill>
              </a:rPr>
            </a:br>
            <a:r>
              <a:rPr lang="ru-RU" sz="2000" b="1" i="1" dirty="0">
                <a:solidFill>
                  <a:srgbClr val="000099"/>
                </a:solidFill>
              </a:rPr>
              <a:t>Станет горочкой у нас.</a:t>
            </a:r>
            <a:br>
              <a:rPr lang="ru-RU" sz="2000" b="1" i="1" dirty="0">
                <a:solidFill>
                  <a:srgbClr val="000099"/>
                </a:solidFill>
              </a:rPr>
            </a:br>
            <a:r>
              <a:rPr lang="ru-RU" sz="2000" b="1" i="1" dirty="0">
                <a:solidFill>
                  <a:srgbClr val="000099"/>
                </a:solidFill>
              </a:rPr>
              <a:t>Ну-ка, горка, поднимись!</a:t>
            </a:r>
            <a:br>
              <a:rPr lang="ru-RU" sz="2000" b="1" i="1" dirty="0">
                <a:solidFill>
                  <a:srgbClr val="000099"/>
                </a:solidFill>
              </a:rPr>
            </a:br>
            <a:r>
              <a:rPr lang="ru-RU" sz="2000" b="1" i="1" dirty="0">
                <a:solidFill>
                  <a:srgbClr val="000099"/>
                </a:solidFill>
              </a:rPr>
              <a:t>Мы помчимся с горки вниз!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Язык на место возвращается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И чудесно </a:t>
            </a:r>
            <a:r>
              <a:rPr lang="ru-RU" sz="2000" b="1" i="1" dirty="0" smtClean="0">
                <a:solidFill>
                  <a:srgbClr val="000099"/>
                </a:solidFill>
              </a:rPr>
              <a:t>расслабляется</a:t>
            </a:r>
            <a:r>
              <a:rPr lang="ru-RU" sz="2000" b="1" i="1" dirty="0">
                <a:solidFill>
                  <a:srgbClr val="000099"/>
                </a:solidFill>
              </a:rPr>
              <a:t>!</a:t>
            </a:r>
          </a:p>
          <a:p>
            <a:pPr indent="360000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endParaRPr lang="ru-RU" sz="2000" b="1" i="1" dirty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6" name="Picture 5" descr="C:\Users\Эдуард\Downloads\Горка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19304" r="29067" b="35349"/>
          <a:stretch/>
        </p:blipFill>
        <p:spPr bwMode="auto">
          <a:xfrm>
            <a:off x="5169918" y="1432687"/>
            <a:ext cx="3024336" cy="25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221088"/>
            <a:ext cx="448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</a:rPr>
              <a:t>Упражнение </a:t>
            </a:r>
            <a:r>
              <a:rPr lang="ru-RU" sz="2400" b="1" dirty="0" smtClean="0">
                <a:solidFill>
                  <a:srgbClr val="000099"/>
                </a:solidFill>
              </a:rPr>
              <a:t>«Лягушки»</a:t>
            </a:r>
            <a:endParaRPr lang="ru-RU" sz="2400" b="1" dirty="0">
              <a:solidFill>
                <a:srgbClr val="000099"/>
              </a:solidFill>
            </a:endParaRP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Свои </a:t>
            </a:r>
            <a:r>
              <a:rPr lang="ru-RU" sz="2000" b="1" i="1" dirty="0">
                <a:solidFill>
                  <a:srgbClr val="000099"/>
                </a:solidFill>
              </a:rPr>
              <a:t>губы, прямо к ушкам,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растяну я, как лягушка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потяну – перестану, 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и нисколько не устану!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Губы не напряжены </a:t>
            </a:r>
          </a:p>
          <a:p>
            <a:pPr indent="36000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0099"/>
                </a:solidFill>
              </a:rPr>
              <a:t>и </a:t>
            </a:r>
            <a:r>
              <a:rPr lang="ru-RU" sz="2000" b="1" i="1" dirty="0" smtClean="0">
                <a:solidFill>
                  <a:srgbClr val="000099"/>
                </a:solidFill>
              </a:rPr>
              <a:t>расслаблены</a:t>
            </a:r>
            <a:r>
              <a:rPr lang="ru-RU" sz="2000" b="1" i="1" dirty="0">
                <a:solidFill>
                  <a:srgbClr val="000099"/>
                </a:solidFill>
              </a:rPr>
              <a:t>….</a:t>
            </a:r>
          </a:p>
        </p:txBody>
      </p:sp>
      <p:pic>
        <p:nvPicPr>
          <p:cNvPr id="8" name="Picture 4" descr="C:\Users\Эдуард\Downloads\Лягушк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183" r="57951" b="26277"/>
          <a:stretch/>
        </p:blipFill>
        <p:spPr bwMode="auto">
          <a:xfrm>
            <a:off x="5169918" y="4199635"/>
            <a:ext cx="3650554" cy="2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1883</TotalTime>
  <Words>539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здоровьесберегающих технологий на логопедических занятиях</dc:title>
  <dc:subject>Логопедия.</dc:subject>
  <dc:creator>Петрова О.А.</dc:creator>
  <cp:lastModifiedBy>Эдуард Петров</cp:lastModifiedBy>
  <cp:revision>257</cp:revision>
  <dcterms:created xsi:type="dcterms:W3CDTF">2012-05-14T07:20:49Z</dcterms:created>
  <dcterms:modified xsi:type="dcterms:W3CDTF">2023-05-09T15:23:19Z</dcterms:modified>
  <cp:contentStatus/>
</cp:coreProperties>
</file>