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2" r:id="rId2"/>
    <p:sldId id="256" r:id="rId3"/>
    <p:sldId id="258" r:id="rId4"/>
    <p:sldId id="259" r:id="rId5"/>
    <p:sldId id="260" r:id="rId6"/>
    <p:sldId id="271" r:id="rId7"/>
    <p:sldId id="262" r:id="rId8"/>
    <p:sldId id="264" r:id="rId9"/>
    <p:sldId id="265" r:id="rId10"/>
    <p:sldId id="269" r:id="rId11"/>
    <p:sldId id="270" r:id="rId12"/>
    <p:sldId id="266" r:id="rId13"/>
    <p:sldId id="268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29" autoAdjust="0"/>
    <p:restoredTop sz="94660"/>
  </p:normalViewPr>
  <p:slideViewPr>
    <p:cSldViewPr>
      <p:cViewPr varScale="1">
        <p:scale>
          <a:sx n="73" d="100"/>
          <a:sy n="73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3E642-2DA1-4B38-A716-DB5D8266B811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345BC-ED0A-4CB4-B973-6B689BA55F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120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0" name="Rectangle 78"/>
          <p:cNvSpPr>
            <a:spLocks noChangeArrowheads="1"/>
          </p:cNvSpPr>
          <p:nvPr/>
        </p:nvSpPr>
        <p:spPr bwMode="gray">
          <a:xfrm rot="5400000">
            <a:off x="7904162" y="1163638"/>
            <a:ext cx="2098675" cy="38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5451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057400"/>
            <a:ext cx="5791200" cy="16986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990975"/>
            <a:ext cx="57912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3886200" y="5715000"/>
            <a:ext cx="1612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Verdana" pitchFamily="34" charset="0"/>
              </a:rPr>
              <a:t>LOGO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 rot="421294">
            <a:off x="971550" y="692150"/>
            <a:ext cx="1871663" cy="1944688"/>
            <a:chOff x="521" y="482"/>
            <a:chExt cx="1134" cy="1142"/>
          </a:xfrm>
        </p:grpSpPr>
        <p:sp>
          <p:nvSpPr>
            <p:cNvPr id="3104" name="Oval 32"/>
            <p:cNvSpPr>
              <a:spLocks noChangeArrowheads="1"/>
            </p:cNvSpPr>
            <p:nvPr userDrawn="1"/>
          </p:nvSpPr>
          <p:spPr bwMode="gray">
            <a:xfrm rot="-128649">
              <a:off x="851" y="811"/>
              <a:ext cx="479" cy="49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33"/>
            <p:cNvGrpSpPr>
              <a:grpSpLocks/>
            </p:cNvGrpSpPr>
            <p:nvPr userDrawn="1"/>
          </p:nvGrpSpPr>
          <p:grpSpPr bwMode="auto">
            <a:xfrm rot="56277">
              <a:off x="1311" y="1224"/>
              <a:ext cx="266" cy="218"/>
              <a:chOff x="3452" y="878"/>
              <a:chExt cx="402" cy="342"/>
            </a:xfrm>
          </p:grpSpPr>
          <p:sp>
            <p:nvSpPr>
              <p:cNvPr id="3106" name="Oval 3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7" name="Oval 3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Oval 3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37"/>
            <p:cNvGrpSpPr>
              <a:grpSpLocks/>
            </p:cNvGrpSpPr>
            <p:nvPr userDrawn="1"/>
          </p:nvGrpSpPr>
          <p:grpSpPr bwMode="auto">
            <a:xfrm rot="-23983151">
              <a:off x="1390" y="942"/>
              <a:ext cx="265" cy="219"/>
              <a:chOff x="3452" y="878"/>
              <a:chExt cx="402" cy="342"/>
            </a:xfrm>
          </p:grpSpPr>
          <p:sp>
            <p:nvSpPr>
              <p:cNvPr id="3110" name="Oval 3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1" name="Oval 3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2" name="Oval 4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41"/>
            <p:cNvGrpSpPr>
              <a:grpSpLocks/>
            </p:cNvGrpSpPr>
            <p:nvPr userDrawn="1"/>
          </p:nvGrpSpPr>
          <p:grpSpPr bwMode="auto">
            <a:xfrm rot="-4925197">
              <a:off x="1293" y="630"/>
              <a:ext cx="257" cy="226"/>
              <a:chOff x="3452" y="878"/>
              <a:chExt cx="402" cy="342"/>
            </a:xfrm>
          </p:grpSpPr>
          <p:sp>
            <p:nvSpPr>
              <p:cNvPr id="3114" name="Oval 4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5" name="Oval 4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6" name="Oval 4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45"/>
            <p:cNvGrpSpPr>
              <a:grpSpLocks/>
            </p:cNvGrpSpPr>
            <p:nvPr userDrawn="1"/>
          </p:nvGrpSpPr>
          <p:grpSpPr bwMode="auto">
            <a:xfrm rot="3149186">
              <a:off x="985" y="1383"/>
              <a:ext cx="257" cy="226"/>
              <a:chOff x="3452" y="878"/>
              <a:chExt cx="402" cy="342"/>
            </a:xfrm>
          </p:grpSpPr>
          <p:sp>
            <p:nvSpPr>
              <p:cNvPr id="3118" name="Oval 46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9" name="Oval 47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0" name="Oval 48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49"/>
            <p:cNvGrpSpPr>
              <a:grpSpLocks/>
            </p:cNvGrpSpPr>
            <p:nvPr userDrawn="1"/>
          </p:nvGrpSpPr>
          <p:grpSpPr bwMode="auto">
            <a:xfrm rot="-29276986">
              <a:off x="966" y="498"/>
              <a:ext cx="257" cy="226"/>
              <a:chOff x="3452" y="878"/>
              <a:chExt cx="402" cy="342"/>
            </a:xfrm>
          </p:grpSpPr>
          <p:sp>
            <p:nvSpPr>
              <p:cNvPr id="3122" name="Oval 50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3" name="Oval 51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4" name="Oval 52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 rot="-10348150">
              <a:off x="628" y="649"/>
              <a:ext cx="266" cy="219"/>
              <a:chOff x="3452" y="878"/>
              <a:chExt cx="402" cy="342"/>
            </a:xfrm>
          </p:grpSpPr>
          <p:sp>
            <p:nvSpPr>
              <p:cNvPr id="3126" name="Oval 5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7" name="Oval 5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8" name="Oval 5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" name="Group 57"/>
            <p:cNvGrpSpPr>
              <a:grpSpLocks/>
            </p:cNvGrpSpPr>
            <p:nvPr userDrawn="1"/>
          </p:nvGrpSpPr>
          <p:grpSpPr bwMode="auto">
            <a:xfrm rot="-34593241">
              <a:off x="521" y="973"/>
              <a:ext cx="265" cy="218"/>
              <a:chOff x="3452" y="878"/>
              <a:chExt cx="402" cy="342"/>
            </a:xfrm>
          </p:grpSpPr>
          <p:sp>
            <p:nvSpPr>
              <p:cNvPr id="3130" name="Oval 5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Oval 5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2" name="Oval 6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" name="Group 61"/>
            <p:cNvGrpSpPr>
              <a:grpSpLocks/>
            </p:cNvGrpSpPr>
            <p:nvPr userDrawn="1"/>
          </p:nvGrpSpPr>
          <p:grpSpPr bwMode="auto">
            <a:xfrm rot="-15320246">
              <a:off x="654" y="1263"/>
              <a:ext cx="257" cy="226"/>
              <a:chOff x="3452" y="878"/>
              <a:chExt cx="402" cy="342"/>
            </a:xfrm>
          </p:grpSpPr>
          <p:sp>
            <p:nvSpPr>
              <p:cNvPr id="3134" name="Oval 6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Oval 6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6" name="Oval 6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457200" y="0"/>
            <a:ext cx="7620000" cy="304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2431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6664325" y="-7938"/>
            <a:ext cx="2098675" cy="3127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 rot="10800000">
            <a:off x="2549525" y="6553200"/>
            <a:ext cx="6230938" cy="3175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gray">
          <a:xfrm>
            <a:off x="8763000" y="-7938"/>
            <a:ext cx="381000" cy="31432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2431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457200" y="6554788"/>
            <a:ext cx="2098675" cy="3175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gray">
          <a:xfrm>
            <a:off x="0" y="6553200"/>
            <a:ext cx="457200" cy="3190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gray">
          <a:xfrm>
            <a:off x="0" y="0"/>
            <a:ext cx="457200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gray">
          <a:xfrm rot="5400000">
            <a:off x="-2213769" y="2510631"/>
            <a:ext cx="4876800" cy="4651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gray">
          <a:xfrm rot="5400000">
            <a:off x="-575469" y="5520531"/>
            <a:ext cx="1600200" cy="4651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ltGray">
          <a:xfrm>
            <a:off x="8769350" y="6538913"/>
            <a:ext cx="374650" cy="327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882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gray">
          <a:xfrm rot="5400000">
            <a:off x="6557962" y="3967163"/>
            <a:ext cx="4791075" cy="381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gray">
          <a:xfrm>
            <a:off x="8763000" y="1752600"/>
            <a:ext cx="381000" cy="1524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2" name="Line 80"/>
          <p:cNvSpPr>
            <a:spLocks noChangeShapeType="1"/>
          </p:cNvSpPr>
          <p:nvPr/>
        </p:nvSpPr>
        <p:spPr bwMode="auto">
          <a:xfrm>
            <a:off x="0" y="304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4" name="Line 82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5" name="Line 8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6" name="Line 84"/>
          <p:cNvSpPr>
            <a:spLocks noChangeShapeType="1"/>
          </p:cNvSpPr>
          <p:nvPr/>
        </p:nvSpPr>
        <p:spPr bwMode="auto">
          <a:xfrm flipH="1">
            <a:off x="0" y="4953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7" name="Line 85"/>
          <p:cNvSpPr>
            <a:spLocks noChangeShapeType="1"/>
          </p:cNvSpPr>
          <p:nvPr/>
        </p:nvSpPr>
        <p:spPr bwMode="auto">
          <a:xfrm>
            <a:off x="8763000" y="175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8" name="Line 86"/>
          <p:cNvSpPr>
            <a:spLocks noChangeShapeType="1"/>
          </p:cNvSpPr>
          <p:nvPr/>
        </p:nvSpPr>
        <p:spPr bwMode="auto">
          <a:xfrm>
            <a:off x="8763000" y="1905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9" name="Line 87"/>
          <p:cNvSpPr>
            <a:spLocks noChangeShapeType="1"/>
          </p:cNvSpPr>
          <p:nvPr/>
        </p:nvSpPr>
        <p:spPr bwMode="auto">
          <a:xfrm>
            <a:off x="2543175" y="655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60" name="Line 88"/>
          <p:cNvSpPr>
            <a:spLocks noChangeShapeType="1"/>
          </p:cNvSpPr>
          <p:nvPr/>
        </p:nvSpPr>
        <p:spPr bwMode="auto">
          <a:xfrm flipV="1">
            <a:off x="6672263" y="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2238"/>
            <a:ext cx="2005012" cy="6027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22238"/>
            <a:ext cx="5865813" cy="6027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2238"/>
            <a:ext cx="6705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228725"/>
            <a:ext cx="8023225" cy="49212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5791200" y="6248400"/>
            <a:ext cx="2895600" cy="3349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429000" y="6338888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3246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228725"/>
            <a:ext cx="3935413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7413" y="1228725"/>
            <a:ext cx="3935412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Rectangle 69"/>
          <p:cNvSpPr>
            <a:spLocks noChangeArrowheads="1"/>
          </p:cNvSpPr>
          <p:nvPr/>
        </p:nvSpPr>
        <p:spPr bwMode="gray">
          <a:xfrm>
            <a:off x="457200" y="0"/>
            <a:ext cx="8477250" cy="7683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0" y="1228725"/>
            <a:ext cx="8023225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91200" y="6248400"/>
            <a:ext cx="28956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429000" y="63388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0" y="0"/>
            <a:ext cx="457200" cy="7683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0" y="762000"/>
            <a:ext cx="4572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0" y="914400"/>
            <a:ext cx="457200" cy="419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4235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5105400"/>
            <a:ext cx="457200" cy="15446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42353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gray">
          <a:xfrm>
            <a:off x="0" y="6656388"/>
            <a:ext cx="457200" cy="209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457200" y="6650038"/>
            <a:ext cx="1304925" cy="215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752600" y="6650038"/>
            <a:ext cx="7391400" cy="2159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5451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8777288" y="6656388"/>
            <a:ext cx="366712" cy="2095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4706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gray">
          <a:xfrm>
            <a:off x="8769350" y="6019800"/>
            <a:ext cx="374650" cy="6429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gray">
          <a:xfrm>
            <a:off x="8763000" y="914400"/>
            <a:ext cx="381000" cy="5105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gray">
          <a:xfrm>
            <a:off x="8763000" y="762000"/>
            <a:ext cx="381000" cy="152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gray">
          <a:xfrm>
            <a:off x="8770938" y="0"/>
            <a:ext cx="373062" cy="762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gray">
          <a:xfrm>
            <a:off x="457200" y="762000"/>
            <a:ext cx="8315325" cy="152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22238"/>
            <a:ext cx="6705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8002588" y="69850"/>
            <a:ext cx="657225" cy="636588"/>
            <a:chOff x="5041" y="44"/>
            <a:chExt cx="414" cy="401"/>
          </a:xfrm>
        </p:grpSpPr>
        <p:sp>
          <p:nvSpPr>
            <p:cNvPr id="1129" name="Oval 105"/>
            <p:cNvSpPr>
              <a:spLocks noChangeArrowheads="1"/>
            </p:cNvSpPr>
            <p:nvPr userDrawn="1"/>
          </p:nvSpPr>
          <p:spPr bwMode="gray">
            <a:xfrm rot="149948">
              <a:off x="5161" y="161"/>
              <a:ext cx="175" cy="170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06"/>
            <p:cNvGrpSpPr>
              <a:grpSpLocks/>
            </p:cNvGrpSpPr>
            <p:nvPr userDrawn="1"/>
          </p:nvGrpSpPr>
          <p:grpSpPr bwMode="auto">
            <a:xfrm rot="334874">
              <a:off x="5321" y="313"/>
              <a:ext cx="98" cy="75"/>
              <a:chOff x="3452" y="878"/>
              <a:chExt cx="402" cy="342"/>
            </a:xfrm>
          </p:grpSpPr>
          <p:sp>
            <p:nvSpPr>
              <p:cNvPr id="1131" name="Oval 10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3" name="Oval 10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110"/>
            <p:cNvGrpSpPr>
              <a:grpSpLocks/>
            </p:cNvGrpSpPr>
            <p:nvPr userDrawn="1"/>
          </p:nvGrpSpPr>
          <p:grpSpPr bwMode="auto">
            <a:xfrm rot="-23704554">
              <a:off x="5358" y="218"/>
              <a:ext cx="97" cy="75"/>
              <a:chOff x="3452" y="878"/>
              <a:chExt cx="402" cy="342"/>
            </a:xfrm>
          </p:grpSpPr>
          <p:sp>
            <p:nvSpPr>
              <p:cNvPr id="1135" name="Oval 11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6" name="Oval 11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7" name="Oval 11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114"/>
            <p:cNvGrpSpPr>
              <a:grpSpLocks/>
            </p:cNvGrpSpPr>
            <p:nvPr userDrawn="1"/>
          </p:nvGrpSpPr>
          <p:grpSpPr bwMode="auto">
            <a:xfrm rot="-4646600">
              <a:off x="5335" y="107"/>
              <a:ext cx="88" cy="82"/>
              <a:chOff x="3452" y="878"/>
              <a:chExt cx="402" cy="342"/>
            </a:xfrm>
          </p:grpSpPr>
          <p:sp>
            <p:nvSpPr>
              <p:cNvPr id="1139" name="Oval 11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0" name="Oval 11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1" name="Oval 11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118"/>
            <p:cNvGrpSpPr>
              <a:grpSpLocks/>
            </p:cNvGrpSpPr>
            <p:nvPr userDrawn="1"/>
          </p:nvGrpSpPr>
          <p:grpSpPr bwMode="auto">
            <a:xfrm rot="2913403">
              <a:off x="5210" y="359"/>
              <a:ext cx="88" cy="83"/>
              <a:chOff x="3452" y="878"/>
              <a:chExt cx="402" cy="342"/>
            </a:xfrm>
          </p:grpSpPr>
          <p:sp>
            <p:nvSpPr>
              <p:cNvPr id="1143" name="Oval 119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4" name="Oval 120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5" name="Oval 121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122"/>
            <p:cNvGrpSpPr>
              <a:grpSpLocks/>
            </p:cNvGrpSpPr>
            <p:nvPr userDrawn="1"/>
          </p:nvGrpSpPr>
          <p:grpSpPr bwMode="auto">
            <a:xfrm rot="-29488389">
              <a:off x="5212" y="46"/>
              <a:ext cx="88" cy="83"/>
              <a:chOff x="3452" y="878"/>
              <a:chExt cx="402" cy="342"/>
            </a:xfrm>
          </p:grpSpPr>
          <p:sp>
            <p:nvSpPr>
              <p:cNvPr id="1147" name="Oval 123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8" name="Oval 124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49" name="Oval 125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" name="Group 126"/>
            <p:cNvGrpSpPr>
              <a:grpSpLocks/>
            </p:cNvGrpSpPr>
            <p:nvPr userDrawn="1"/>
          </p:nvGrpSpPr>
          <p:grpSpPr bwMode="auto">
            <a:xfrm rot="-10069553">
              <a:off x="5089" y="95"/>
              <a:ext cx="97" cy="76"/>
              <a:chOff x="3452" y="878"/>
              <a:chExt cx="402" cy="342"/>
            </a:xfrm>
          </p:grpSpPr>
          <p:sp>
            <p:nvSpPr>
              <p:cNvPr id="1151" name="Oval 12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2" name="Oval 12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3" name="Oval 12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" name="Group 130"/>
            <p:cNvGrpSpPr>
              <a:grpSpLocks/>
            </p:cNvGrpSpPr>
            <p:nvPr userDrawn="1"/>
          </p:nvGrpSpPr>
          <p:grpSpPr bwMode="auto">
            <a:xfrm rot="-34314642">
              <a:off x="5041" y="204"/>
              <a:ext cx="97" cy="75"/>
              <a:chOff x="3452" y="878"/>
              <a:chExt cx="402" cy="342"/>
            </a:xfrm>
          </p:grpSpPr>
          <p:sp>
            <p:nvSpPr>
              <p:cNvPr id="1155" name="Oval 13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6" name="Oval 13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57" name="Oval 13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" name="Group 134"/>
            <p:cNvGrpSpPr>
              <a:grpSpLocks/>
            </p:cNvGrpSpPr>
            <p:nvPr userDrawn="1"/>
          </p:nvGrpSpPr>
          <p:grpSpPr bwMode="auto">
            <a:xfrm rot="-15041649">
              <a:off x="5085" y="304"/>
              <a:ext cx="88" cy="82"/>
              <a:chOff x="3452" y="878"/>
              <a:chExt cx="402" cy="342"/>
            </a:xfrm>
          </p:grpSpPr>
          <p:sp>
            <p:nvSpPr>
              <p:cNvPr id="1159" name="Oval 13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0" name="Oval 13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1" name="Oval 13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62" name="Rectangle 13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246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>
            <a:off x="0" y="914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7" name="Line 153"/>
          <p:cNvSpPr>
            <a:spLocks noChangeShapeType="1"/>
          </p:cNvSpPr>
          <p:nvPr/>
        </p:nvSpPr>
        <p:spPr bwMode="auto">
          <a:xfrm>
            <a:off x="0" y="66484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>
            <a:off x="457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1" name="Line 157"/>
          <p:cNvSpPr>
            <a:spLocks noChangeShapeType="1"/>
          </p:cNvSpPr>
          <p:nvPr/>
        </p:nvSpPr>
        <p:spPr bwMode="auto">
          <a:xfrm flipH="1">
            <a:off x="0" y="510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>
            <a:off x="1752600" y="6648450"/>
            <a:ext cx="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>
            <a:off x="8763000" y="601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2.gif"/><Relationship Id="rId4" Type="http://schemas.openxmlformats.org/officeDocument/2006/relationships/image" Target="../media/image5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58.gif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6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6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6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13" Type="http://schemas.openxmlformats.org/officeDocument/2006/relationships/image" Target="../media/image37.png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5.gif"/><Relationship Id="rId5" Type="http://schemas.openxmlformats.org/officeDocument/2006/relationships/image" Target="../media/image30.jpeg"/><Relationship Id="rId15" Type="http://schemas.openxmlformats.org/officeDocument/2006/relationships/image" Target="../media/image6.gif"/><Relationship Id="rId10" Type="http://schemas.openxmlformats.org/officeDocument/2006/relationships/image" Target="../media/image34.gif"/><Relationship Id="rId4" Type="http://schemas.openxmlformats.org/officeDocument/2006/relationships/image" Target="../media/image29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13" Type="http://schemas.openxmlformats.org/officeDocument/2006/relationships/image" Target="../media/image46.png"/><Relationship Id="rId3" Type="http://schemas.openxmlformats.org/officeDocument/2006/relationships/audio" Target="../media/audio3.wav"/><Relationship Id="rId7" Type="http://schemas.openxmlformats.org/officeDocument/2006/relationships/image" Target="../media/image40.png"/><Relationship Id="rId12" Type="http://schemas.openxmlformats.org/officeDocument/2006/relationships/image" Target="../media/image45.jpeg"/><Relationship Id="rId2" Type="http://schemas.openxmlformats.org/officeDocument/2006/relationships/audio" Target="../media/audio2.wav"/><Relationship Id="rId16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3.png"/><Relationship Id="rId15" Type="http://schemas.openxmlformats.org/officeDocument/2006/relationships/image" Target="../media/image48.gif"/><Relationship Id="rId10" Type="http://schemas.openxmlformats.org/officeDocument/2006/relationships/image" Target="../media/image43.jpeg"/><Relationship Id="rId4" Type="http://schemas.openxmlformats.org/officeDocument/2006/relationships/image" Target="../media/image34.gif"/><Relationship Id="rId9" Type="http://schemas.openxmlformats.org/officeDocument/2006/relationships/image" Target="../media/image42.jpe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9144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Презентация к конспекту подгруппового занятия по звукопроизношению в старшей группе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«Встречаем друзей»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(Автоматизация звука «Ш»)</a:t>
            </a: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Гоголева Светлана Алексеевна,</a:t>
            </a: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r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ысшей квалификационной категории </a:t>
            </a: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Д/с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№28 «Лесная сказка»</a:t>
            </a:r>
          </a:p>
          <a:p>
            <a:pPr algn="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г.Чайковский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457200" y="838200"/>
            <a:ext cx="8305800" cy="57912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28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НЕ ТАК?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2743200" y="44958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Рисунок1ёлка.gif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2209800" y="914400"/>
            <a:ext cx="4572000" cy="4495800"/>
          </a:xfrm>
          <a:prstGeom prst="rect">
            <a:avLst/>
          </a:prstGeom>
        </p:spPr>
      </p:pic>
      <p:pic>
        <p:nvPicPr>
          <p:cNvPr id="10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572000" y="2667000"/>
            <a:ext cx="555206" cy="500058"/>
          </a:xfrm>
          <a:prstGeom prst="rect">
            <a:avLst/>
          </a:prstGeom>
          <a:noFill/>
        </p:spPr>
      </p:pic>
      <p:pic>
        <p:nvPicPr>
          <p:cNvPr id="11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7442" flipH="1">
            <a:off x="3835299" y="3405305"/>
            <a:ext cx="587048" cy="528737"/>
          </a:xfrm>
          <a:prstGeom prst="rect">
            <a:avLst/>
          </a:prstGeom>
          <a:noFill/>
        </p:spPr>
      </p:pic>
      <p:pic>
        <p:nvPicPr>
          <p:cNvPr id="12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48200" y="3352800"/>
            <a:ext cx="676829" cy="609600"/>
          </a:xfrm>
          <a:prstGeom prst="rect">
            <a:avLst/>
          </a:prstGeom>
          <a:noFill/>
        </p:spPr>
      </p:pic>
      <p:pic>
        <p:nvPicPr>
          <p:cNvPr id="13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494102" flipH="1">
            <a:off x="3834984" y="2642389"/>
            <a:ext cx="585263" cy="527129"/>
          </a:xfrm>
          <a:prstGeom prst="rect">
            <a:avLst/>
          </a:prstGeom>
          <a:noFill/>
        </p:spPr>
      </p:pic>
      <p:pic>
        <p:nvPicPr>
          <p:cNvPr id="15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105400" y="4114800"/>
            <a:ext cx="561972" cy="506151"/>
          </a:xfrm>
          <a:prstGeom prst="rect">
            <a:avLst/>
          </a:prstGeom>
          <a:noFill/>
        </p:spPr>
      </p:pic>
      <p:pic>
        <p:nvPicPr>
          <p:cNvPr id="16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354680" flipH="1">
            <a:off x="3830528" y="4159281"/>
            <a:ext cx="561972" cy="506151"/>
          </a:xfrm>
          <a:prstGeom prst="rect">
            <a:avLst/>
          </a:prstGeom>
          <a:noFill/>
        </p:spPr>
      </p:pic>
      <p:pic>
        <p:nvPicPr>
          <p:cNvPr id="21" name="Рисунок 20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267200" y="2286000"/>
            <a:ext cx="1143000" cy="609600"/>
          </a:xfrm>
          <a:prstGeom prst="rect">
            <a:avLst/>
          </a:prstGeom>
        </p:spPr>
      </p:pic>
      <p:pic>
        <p:nvPicPr>
          <p:cNvPr id="27" name="Рисунок 26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4038600"/>
            <a:ext cx="1143000" cy="609600"/>
          </a:xfrm>
          <a:prstGeom prst="rect">
            <a:avLst/>
          </a:prstGeom>
        </p:spPr>
      </p:pic>
      <p:pic>
        <p:nvPicPr>
          <p:cNvPr id="28" name="Рисунок 27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276600"/>
            <a:ext cx="1143000" cy="609600"/>
          </a:xfrm>
          <a:prstGeom prst="rect">
            <a:avLst/>
          </a:prstGeom>
        </p:spPr>
      </p:pic>
      <p:pic>
        <p:nvPicPr>
          <p:cNvPr id="29" name="Рисунок 28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2286000"/>
            <a:ext cx="1143000" cy="609600"/>
          </a:xfrm>
          <a:prstGeom prst="rect">
            <a:avLst/>
          </a:prstGeom>
        </p:spPr>
      </p:pic>
      <p:pic>
        <p:nvPicPr>
          <p:cNvPr id="30" name="Рисунок 29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495800" y="3124200"/>
            <a:ext cx="1143000" cy="609600"/>
          </a:xfrm>
          <a:prstGeom prst="rect">
            <a:avLst/>
          </a:prstGeom>
        </p:spPr>
      </p:pic>
      <p:pic>
        <p:nvPicPr>
          <p:cNvPr id="31" name="Рисунок 30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648200" y="4419600"/>
            <a:ext cx="1143000" cy="609600"/>
          </a:xfrm>
          <a:prstGeom prst="rect">
            <a:avLst/>
          </a:prstGeom>
        </p:spPr>
      </p:pic>
      <p:pic>
        <p:nvPicPr>
          <p:cNvPr id="32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354680" flipH="1">
            <a:off x="3905624" y="5223798"/>
            <a:ext cx="998273" cy="899115"/>
          </a:xfrm>
          <a:prstGeom prst="rect">
            <a:avLst/>
          </a:prstGeom>
          <a:noFill/>
        </p:spPr>
      </p:pic>
      <p:sp>
        <p:nvSpPr>
          <p:cNvPr id="24" name="Облако 23"/>
          <p:cNvSpPr/>
          <p:nvPr/>
        </p:nvSpPr>
        <p:spPr>
          <a:xfrm>
            <a:off x="533400" y="914400"/>
            <a:ext cx="3200400" cy="1447800"/>
          </a:xfrm>
          <a:prstGeom prst="cloud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Вылезла из норки шишка, на неё упала мышка.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Облако 33"/>
          <p:cNvSpPr/>
          <p:nvPr/>
        </p:nvSpPr>
        <p:spPr>
          <a:xfrm>
            <a:off x="5218750" y="915363"/>
            <a:ext cx="3200400" cy="1600200"/>
          </a:xfrm>
          <a:prstGeom prst="cloud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Вылезла из норки мышка, на неё упала шишка.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6" name="Рисунок 25" descr="1b63b3c7601939abfbe933eacc40b16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657600" y="1219200"/>
            <a:ext cx="1219200" cy="609600"/>
          </a:xfrm>
          <a:prstGeom prst="rect">
            <a:avLst/>
          </a:prstGeom>
        </p:spPr>
      </p:pic>
      <p:pic>
        <p:nvPicPr>
          <p:cNvPr id="14" name="Picture 7" descr="C:\Documents and Settings\ADMIN\Мои документы\Мои рисунки\Организатор клипов (Microsoft)\j04135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0856" flipH="1">
            <a:off x="4064156" y="1724063"/>
            <a:ext cx="612659" cy="551804"/>
          </a:xfrm>
          <a:prstGeom prst="rect">
            <a:avLst/>
          </a:prstGeom>
          <a:noFill/>
        </p:spPr>
      </p:pic>
      <p:pic>
        <p:nvPicPr>
          <p:cNvPr id="25" name="Рисунок 24" descr="ar2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7200" y="5791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4875E-6 L 0.00833 0.6327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3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7C8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8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28955E-6 L 0.01667 0.52173 " pathEditMode="relative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57400" y="5334000"/>
            <a:ext cx="518160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Мы с сестрой посуду мыли и для кукол платье шили.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52400"/>
            <a:ext cx="69342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НЕ ТАК?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57400" y="1295400"/>
            <a:ext cx="525780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Мы с сестрой посуду шили и для кукол платье мыли.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" name="Picture 2" descr="C:\Documents and Settings\ADMIN\Мои документы\Мои рисунки\Организатор клипов (Microsoft)\посуду шила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0"/>
            <a:ext cx="3125734" cy="2438400"/>
          </a:xfrm>
          <a:prstGeom prst="rect">
            <a:avLst/>
          </a:prstGeom>
          <a:noFill/>
        </p:spPr>
      </p:pic>
      <p:pic>
        <p:nvPicPr>
          <p:cNvPr id="11" name="Picture 3" descr="C:\Documents and Settings\ADMIN\Мои документы\Мои рисунки\Организатор клипов (Microsoft)\платье мыл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667000"/>
            <a:ext cx="2971800" cy="2321719"/>
          </a:xfrm>
          <a:prstGeom prst="rect">
            <a:avLst/>
          </a:prstGeom>
          <a:noFill/>
        </p:spPr>
      </p:pic>
      <p:pic>
        <p:nvPicPr>
          <p:cNvPr id="12" name="Picture 8" descr="C:\Documents and Settings\ADMIN\Мои документы\Мои рисунки\Организатор клипов (Microsoft)\посуду мыла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1" y="2614780"/>
            <a:ext cx="3200399" cy="2500311"/>
          </a:xfrm>
          <a:prstGeom prst="rect">
            <a:avLst/>
          </a:prstGeom>
          <a:noFill/>
        </p:spPr>
      </p:pic>
      <p:pic>
        <p:nvPicPr>
          <p:cNvPr id="13" name="Picture 9" descr="C:\Documents and Settings\ADMIN\Мои документы\Мои рисунки\Организатор клипов (Microsoft)\шила пла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7" y="2544587"/>
            <a:ext cx="3309933" cy="2582094"/>
          </a:xfrm>
          <a:prstGeom prst="rect">
            <a:avLst/>
          </a:prstGeom>
          <a:noFill/>
        </p:spPr>
      </p:pic>
      <p:pic>
        <p:nvPicPr>
          <p:cNvPr id="14" name="Рисунок 13" descr="ar2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7200" y="5791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4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4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Блок-схема: процесс 33"/>
          <p:cNvSpPr/>
          <p:nvPr/>
        </p:nvSpPr>
        <p:spPr>
          <a:xfrm>
            <a:off x="457200" y="914400"/>
            <a:ext cx="8382000" cy="57150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logoped\My Documents\My Pictures\ВСЁ ДЛЯ ПРЕЗЕНТАЦИЙ\картинки и аниме для презентаций\человечки\8f5a4c7fd11b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90600"/>
            <a:ext cx="1485446" cy="1905000"/>
          </a:xfrm>
          <a:prstGeom prst="rect">
            <a:avLst/>
          </a:prstGeom>
          <a:noFill/>
        </p:spPr>
      </p:pic>
      <p:sp>
        <p:nvSpPr>
          <p:cNvPr id="24" name="Стрелка вправо с вырезом 23"/>
          <p:cNvSpPr/>
          <p:nvPr/>
        </p:nvSpPr>
        <p:spPr>
          <a:xfrm>
            <a:off x="3657600" y="1905000"/>
            <a:ext cx="2057400" cy="152400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/>
          <p:cNvSpPr/>
          <p:nvPr/>
        </p:nvSpPr>
        <p:spPr>
          <a:xfrm>
            <a:off x="3657600" y="3581400"/>
            <a:ext cx="2057400" cy="152400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с вырезом 25"/>
          <p:cNvSpPr/>
          <p:nvPr/>
        </p:nvSpPr>
        <p:spPr>
          <a:xfrm>
            <a:off x="3810000" y="4572000"/>
            <a:ext cx="2057400" cy="152400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с вырезом 27"/>
          <p:cNvSpPr/>
          <p:nvPr/>
        </p:nvSpPr>
        <p:spPr>
          <a:xfrm rot="8759709">
            <a:off x="3455071" y="2755651"/>
            <a:ext cx="2464862" cy="196030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с вырезом 28"/>
          <p:cNvSpPr/>
          <p:nvPr/>
        </p:nvSpPr>
        <p:spPr>
          <a:xfrm rot="9684475">
            <a:off x="3705471" y="4064716"/>
            <a:ext cx="2103084" cy="166532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 rot="9063269">
            <a:off x="4275316" y="5142265"/>
            <a:ext cx="1772245" cy="176080"/>
          </a:xfrm>
          <a:prstGeom prst="notchedRightArrow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276600" y="18288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867400" y="18288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276600" y="35814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5867400" y="35814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352800" y="44196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943600" y="4572000"/>
            <a:ext cx="304800" cy="304800"/>
          </a:xfrm>
          <a:prstGeom prst="flowChartConnector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 ДЕВОЧКУ МАШУ И КОШКУ ПУШУ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img01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447800"/>
            <a:ext cx="1143000" cy="1143000"/>
          </a:xfrm>
          <a:prstGeom prst="rect">
            <a:avLst/>
          </a:prstGeom>
        </p:spPr>
      </p:pic>
      <p:pic>
        <p:nvPicPr>
          <p:cNvPr id="31" name="Рисунок 30" descr="img01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048000"/>
            <a:ext cx="1143000" cy="1108710"/>
          </a:xfrm>
          <a:prstGeom prst="rect">
            <a:avLst/>
          </a:prstGeom>
        </p:spPr>
      </p:pic>
      <p:pic>
        <p:nvPicPr>
          <p:cNvPr id="33" name="Рисунок 32" descr="img01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400799" y="4191000"/>
            <a:ext cx="1173113" cy="1219200"/>
          </a:xfrm>
          <a:prstGeom prst="rect">
            <a:avLst/>
          </a:prstGeom>
        </p:spPr>
      </p:pic>
      <p:pic>
        <p:nvPicPr>
          <p:cNvPr id="2056" name="Picture 8" descr="C:\Documents and Settings\logoped\My Documents\My Pictures\ВСЁ ДЛЯ ПРЕЗЕНТАЦИЙ\картинки и аниме для презентаций\мышки\НОР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5181600"/>
            <a:ext cx="1905000" cy="920393"/>
          </a:xfrm>
          <a:prstGeom prst="rect">
            <a:avLst/>
          </a:prstGeom>
          <a:noFill/>
        </p:spPr>
      </p:pic>
      <p:pic>
        <p:nvPicPr>
          <p:cNvPr id="32" name="Рисунок 31" descr="img018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5181600"/>
            <a:ext cx="1197429" cy="838200"/>
          </a:xfrm>
          <a:prstGeom prst="rect">
            <a:avLst/>
          </a:prstGeom>
        </p:spPr>
      </p:pic>
      <p:pic>
        <p:nvPicPr>
          <p:cNvPr id="1026" name="Picture 2" descr="C:\Documents and Settings\logoped\My Documents\My Pictures\ВСЁ ДЛЯ ПРЕЗЕНТАЦИЙ\картинки и аниме для презентаций\мышки\Безымянный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6248400" y="3200400"/>
            <a:ext cx="838200" cy="687586"/>
          </a:xfrm>
          <a:prstGeom prst="rect">
            <a:avLst/>
          </a:prstGeom>
          <a:noFill/>
        </p:spPr>
      </p:pic>
      <p:pic>
        <p:nvPicPr>
          <p:cNvPr id="37" name="Picture 2" descr="C:\Documents and Settings\logoped\My Documents\My Pictures\ВСЁ ДЛЯ ПРЕЗЕНТАЦИЙ\картинки и аниме для презентаций\мышки\Безымянный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4267201"/>
            <a:ext cx="801189" cy="609600"/>
          </a:xfrm>
          <a:prstGeom prst="rect">
            <a:avLst/>
          </a:prstGeom>
          <a:noFill/>
        </p:spPr>
      </p:pic>
      <p:pic>
        <p:nvPicPr>
          <p:cNvPr id="35" name="Рисунок 34" descr="ar23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77200" y="6019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9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7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2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3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0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7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25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5" dur="25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6" dur="25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5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25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1" dur="25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2" dur="25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25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50" autoRev="1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9" dur="250" autoRev="1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0" dur="250" autoRev="1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50" autoRev="1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7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8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5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5" dur="25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25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25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0" y="2895600"/>
            <a:ext cx="5410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АВТОР-СОСТАВИТЕЛЬ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учитель-логопед  Гоголева С.А.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№ 28 «ЛЕСНАЯ СКАЗКА»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Г.ЧАЙКОВСКИЙ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3a0a643286c.png"/>
          <p:cNvPicPr>
            <a:picLocks noChangeAspect="1"/>
          </p:cNvPicPr>
          <p:nvPr/>
        </p:nvPicPr>
        <p:blipFill>
          <a:blip r:embed="rId2">
            <a:lum contrast="40000"/>
          </a:blip>
          <a:stretch>
            <a:fillRect/>
          </a:stretch>
        </p:blipFill>
        <p:spPr>
          <a:xfrm>
            <a:off x="4724400" y="1828800"/>
            <a:ext cx="1600200" cy="1228725"/>
          </a:xfrm>
          <a:prstGeom prst="rect">
            <a:avLst/>
          </a:prstGeom>
        </p:spPr>
      </p:pic>
      <p:pic>
        <p:nvPicPr>
          <p:cNvPr id="10" name="Рисунок 9" descr="81730c55b8f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4495800"/>
            <a:ext cx="1368671" cy="14875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" y="1371600"/>
            <a:ext cx="8077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Используемая литература: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Баскакина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И.В.,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Лынская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М.И. Логопедические игры.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Жужжалочка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Шипелочка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Рабочая тетрадь для исправления недостатков произношения звуков Ж и Ш. М.: Айрис-пресс, 2007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Косинова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Е.М. Гимнастика для развития речи. - М.: ООО "Библиотека Ильи Резника", ООО "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", 2003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Буйко В. Чудо –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обучайка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– Екатеринбург: «ЛИТУР», 2005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Бардышева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 Ю., 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Моносова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 Н. ТРА-ЛЯ-ЛЯ ДЛЯ ЯЗЫЧКА.- Издательский дом «Карапуз», 2007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Картинки с сайта </a:t>
            </a:r>
            <a:r>
              <a:rPr lang="en-US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http://www.lenagold.ru/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066800"/>
            <a:ext cx="1842025" cy="19812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9600" y="533400"/>
            <a:ext cx="312420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33800" y="5562600"/>
            <a:ext cx="17526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914400" y="2743200"/>
            <a:ext cx="7620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«ВСТРЕЧАЕМ ДРУЗЕЙ»</a:t>
            </a:r>
          </a:p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(АВТОМАТИЗАЦИЯ</a:t>
            </a:r>
            <a: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b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ЗВУКА</a:t>
            </a:r>
            <a: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»)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657600" y="609600"/>
            <a:ext cx="180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С.А.ГОГОЛЕВА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64341be7bb71daf796e290e58e4ee265.gif"/>
          <p:cNvPicPr>
            <a:picLocks noChangeAspect="1"/>
          </p:cNvPicPr>
          <p:nvPr/>
        </p:nvPicPr>
        <p:blipFill>
          <a:blip r:embed="rId3">
            <a:lum bright="10000" contrast="30000"/>
          </a:blip>
          <a:stretch>
            <a:fillRect/>
          </a:stretch>
        </p:blipFill>
        <p:spPr>
          <a:xfrm>
            <a:off x="4191000" y="4724400"/>
            <a:ext cx="1539240" cy="1524000"/>
          </a:xfrm>
          <a:prstGeom prst="rect">
            <a:avLst/>
          </a:prstGeom>
        </p:spPr>
      </p:pic>
      <p:pic>
        <p:nvPicPr>
          <p:cNvPr id="25" name="Рисунок 24" descr="2557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6172200"/>
            <a:ext cx="4114800" cy="381000"/>
          </a:xfrm>
          <a:prstGeom prst="rect">
            <a:avLst/>
          </a:prstGeom>
        </p:spPr>
      </p:pic>
      <p:pic>
        <p:nvPicPr>
          <p:cNvPr id="23" name="Рисунок 22" descr="2557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6096000"/>
            <a:ext cx="4305300" cy="457200"/>
          </a:xfrm>
          <a:prstGeom prst="rect">
            <a:avLst/>
          </a:prstGeom>
        </p:spPr>
      </p:pic>
      <p:pic>
        <p:nvPicPr>
          <p:cNvPr id="24" name="Рисунок 23" descr="sun02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533400"/>
            <a:ext cx="190500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0" dirty="0" smtClean="0">
                <a:solidFill>
                  <a:srgbClr val="FF0000"/>
                </a:solidFill>
              </a:rPr>
              <a:t>ОГЛАВЛЕНИЕ</a:t>
            </a:r>
            <a:br>
              <a:rPr lang="ru-RU" i="0" dirty="0" smtClean="0">
                <a:solidFill>
                  <a:srgbClr val="FF0000"/>
                </a:solidFill>
              </a:rPr>
            </a:br>
            <a:endParaRPr lang="ru-RU" i="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524000"/>
            <a:ext cx="7924800" cy="3883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Артикуляционная гимнастика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Автоматизация изолированного звука</a:t>
            </a:r>
            <a:endParaRPr lang="ru-RU" sz="2800" b="1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Автоматизация звука</a:t>
            </a:r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в слогах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Автоматизация звука в словах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Автоматизация звука</a:t>
            </a:r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в предложении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 smtClean="0"/>
              <a:t>Автоматизация звука в связной речи</a:t>
            </a:r>
            <a:endParaRPr lang="ru-RU" sz="2800" dirty="0"/>
          </a:p>
        </p:txBody>
      </p:sp>
      <p:pic>
        <p:nvPicPr>
          <p:cNvPr id="2050" name="Picture 2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3657600" y="5562600"/>
            <a:ext cx="1819275" cy="1076325"/>
          </a:xfrm>
          <a:prstGeom prst="rect">
            <a:avLst/>
          </a:prstGeom>
          <a:noFill/>
        </p:spPr>
      </p:pic>
      <p:pic>
        <p:nvPicPr>
          <p:cNvPr id="6" name="Рисунок 5" descr="ar2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5791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i="0" dirty="0" smtClean="0">
                <a:solidFill>
                  <a:srgbClr val="FF0000"/>
                </a:solidFill>
              </a:rPr>
              <a:t>АРТИКУЛЯЦИОННАЯ ГИМНАСТИКА</a:t>
            </a:r>
            <a:endParaRPr lang="ru-RU" i="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722" t="51810" r="79942" b="1315"/>
          <a:stretch>
            <a:fillRect/>
          </a:stretch>
        </p:blipFill>
        <p:spPr bwMode="auto">
          <a:xfrm>
            <a:off x="838200" y="1066800"/>
            <a:ext cx="1276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l="80695" t="51596"/>
          <a:stretch>
            <a:fillRect/>
          </a:stretch>
        </p:blipFill>
        <p:spPr bwMode="auto">
          <a:xfrm>
            <a:off x="6248400" y="3886200"/>
            <a:ext cx="13239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t="2428" r="80925" b="54628"/>
          <a:stretch>
            <a:fillRect/>
          </a:stretch>
        </p:blipFill>
        <p:spPr bwMode="auto">
          <a:xfrm>
            <a:off x="7162800" y="1066800"/>
            <a:ext cx="12573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t="48558" r="80347" b="8043"/>
          <a:stretch>
            <a:fillRect/>
          </a:stretch>
        </p:blipFill>
        <p:spPr bwMode="auto">
          <a:xfrm>
            <a:off x="2971800" y="1066800"/>
            <a:ext cx="12954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80637" t="48586" r="1521" b="7076"/>
          <a:stretch>
            <a:fillRect/>
          </a:stretch>
        </p:blipFill>
        <p:spPr bwMode="auto">
          <a:xfrm>
            <a:off x="5257800" y="1143000"/>
            <a:ext cx="12287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 t="51718" r="80974" b="1801"/>
          <a:stretch>
            <a:fillRect/>
          </a:stretch>
        </p:blipFill>
        <p:spPr bwMode="auto">
          <a:xfrm>
            <a:off x="1905000" y="3810000"/>
            <a:ext cx="12287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ar23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77200" y="6096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logoped\My Documents\My Pictures\ВСЁ ДЛЯ ПРЕЗЕНТАЦИЙ\картинки и аниме для презентаций\продукты\i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91000" y="4343400"/>
            <a:ext cx="1180475" cy="1371600"/>
          </a:xfrm>
          <a:prstGeom prst="rect">
            <a:avLst/>
          </a:prstGeom>
          <a:noFill/>
        </p:spPr>
      </p:pic>
      <p:sp>
        <p:nvSpPr>
          <p:cNvPr id="16" name="Скругленный прямоугольник 15"/>
          <p:cNvSpPr/>
          <p:nvPr/>
        </p:nvSpPr>
        <p:spPr>
          <a:xfrm>
            <a:off x="3962400" y="5715000"/>
            <a:ext cx="1371600" cy="38100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Бублик</a:t>
            </a:r>
            <a:endParaRPr lang="ru-RU" sz="16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6629400" y="2895600"/>
            <a:ext cx="1905000" cy="1905000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3581400" y="1600200"/>
            <a:ext cx="1905000" cy="1905000"/>
          </a:xfrm>
          <a:prstGeom prst="rect">
            <a:avLst/>
          </a:prstGeom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1219200" y="2971800"/>
            <a:ext cx="1905000" cy="1905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848600" cy="5635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i="0" dirty="0" smtClean="0">
                <a:solidFill>
                  <a:srgbClr val="FF0000"/>
                </a:solidFill>
              </a:rPr>
              <a:t>ИЗОЛИРОВАННОЕ ПРОИЗНОШЕНИЕ ЗВУКА</a:t>
            </a:r>
            <a:endParaRPr lang="ru-RU" sz="2400" i="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26037">
            <a:off x="3107875" y="1572597"/>
            <a:ext cx="281608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2819400"/>
            <a:ext cx="173911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66800" y="5486400"/>
            <a:ext cx="7086600" cy="58477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Ш-Ш-Ш-Ш-Ш-Ш-Ш-Ш-Ш-Ш</a:t>
            </a:r>
            <a:r>
              <a:rPr lang="ru-RU" b="1" dirty="0" smtClean="0">
                <a:solidFill>
                  <a:srgbClr val="FF0000"/>
                </a:solidFill>
              </a:rPr>
              <a:t>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ar2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7200" y="6019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2971800"/>
            <a:ext cx="173399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06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ГОГОЛЕВА С.А.</a:t>
            </a:r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4" name="Picture 3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 rot="20938273">
            <a:off x="2633601" y="1468553"/>
            <a:ext cx="1144396" cy="1354592"/>
          </a:xfrm>
          <a:prstGeom prst="rect">
            <a:avLst/>
          </a:prstGeom>
          <a:noFill/>
        </p:spPr>
      </p:pic>
      <p:pic>
        <p:nvPicPr>
          <p:cNvPr id="5" name="Picture 3" descr="C:\Documents and Settings\logoped\My Documents\My Pictures\ВСЁ ДЛЯ ПРЕЗЕНТАЦИЙ\картинки и аниме для презентаций\мышки\Копия (17) 54d9d6a2fd95.pn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6553200" y="2057400"/>
            <a:ext cx="1371600" cy="1094491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 l="63719" t="3365" r="15637" b="78036"/>
          <a:stretch>
            <a:fillRect/>
          </a:stretch>
        </p:blipFill>
        <p:spPr bwMode="auto">
          <a:xfrm>
            <a:off x="3962400" y="3810000"/>
            <a:ext cx="103595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logoped\My Documents\My Pictures\ВСЁ ДЛЯ ПРЕЗЕНТАЦИЙ\картинки и аниме для презентаций\птицы\дом.птицы\петух.pn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1143000" y="4724400"/>
            <a:ext cx="1447800" cy="1457004"/>
          </a:xfrm>
          <a:prstGeom prst="rect">
            <a:avLst/>
          </a:prstGeom>
          <a:noFill/>
        </p:spPr>
      </p:pic>
      <p:pic>
        <p:nvPicPr>
          <p:cNvPr id="8" name="Рисунок 7" descr="Копия (2) 350ab542adfc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4953000"/>
            <a:ext cx="1511939" cy="10120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38200" y="990600"/>
            <a:ext cx="2590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1"/>
                </a:solidFill>
              </a:rPr>
              <a:t>Ши,ши,ши</a:t>
            </a:r>
            <a:r>
              <a:rPr lang="ru-RU" b="1" dirty="0" smtClean="0">
                <a:solidFill>
                  <a:schemeClr val="tx1"/>
                </a:solidFill>
              </a:rPr>
              <a:t> – вот играют 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38200" y="3657600"/>
            <a:ext cx="27432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Шок, шок, шок –  разбудил нас 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76600" y="2743200"/>
            <a:ext cx="2590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1"/>
                </a:solidFill>
              </a:rPr>
              <a:t>Уш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уш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уш</a:t>
            </a:r>
            <a:r>
              <a:rPr lang="ru-RU" b="1" dirty="0" smtClean="0">
                <a:solidFill>
                  <a:schemeClr val="tx1"/>
                </a:solidFill>
              </a:rPr>
              <a:t> – я приму горячий 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62600" y="3733800"/>
            <a:ext cx="2971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1"/>
                </a:solidFill>
              </a:rPr>
              <a:t>Ошка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ошка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ошка</a:t>
            </a:r>
            <a:r>
              <a:rPr lang="ru-RU" b="1" dirty="0" smtClean="0">
                <a:solidFill>
                  <a:schemeClr val="tx1"/>
                </a:solidFill>
              </a:rPr>
              <a:t> – на окошке 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5000" y="990600"/>
            <a:ext cx="2819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tx1"/>
                </a:solidFill>
              </a:rPr>
              <a:t>Ышки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ышки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ышки</a:t>
            </a:r>
            <a:r>
              <a:rPr lang="ru-RU" b="1" dirty="0" smtClean="0">
                <a:solidFill>
                  <a:schemeClr val="tx1"/>
                </a:solidFill>
              </a:rPr>
              <a:t> –маленькие 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09800" y="152400"/>
            <a:ext cx="43434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ЧИСТОГОВОРКИ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ПРЯТКИ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31" name="Picture 7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1295400" y="1752600"/>
            <a:ext cx="6591187" cy="3810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114800"/>
            <a:ext cx="157358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524000"/>
            <a:ext cx="1333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5" cstate="print">
            <a:lum bright="30000"/>
          </a:blip>
          <a:srcRect/>
          <a:stretch>
            <a:fillRect/>
          </a:stretch>
        </p:blipFill>
        <p:spPr bwMode="auto">
          <a:xfrm>
            <a:off x="6781800" y="4419600"/>
            <a:ext cx="1600200" cy="916978"/>
          </a:xfrm>
          <a:prstGeom prst="rect">
            <a:avLst/>
          </a:prstGeom>
          <a:noFill/>
        </p:spPr>
      </p:pic>
      <p:pic>
        <p:nvPicPr>
          <p:cNvPr id="1034" name="Picture 10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6">
            <a:lum bright="30000"/>
          </a:blip>
          <a:srcRect/>
          <a:stretch>
            <a:fillRect/>
          </a:stretch>
        </p:blipFill>
        <p:spPr bwMode="auto">
          <a:xfrm>
            <a:off x="1676400" y="1752600"/>
            <a:ext cx="1457325" cy="981075"/>
          </a:xfrm>
          <a:prstGeom prst="rect">
            <a:avLst/>
          </a:prstGeom>
          <a:noFill/>
        </p:spPr>
      </p:pic>
      <p:pic>
        <p:nvPicPr>
          <p:cNvPr id="10" name="Рисунок 9" descr="ar23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4800" y="5943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457200" y="914400"/>
            <a:ext cx="8305800" cy="571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 descr="C:\Documents and Settings\logoped\My Documents\My Pictures\ВСЁ ДЛЯ ПРЕЗЕНТАЦИЙ\картинки и аниме для презентаций\собаки\Рщ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733800"/>
            <a:ext cx="1015868" cy="914400"/>
          </a:xfrm>
          <a:prstGeom prst="rect">
            <a:avLst/>
          </a:prstGeom>
          <a:noFill/>
        </p:spPr>
      </p:pic>
      <p:pic>
        <p:nvPicPr>
          <p:cNvPr id="1036" name="Picture 12" descr="C:\Documents and Settings\logoped\My Documents\My Pictures\ВСЁ ДЛЯ ПРЕЗЕНТАЦИЙ\картинки и аниме для презентаций\свинки, слоны\Рисунок1свин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05600" y="3429000"/>
            <a:ext cx="1143000" cy="1016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24000" y="2286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КТО В ДОМИКЕ ЖИВЁТ?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6" name="Picture 4" descr="C:\Documents and Settings\logoped\My Documents\My Pictures\Безымянный.bmp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2971800" y="1752600"/>
            <a:ext cx="3495675" cy="4610100"/>
          </a:xfrm>
          <a:prstGeom prst="rect">
            <a:avLst/>
          </a:prstGeom>
          <a:noFill/>
        </p:spPr>
      </p:pic>
      <p:pic>
        <p:nvPicPr>
          <p:cNvPr id="1032" name="Picture 8" descr="C:\Documents and Settings\logoped\My Documents\My Pictures\ВСЁ ДЛЯ ПРЕЗЕНТАЦИЙ\картинки и аниме для презентаций\медведи и др\Рисунок1г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010400" y="4495800"/>
            <a:ext cx="685800" cy="685800"/>
          </a:xfrm>
          <a:prstGeom prst="rect">
            <a:avLst/>
          </a:prstGeom>
          <a:noFill/>
        </p:spPr>
      </p:pic>
      <p:pic>
        <p:nvPicPr>
          <p:cNvPr id="1037" name="Picture 13" descr="C:\Documents and Settings\logoped\My Documents\My Pictures\ВСЁ ДЛЯ ПРЕЗЕНТАЦИЙ\картинки и аниме для презентаций\медведи и др\белка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38400" y="1219200"/>
            <a:ext cx="807623" cy="990600"/>
          </a:xfrm>
          <a:prstGeom prst="rect">
            <a:avLst/>
          </a:prstGeom>
          <a:noFill/>
        </p:spPr>
      </p:pic>
      <p:pic>
        <p:nvPicPr>
          <p:cNvPr id="20" name="Рисунок 19" descr="Frog_45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600" y="2514600"/>
            <a:ext cx="838200" cy="590550"/>
          </a:xfrm>
          <a:prstGeom prst="rect">
            <a:avLst/>
          </a:prstGeom>
        </p:spPr>
      </p:pic>
      <p:pic>
        <p:nvPicPr>
          <p:cNvPr id="23" name="Рисунок 22" descr="2557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6324600"/>
            <a:ext cx="4305300" cy="304800"/>
          </a:xfrm>
          <a:prstGeom prst="rect">
            <a:avLst/>
          </a:prstGeom>
        </p:spPr>
      </p:pic>
      <p:pic>
        <p:nvPicPr>
          <p:cNvPr id="24" name="Рисунок 23" descr="25573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6324600"/>
            <a:ext cx="4305300" cy="304800"/>
          </a:xfrm>
          <a:prstGeom prst="rect">
            <a:avLst/>
          </a:prstGeom>
        </p:spPr>
      </p:pic>
      <p:pic>
        <p:nvPicPr>
          <p:cNvPr id="1026" name="Picture 2" descr="C:\Documents and Settings\logoped\My Documents\My Pictures\ВСЁ ДЛЯ ПРЕЗЕНТАЦИЙ\картинки и аниме для презентаций\кошки\Копия (2) Копия 03a0a643286c.png"/>
          <p:cNvPicPr>
            <a:picLocks noChangeAspect="1" noChangeArrowheads="1"/>
          </p:cNvPicPr>
          <p:nvPr/>
        </p:nvPicPr>
        <p:blipFill>
          <a:blip r:embed="rId9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486400" y="1219200"/>
            <a:ext cx="914400" cy="1219200"/>
          </a:xfrm>
          <a:prstGeom prst="rect">
            <a:avLst/>
          </a:prstGeom>
          <a:noFill/>
        </p:spPr>
      </p:pic>
      <p:pic>
        <p:nvPicPr>
          <p:cNvPr id="22535" name="Picture 7" descr="C:\Documents and Settings\logoped\My Documents\My Pictures\ВСЁ ДЛЯ ПРЕЗЕНТАЦИЙ\картинки и аниме для презентаций\мышки\6f9ccaecf9c2bf2afd6f95fdb48b61dc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6705600" y="5257800"/>
            <a:ext cx="1022555" cy="990600"/>
          </a:xfrm>
          <a:prstGeom prst="rect">
            <a:avLst/>
          </a:prstGeom>
          <a:noFill/>
        </p:spPr>
      </p:pic>
      <p:pic>
        <p:nvPicPr>
          <p:cNvPr id="31" name="Рисунок 30" descr="лош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47800" y="4876800"/>
            <a:ext cx="1295400" cy="1295400"/>
          </a:xfrm>
          <a:prstGeom prst="rect">
            <a:avLst/>
          </a:prstGeom>
        </p:spPr>
      </p:pic>
      <p:pic>
        <p:nvPicPr>
          <p:cNvPr id="17" name="Рисунок 16" descr="облако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200" y="1219200"/>
            <a:ext cx="1435512" cy="609600"/>
          </a:xfrm>
          <a:prstGeom prst="rect">
            <a:avLst/>
          </a:prstGeom>
        </p:spPr>
      </p:pic>
      <p:pic>
        <p:nvPicPr>
          <p:cNvPr id="18" name="Рисунок 17" descr="облако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77000" y="1219200"/>
            <a:ext cx="1076634" cy="457200"/>
          </a:xfrm>
          <a:prstGeom prst="rect">
            <a:avLst/>
          </a:prstGeom>
        </p:spPr>
      </p:pic>
      <p:sp>
        <p:nvSpPr>
          <p:cNvPr id="22" name="Правильный пятиугольник 21"/>
          <p:cNvSpPr/>
          <p:nvPr/>
        </p:nvSpPr>
        <p:spPr>
          <a:xfrm>
            <a:off x="4495800" y="3886200"/>
            <a:ext cx="533400" cy="457200"/>
          </a:xfrm>
          <a:prstGeom prst="pentagon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Documents and Settings\logoped\My Documents\My Pictures\ВСЁ ДЛЯ ПРЕЗЕНТАЦИЙ\картинки и аниме для презентаций\буквы\alf102\Ш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3962400"/>
            <a:ext cx="377538" cy="457200"/>
          </a:xfrm>
          <a:prstGeom prst="rect">
            <a:avLst/>
          </a:prstGeom>
          <a:noFill/>
        </p:spPr>
      </p:pic>
      <p:pic>
        <p:nvPicPr>
          <p:cNvPr id="25" name="Рисунок 24" descr="Рисунок1п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477000" y="2438400"/>
            <a:ext cx="836010" cy="838200"/>
          </a:xfrm>
          <a:prstGeom prst="rect">
            <a:avLst/>
          </a:prstGeom>
        </p:spPr>
      </p:pic>
      <p:pic>
        <p:nvPicPr>
          <p:cNvPr id="21" name="Рисунок 20" descr="ar23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77200" y="5791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68 0.00324 C -0.0809 -0.00694 -0.1342 0.00578 -0.16181 0.00717 C -0.17431 0.01156 -0.20052 0.0111 -0.20052 0.0111 " pathEditMode="relative" ptsTypes="ffA">
                                      <p:cBhvr>
                                        <p:cTn id="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9 0.08673 C -0.06094 0.08302 -0.06858 0.07771 -0.07535 0.07609 C -0.0816 0.07285 -0.08177 0.07054 -0.08889 0.06799 C -0.0967 0.06129 -0.08559 0.06984 -0.09774 0.06429 C -0.09965 0.0636 -0.10052 0.06152 -0.10226 0.06059 C -0.10365 0.06013 -0.10538 0.06013 -0.10677 0.05944 C -0.1125 0.05712 -0.11667 0.05481 -0.12309 0.05342 C -0.13142 0.04926 -0.12483 0.05204 -0.13958 0.04995 C -0.1467 0.04926 -0.15347 0.04556 -0.16042 0.04533 C -0.18437 0.04463 -0.20816 0.04463 -0.23212 0.0444 C -0.24757 0.04648 -0.26146 0.05134 -0.27691 0.05342 C -0.28785 0.06267 -0.27014 0.04833 -0.28437 0.05828 C -0.28802 0.06105 -0.29479 0.0666 -0.29479 0.06684 C -0.29792 0.07377 -0.29392 0.06707 -0.30069 0.07262 C -0.30538 0.07632 -0.30712 0.08233 -0.31111 0.08673 C -0.31441 0.09436 -0.31736 0.10476 -0.32309 0.1117 C -0.32691 0.12188 -0.33038 0.13529 -0.33663 0.14477 C -0.33559 0.16073 -0.33646 0.1679 -0.33056 0.18131 C -0.32847 0.19241 -0.32951 0.19843 -0.31424 0.20143 C -0.30816 0.20606 -0.29826 0.20722 -0.29028 0.20883 C -0.27778 0.20745 -0.26528 0.20722 -0.25295 0.20513 C -0.24861 0.20421 -0.24097 0.20051 -0.24097 0.20074 " pathEditMode="relative" rAng="0" ptsTypes="fffffffffffffffffffff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52 0.00417 C 0.08125 -0.00994 0.09809 0.00602 0.12569 0.01804 C 0.1309 0.02336 0.1375 0.02591 0.14218 0.03215 C 0.14739 0.03909 0.14826 0.04487 0.15555 0.04788 C 0.16701 0.06846 0.15295 0.04695 0.16597 0.05782 C 0.1868 0.0754 0.15694 0.05805 0.17934 0.06985 C 0.18975 0.08326 0.18489 0.0784 0.19288 0.0858 C 0.19843 0.09667 0.20295 0.10361 0.21232 0.10754 C 0.2276 0.12789 0.21163 0.10639 0.22864 0.12951 C 0.23021 0.13159 0.23159 0.13344 0.23316 0.13553 C 0.23507 0.13807 0.23906 0.14339 0.23906 0.14339 C 0.24288 0.15773 0.25521 0.16883 0.26302 0.17924 C 0.26527 0.18224 0.2658 0.18733 0.26753 0.19103 C 0.26788 0.19172 0.27604 0.20652 0.27795 0.21092 C 0.28194 0.22063 0.28246 0.23058 0.28836 0.2389 C 0.28941 0.2426 0.29201 0.24515 0.29288 0.24885 C 0.29635 0.26319 0.29531 0.27706 0.30034 0.29047 C 0.30225 0.30643 0.30538 0.32285 0.3092 0.33812 C 0.31128 0.35939 0.31093 0.38437 0.31823 0.4038 C 0.32152 0.4297 0.32743 0.47109 0.31232 0.49122 C 0.31389 0.5007 0.3118 0.49815 0.31666 0.50116 " pathEditMode="relative" ptsTypes="ffffffffffffffffffff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01 0.00833 C 0.0776 0.01665 0.06997 0.00925 0.0816 0.00833 C 0.08663 0.00786 0.09149 0.00971 0.09653 0.01041 C 0.09896 0.01179 0.10174 0.01226 0.10399 0.01434 C 0.11563 0.02544 0.09688 0.0155 0.11146 0.02636 C 0.1125 0.02706 0.12205 0.03099 0.12483 0.03215 C 0.14201 0.0481 0.15938 0.04625 0.18003 0.04625 " pathEditMode="relative" ptsTypes="ffffffA">
                                      <p:cBhvr>
                                        <p:cTn id="4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9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50" autoRev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5" dur="250" autoRev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50" autoRev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5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6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4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50" autoRev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05481 C -0.05468 0.0481 -0.05607 0.04556 -0.0618 0.04302 C -0.0658 0.0377 -0.06684 0.03353 -0.07239 0.03099 C -0.08368 0.01596 -0.09427 0.0007 -0.10521 -0.0148 C -0.10573 -0.01734 -0.10538 -0.02035 -0.10659 -0.02266 C -0.10902 -0.02729 -0.11562 -0.03469 -0.11562 -0.03446 C -0.11788 -0.0444 -0.12413 -0.05296 -0.13055 -0.05851 C -0.13715 -0.07632 -0.15052 -0.08464 -0.15885 -0.10014 C -0.16736 -0.11586 -0.16406 -0.10916 -0.16927 -0.12003 C -0.17048 -0.12257 -0.17343 -0.12257 -0.17534 -0.12396 C -0.18038 -0.12789 -0.18402 -0.13367 -0.18871 -0.13807 C -0.19566 -0.15171 -0.18715 -0.13737 -0.19618 -0.14593 C -0.20833 -0.15726 -0.19618 -0.15171 -0.20816 -0.15587 C -0.23177 -0.17692 -0.24652 -0.17599 -0.27673 -0.17784 C -0.28975 -0.18316 -0.30173 -0.17784 -0.31406 -0.17368 C -0.31649 -0.17299 -0.31909 -0.17252 -0.32152 -0.17183 C -0.32396 -0.17114 -0.32899 -0.16975 -0.32899 -0.16952 " pathEditMode="relative" rAng="0" ptsTypes="ffffffffffffffffA">
                                      <p:cBhvr>
                                        <p:cTn id="1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00" y="-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3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Documents and Settings\logoped\My Documents\My Pictures\ВСЁ ДЛЯ ПРЕЗЕНТАЦИЙ\картинки и аниме для презентаций\мышки\6f9ccaecf9c2bf2afd6f95fdb48b61d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867400" y="3505200"/>
            <a:ext cx="1258530" cy="1219200"/>
          </a:xfrm>
          <a:prstGeom prst="rect">
            <a:avLst/>
          </a:prstGeom>
          <a:noFill/>
        </p:spPr>
      </p:pic>
      <p:pic>
        <p:nvPicPr>
          <p:cNvPr id="6" name="Picture 2" descr="C:\Documents and Settings\logoped\My Documents\My Pictures\ВСЁ ДЛЯ ПРЕЗЕНТАЦИЙ\картинки и аниме для презентаций\кошки\Копия (2) Копия 03a0a643286c.png"/>
          <p:cNvPicPr>
            <a:picLocks noChangeAspect="1" noChangeArrowheads="1"/>
          </p:cNvPicPr>
          <p:nvPr/>
        </p:nvPicPr>
        <p:blipFill>
          <a:blip r:embed="rId5" cstate="print">
            <a:lum bright="-10000" contrast="20000"/>
          </a:blip>
          <a:srcRect/>
          <a:stretch>
            <a:fillRect/>
          </a:stretch>
        </p:blipFill>
        <p:spPr bwMode="auto">
          <a:xfrm flipH="1">
            <a:off x="2438400" y="3200400"/>
            <a:ext cx="1295400" cy="1506907"/>
          </a:xfrm>
          <a:prstGeom prst="rect">
            <a:avLst/>
          </a:prstGeom>
          <a:noFill/>
        </p:spPr>
      </p:pic>
      <p:sp>
        <p:nvSpPr>
          <p:cNvPr id="7" name="Блок-схема: узел 6"/>
          <p:cNvSpPr/>
          <p:nvPr/>
        </p:nvSpPr>
        <p:spPr>
          <a:xfrm>
            <a:off x="1219200" y="16764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14400" y="33528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3048000" y="10668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029200" y="11430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858000" y="17526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7010400" y="35052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096000" y="51816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3962400" y="52578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1905000" y="5105400"/>
            <a:ext cx="1219200" cy="1219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7" name="Рисунок 16" descr="Рисунок1вел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1371600"/>
            <a:ext cx="762000" cy="762000"/>
          </a:xfrm>
          <a:prstGeom prst="rect">
            <a:avLst/>
          </a:prstGeom>
        </p:spPr>
      </p:pic>
      <p:pic>
        <p:nvPicPr>
          <p:cNvPr id="18" name="Рисунок 17" descr="Рисунок1мол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00" y="3657600"/>
            <a:ext cx="772318" cy="552272"/>
          </a:xfrm>
          <a:prstGeom prst="rect">
            <a:avLst/>
          </a:prstGeom>
        </p:spPr>
      </p:pic>
      <p:pic>
        <p:nvPicPr>
          <p:cNvPr id="20" name="Рисунок 19" descr="vish0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91400" y="3733800"/>
            <a:ext cx="490039" cy="695325"/>
          </a:xfrm>
          <a:prstGeom prst="rect">
            <a:avLst/>
          </a:prstGeom>
        </p:spPr>
      </p:pic>
      <p:pic>
        <p:nvPicPr>
          <p:cNvPr id="23" name="Рисунок 22" descr="1271882394_img10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5410200"/>
            <a:ext cx="790222" cy="533400"/>
          </a:xfrm>
          <a:prstGeom prst="rect">
            <a:avLst/>
          </a:prstGeom>
        </p:spPr>
      </p:pic>
      <p:pic>
        <p:nvPicPr>
          <p:cNvPr id="24" name="Рисунок 23" descr="1271880546_img032.jpg"/>
          <p:cNvPicPr>
            <a:picLocks noChangeAspect="1"/>
          </p:cNvPicPr>
          <p:nvPr/>
        </p:nvPicPr>
        <p:blipFill>
          <a:blip r:embed="rId10">
            <a:lum bright="20000" contrast="20000"/>
          </a:blip>
          <a:stretch>
            <a:fillRect/>
          </a:stretch>
        </p:blipFill>
        <p:spPr>
          <a:xfrm>
            <a:off x="7086600" y="2133600"/>
            <a:ext cx="641684" cy="609600"/>
          </a:xfrm>
          <a:prstGeom prst="rect">
            <a:avLst/>
          </a:prstGeom>
        </p:spPr>
      </p:pic>
      <p:pic>
        <p:nvPicPr>
          <p:cNvPr id="26" name="Рисунок 25" descr="icon28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4600" y="5486400"/>
            <a:ext cx="762000" cy="762000"/>
          </a:xfrm>
          <a:prstGeom prst="rect">
            <a:avLst/>
          </a:prstGeom>
        </p:spPr>
      </p:pic>
      <p:pic>
        <p:nvPicPr>
          <p:cNvPr id="25" name="Рисунок 24" descr="6"/>
          <p:cNvPicPr/>
          <p:nvPr/>
        </p:nvPicPr>
        <p:blipFill>
          <a:blip r:embed="rId12" cstate="print"/>
          <a:srcRect l="12728" t="7638" r="66683" b="57163"/>
          <a:stretch>
            <a:fillRect/>
          </a:stretch>
        </p:blipFill>
        <p:spPr bwMode="auto">
          <a:xfrm>
            <a:off x="1524000" y="1981200"/>
            <a:ext cx="685800" cy="6096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52800" y="1371600"/>
            <a:ext cx="609601" cy="60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Рисунок 27" descr="Безымянный.bmp"/>
          <p:cNvPicPr>
            <a:picLocks noChangeAspect="1"/>
          </p:cNvPicPr>
          <p:nvPr/>
        </p:nvPicPr>
        <p:blipFill>
          <a:blip r:embed="rId14">
            <a:lum contrast="40000"/>
          </a:blip>
          <a:stretch>
            <a:fillRect/>
          </a:stretch>
        </p:blipFill>
        <p:spPr>
          <a:xfrm>
            <a:off x="3886200" y="3886200"/>
            <a:ext cx="1805355" cy="914400"/>
          </a:xfrm>
          <a:prstGeom prst="rect">
            <a:avLst/>
          </a:prstGeom>
        </p:spPr>
      </p:pic>
      <p:pic>
        <p:nvPicPr>
          <p:cNvPr id="29" name="Рисунок 28" descr="eda52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8945419">
            <a:off x="4218767" y="5336777"/>
            <a:ext cx="629067" cy="9906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90600" y="15240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ПОКУПКИ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7" name="Рисунок 26" descr="ar23.gif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5943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7687E-6 L 0.30416 0.2997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15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68363E-6 L 0.12483 0.4107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20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6.01295E-7 L -0.28333 0.291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14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66512E-7 C -0.06823 -0.1154 -0.13646 -0.23057 -0.18403 -0.23867 C -0.23212 -0.24676 -0.27014 -0.08025 -0.2875 -0.04857 " pathEditMode="relative" rAng="809666" ptsTypes="aaA">
                                      <p:cBhvr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-11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1803 C 0.08854 -0.23427 0.20208 -0.4505 0.2526 -0.47525 C 0.30313 -0.5 0.29045 -0.33348 0.27795 -0.16697 " pathEditMode="relative" rAng="0" ptsTypes="aaA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0" y="-24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3932 C 0.01389 -0.04973 0.02969 -0.05435 0.04931 -0.05643 C 0.05503 -0.05898 0.06007 -0.06453 0.0658 -0.06707 C 0.07934 -0.07285 0.09479 -0.07725 0.10903 -0.08002 C 0.11424 -0.0828 0.12066 -0.08395 0.12552 -0.08835 C 0.13715 -0.09922 0.11997 -0.09251 0.14045 -0.09714 C 0.15799 -0.11309 0.15052 -0.10916 0.16111 -0.11402 C 0.17674 -0.13599 0.15226 -0.10292 0.17309 -0.12466 C 0.18177 -0.13321 0.18507 -0.1427 0.19392 -0.15033 C 0.19566 -0.1531 0.19722 -0.15588 0.19861 -0.15888 C 0.19913 -0.16097 0.19896 -0.16351 0.2 -0.16536 C 0.20312 -0.17091 0.20833 -0.17392 0.21042 -0.18016 C 0.21458 -0.19242 0.21215 -0.18594 0.21806 -0.19936 C 0.21962 -0.20976 0.22292 -0.21716 0.22552 -0.22711 C 0.22865 -0.28192 0.22396 -0.22156 0.22986 -0.26342 C 0.23698 -0.31337 0.23003 -0.2877 0.23767 -0.31268 C 0.23646 -0.34875 0.23559 -0.38506 0.2342 -0.42137 C 0.23368 -0.4334 0.22413 -0.44496 0.21927 -0.45329 C 0.21684 -0.45791 0.21597 -0.46416 0.21337 -0.46855 C 0.20729 -0.47942 0.19601 -0.4859 0.18802 -0.49422 C 0.16493 -0.51827 0.13351 -0.53516 0.10608 -0.54533 C 0.08924 -0.56106 0.06667 -0.54788 0.04792 -0.54302 C 0.0441 -0.53747 0.03993 -0.53331 0.03594 -0.52822 C 0.03229 -0.52336 0.02552 -0.51319 0.02552 -0.51295 C 0.02413 -0.50509 0.02396 -0.49977 0.01944 -0.49422 C 0.01719 -0.47734 0.01302 -0.46138 0.00903 -0.44496 C 0.00781 -0.41212 0.00434 -0.38437 -0.00139 -0.35315 C -0.00035 -0.34274 0.00156 -0.33349 0.00156 -0.32332 " pathEditMode="relative" rAng="0" ptsTypes="fffffffffffffffffffffffffffA"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00" y="-26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49">
  <a:themeElements>
    <a:clrScheme name="sample 2">
      <a:dk1>
        <a:srgbClr val="113F71"/>
      </a:dk1>
      <a:lt1>
        <a:srgbClr val="FFFFFF"/>
      </a:lt1>
      <a:dk2>
        <a:srgbClr val="000000"/>
      </a:dk2>
      <a:lt2>
        <a:srgbClr val="C1D1D3"/>
      </a:lt2>
      <a:accent1>
        <a:srgbClr val="2D7ACF"/>
      </a:accent1>
      <a:accent2>
        <a:srgbClr val="99CC00"/>
      </a:accent2>
      <a:accent3>
        <a:srgbClr val="FFFFFF"/>
      </a:accent3>
      <a:accent4>
        <a:srgbClr val="0D345F"/>
      </a:accent4>
      <a:accent5>
        <a:srgbClr val="ADBEE4"/>
      </a:accent5>
      <a:accent6>
        <a:srgbClr val="8AB900"/>
      </a:accent6>
      <a:hlink>
        <a:srgbClr val="5AABCC"/>
      </a:hlink>
      <a:folHlink>
        <a:srgbClr val="BD9E61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F52C0"/>
        </a:dk1>
        <a:lt1>
          <a:srgbClr val="FFFFFF"/>
        </a:lt1>
        <a:dk2>
          <a:srgbClr val="000000"/>
        </a:dk2>
        <a:lt2>
          <a:srgbClr val="D6E1E2"/>
        </a:lt2>
        <a:accent1>
          <a:srgbClr val="E38B55"/>
        </a:accent1>
        <a:accent2>
          <a:srgbClr val="CB81D5"/>
        </a:accent2>
        <a:accent3>
          <a:srgbClr val="FFFFFF"/>
        </a:accent3>
        <a:accent4>
          <a:srgbClr val="1945A4"/>
        </a:accent4>
        <a:accent5>
          <a:srgbClr val="EFC4B4"/>
        </a:accent5>
        <a:accent6>
          <a:srgbClr val="B874C1"/>
        </a:accent6>
        <a:hlink>
          <a:srgbClr val="705FC3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13F71"/>
        </a:dk1>
        <a:lt1>
          <a:srgbClr val="FFFFFF"/>
        </a:lt1>
        <a:dk2>
          <a:srgbClr val="000000"/>
        </a:dk2>
        <a:lt2>
          <a:srgbClr val="C1D1D3"/>
        </a:lt2>
        <a:accent1>
          <a:srgbClr val="2D7ACF"/>
        </a:accent1>
        <a:accent2>
          <a:srgbClr val="99CC00"/>
        </a:accent2>
        <a:accent3>
          <a:srgbClr val="FFFFFF"/>
        </a:accent3>
        <a:accent4>
          <a:srgbClr val="0D345F"/>
        </a:accent4>
        <a:accent5>
          <a:srgbClr val="ADBEE4"/>
        </a:accent5>
        <a:accent6>
          <a:srgbClr val="8AB900"/>
        </a:accent6>
        <a:hlink>
          <a:srgbClr val="5AABCC"/>
        </a:hlink>
        <a:folHlink>
          <a:srgbClr val="BD9E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F2163"/>
        </a:dk1>
        <a:lt1>
          <a:srgbClr val="FFFFFF"/>
        </a:lt1>
        <a:dk2>
          <a:srgbClr val="000000"/>
        </a:dk2>
        <a:lt2>
          <a:srgbClr val="CCD8DA"/>
        </a:lt2>
        <a:accent1>
          <a:srgbClr val="4067CA"/>
        </a:accent1>
        <a:accent2>
          <a:srgbClr val="00B4B0"/>
        </a:accent2>
        <a:accent3>
          <a:srgbClr val="FFFFFF"/>
        </a:accent3>
        <a:accent4>
          <a:srgbClr val="191B53"/>
        </a:accent4>
        <a:accent5>
          <a:srgbClr val="AFB8E1"/>
        </a:accent5>
        <a:accent6>
          <a:srgbClr val="00A39F"/>
        </a:accent6>
        <a:hlink>
          <a:srgbClr val="6DB1DF"/>
        </a:hlink>
        <a:folHlink>
          <a:srgbClr val="9292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Тема49</Template>
  <TotalTime>1481</TotalTime>
  <Words>261</Words>
  <Application>Microsoft Office PowerPoint</Application>
  <PresentationFormat>Экран (4:3)</PresentationFormat>
  <Paragraphs>53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Тема49</vt:lpstr>
      <vt:lpstr>Презентация PowerPoint</vt:lpstr>
      <vt:lpstr>Презентация PowerPoint</vt:lpstr>
      <vt:lpstr> ОГЛАВЛЕНИЕ </vt:lpstr>
      <vt:lpstr>АРТИКУЛЯЦИОННАЯ ГИМНАСТИКА</vt:lpstr>
      <vt:lpstr>ИЗОЛИРОВАННОЕ ПРОИЗНОШЕНИЕ ЗВУКА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Svetlana</cp:lastModifiedBy>
  <cp:revision>161</cp:revision>
  <dcterms:modified xsi:type="dcterms:W3CDTF">2013-10-03T12:45:36Z</dcterms:modified>
</cp:coreProperties>
</file>