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1"/>
  </p:sldMasterIdLst>
  <p:sldIdLst>
    <p:sldId id="288" r:id="rId2"/>
    <p:sldId id="291" r:id="rId3"/>
    <p:sldId id="294" r:id="rId4"/>
    <p:sldId id="265" r:id="rId5"/>
    <p:sldId id="274" r:id="rId6"/>
    <p:sldId id="264" r:id="rId7"/>
    <p:sldId id="273" r:id="rId8"/>
    <p:sldId id="292"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7" d="100"/>
          <a:sy n="57" d="100"/>
        </p:scale>
        <p:origin x="72" y="10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3B023591-8527-4C3A-A1F1-7F8EE3129F19}" type="datetimeFigureOut">
              <a:rPr lang="ru-RU" smtClean="0"/>
              <a:t>11.05.2024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4C999FB-3D6D-474E-9C44-A3874623DB44}" type="slidenum">
              <a:rPr lang="ru-RU" smtClean="0"/>
              <a:t>‹#›</a:t>
            </a:fld>
            <a:endParaRPr lang="ru-RU"/>
          </a:p>
        </p:txBody>
      </p:sp>
    </p:spTree>
    <p:extLst>
      <p:ext uri="{BB962C8B-B14F-4D97-AF65-F5344CB8AC3E}">
        <p14:creationId xmlns:p14="http://schemas.microsoft.com/office/powerpoint/2010/main" val="566466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B023591-8527-4C3A-A1F1-7F8EE3129F19}" type="datetimeFigureOut">
              <a:rPr lang="ru-RU" smtClean="0"/>
              <a:t>11.05.2024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4C999FB-3D6D-474E-9C44-A3874623DB44}" type="slidenum">
              <a:rPr lang="ru-RU" smtClean="0"/>
              <a:t>‹#›</a:t>
            </a:fld>
            <a:endParaRPr lang="ru-RU"/>
          </a:p>
        </p:txBody>
      </p:sp>
    </p:spTree>
    <p:extLst>
      <p:ext uri="{BB962C8B-B14F-4D97-AF65-F5344CB8AC3E}">
        <p14:creationId xmlns:p14="http://schemas.microsoft.com/office/powerpoint/2010/main" val="3953587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B023591-8527-4C3A-A1F1-7F8EE3129F19}" type="datetimeFigureOut">
              <a:rPr lang="ru-RU" smtClean="0"/>
              <a:t>11.05.2024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4C999FB-3D6D-474E-9C44-A3874623DB44}"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33657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B023591-8527-4C3A-A1F1-7F8EE3129F19}" type="datetimeFigureOut">
              <a:rPr lang="ru-RU" smtClean="0"/>
              <a:t>11.05.2024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4C999FB-3D6D-474E-9C44-A3874623DB44}" type="slidenum">
              <a:rPr lang="ru-RU" smtClean="0"/>
              <a:t>‹#›</a:t>
            </a:fld>
            <a:endParaRPr lang="ru-RU"/>
          </a:p>
        </p:txBody>
      </p:sp>
    </p:spTree>
    <p:extLst>
      <p:ext uri="{BB962C8B-B14F-4D97-AF65-F5344CB8AC3E}">
        <p14:creationId xmlns:p14="http://schemas.microsoft.com/office/powerpoint/2010/main" val="21595729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B023591-8527-4C3A-A1F1-7F8EE3129F19}" type="datetimeFigureOut">
              <a:rPr lang="ru-RU" smtClean="0"/>
              <a:t>11.05.2024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4C999FB-3D6D-474E-9C44-A3874623DB44}"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34399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B023591-8527-4C3A-A1F1-7F8EE3129F19}" type="datetimeFigureOut">
              <a:rPr lang="ru-RU" smtClean="0"/>
              <a:t>11.05.2024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4C999FB-3D6D-474E-9C44-A3874623DB44}" type="slidenum">
              <a:rPr lang="ru-RU" smtClean="0"/>
              <a:t>‹#›</a:t>
            </a:fld>
            <a:endParaRPr lang="ru-RU"/>
          </a:p>
        </p:txBody>
      </p:sp>
    </p:spTree>
    <p:extLst>
      <p:ext uri="{BB962C8B-B14F-4D97-AF65-F5344CB8AC3E}">
        <p14:creationId xmlns:p14="http://schemas.microsoft.com/office/powerpoint/2010/main" val="25286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3B023591-8527-4C3A-A1F1-7F8EE3129F19}" type="datetimeFigureOut">
              <a:rPr lang="ru-RU" smtClean="0"/>
              <a:t>11.05.2024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4C999FB-3D6D-474E-9C44-A3874623DB44}" type="slidenum">
              <a:rPr lang="ru-RU" smtClean="0"/>
              <a:t>‹#›</a:t>
            </a:fld>
            <a:endParaRPr lang="ru-RU"/>
          </a:p>
        </p:txBody>
      </p:sp>
    </p:spTree>
    <p:extLst>
      <p:ext uri="{BB962C8B-B14F-4D97-AF65-F5344CB8AC3E}">
        <p14:creationId xmlns:p14="http://schemas.microsoft.com/office/powerpoint/2010/main" val="22336342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3B023591-8527-4C3A-A1F1-7F8EE3129F19}" type="datetimeFigureOut">
              <a:rPr lang="ru-RU" smtClean="0"/>
              <a:t>11.05.2024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4C999FB-3D6D-474E-9C44-A3874623DB44}" type="slidenum">
              <a:rPr lang="ru-RU" smtClean="0"/>
              <a:t>‹#›</a:t>
            </a:fld>
            <a:endParaRPr lang="ru-RU"/>
          </a:p>
        </p:txBody>
      </p:sp>
    </p:spTree>
    <p:extLst>
      <p:ext uri="{BB962C8B-B14F-4D97-AF65-F5344CB8AC3E}">
        <p14:creationId xmlns:p14="http://schemas.microsoft.com/office/powerpoint/2010/main" val="893633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3B023591-8527-4C3A-A1F1-7F8EE3129F19}" type="datetimeFigureOut">
              <a:rPr lang="ru-RU" smtClean="0"/>
              <a:t>11.05.2024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4C999FB-3D6D-474E-9C44-A3874623DB44}" type="slidenum">
              <a:rPr lang="ru-RU" smtClean="0"/>
              <a:t>‹#›</a:t>
            </a:fld>
            <a:endParaRPr lang="ru-RU"/>
          </a:p>
        </p:txBody>
      </p:sp>
    </p:spTree>
    <p:extLst>
      <p:ext uri="{BB962C8B-B14F-4D97-AF65-F5344CB8AC3E}">
        <p14:creationId xmlns:p14="http://schemas.microsoft.com/office/powerpoint/2010/main" val="2314541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B023591-8527-4C3A-A1F1-7F8EE3129F19}" type="datetimeFigureOut">
              <a:rPr lang="ru-RU" smtClean="0"/>
              <a:t>11.05.2024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4C999FB-3D6D-474E-9C44-A3874623DB44}" type="slidenum">
              <a:rPr lang="ru-RU" smtClean="0"/>
              <a:t>‹#›</a:t>
            </a:fld>
            <a:endParaRPr lang="ru-RU"/>
          </a:p>
        </p:txBody>
      </p:sp>
    </p:spTree>
    <p:extLst>
      <p:ext uri="{BB962C8B-B14F-4D97-AF65-F5344CB8AC3E}">
        <p14:creationId xmlns:p14="http://schemas.microsoft.com/office/powerpoint/2010/main" val="3469958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3B023591-8527-4C3A-A1F1-7F8EE3129F19}" type="datetimeFigureOut">
              <a:rPr lang="ru-RU" smtClean="0"/>
              <a:t>11.05.2024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4C999FB-3D6D-474E-9C44-A3874623DB44}" type="slidenum">
              <a:rPr lang="ru-RU" smtClean="0"/>
              <a:t>‹#›</a:t>
            </a:fld>
            <a:endParaRPr lang="ru-RU"/>
          </a:p>
        </p:txBody>
      </p:sp>
    </p:spTree>
    <p:extLst>
      <p:ext uri="{BB962C8B-B14F-4D97-AF65-F5344CB8AC3E}">
        <p14:creationId xmlns:p14="http://schemas.microsoft.com/office/powerpoint/2010/main" val="1984229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3B023591-8527-4C3A-A1F1-7F8EE3129F19}" type="datetimeFigureOut">
              <a:rPr lang="ru-RU" smtClean="0"/>
              <a:t>11.05.2024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34C999FB-3D6D-474E-9C44-A3874623DB44}" type="slidenum">
              <a:rPr lang="ru-RU" smtClean="0"/>
              <a:t>‹#›</a:t>
            </a:fld>
            <a:endParaRPr lang="ru-RU"/>
          </a:p>
        </p:txBody>
      </p:sp>
    </p:spTree>
    <p:extLst>
      <p:ext uri="{BB962C8B-B14F-4D97-AF65-F5344CB8AC3E}">
        <p14:creationId xmlns:p14="http://schemas.microsoft.com/office/powerpoint/2010/main" val="1523201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3B023591-8527-4C3A-A1F1-7F8EE3129F19}" type="datetimeFigureOut">
              <a:rPr lang="ru-RU" smtClean="0"/>
              <a:t>11.05.2024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34C999FB-3D6D-474E-9C44-A3874623DB44}" type="slidenum">
              <a:rPr lang="ru-RU" smtClean="0"/>
              <a:t>‹#›</a:t>
            </a:fld>
            <a:endParaRPr lang="ru-RU"/>
          </a:p>
        </p:txBody>
      </p:sp>
    </p:spTree>
    <p:extLst>
      <p:ext uri="{BB962C8B-B14F-4D97-AF65-F5344CB8AC3E}">
        <p14:creationId xmlns:p14="http://schemas.microsoft.com/office/powerpoint/2010/main" val="1076653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023591-8527-4C3A-A1F1-7F8EE3129F19}" type="datetimeFigureOut">
              <a:rPr lang="ru-RU" smtClean="0"/>
              <a:t>11.05.2024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34C999FB-3D6D-474E-9C44-A3874623DB44}" type="slidenum">
              <a:rPr lang="ru-RU" smtClean="0"/>
              <a:t>‹#›</a:t>
            </a:fld>
            <a:endParaRPr lang="ru-RU"/>
          </a:p>
        </p:txBody>
      </p:sp>
    </p:spTree>
    <p:extLst>
      <p:ext uri="{BB962C8B-B14F-4D97-AF65-F5344CB8AC3E}">
        <p14:creationId xmlns:p14="http://schemas.microsoft.com/office/powerpoint/2010/main" val="3634611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3B023591-8527-4C3A-A1F1-7F8EE3129F19}" type="datetimeFigureOut">
              <a:rPr lang="ru-RU" smtClean="0"/>
              <a:t>11.05.2024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4C999FB-3D6D-474E-9C44-A3874623DB44}" type="slidenum">
              <a:rPr lang="ru-RU" smtClean="0"/>
              <a:t>‹#›</a:t>
            </a:fld>
            <a:endParaRPr lang="ru-RU"/>
          </a:p>
        </p:txBody>
      </p:sp>
    </p:spTree>
    <p:extLst>
      <p:ext uri="{BB962C8B-B14F-4D97-AF65-F5344CB8AC3E}">
        <p14:creationId xmlns:p14="http://schemas.microsoft.com/office/powerpoint/2010/main" val="2480492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4C999FB-3D6D-474E-9C44-A3874623DB44}" type="slidenum">
              <a:rPr lang="ru-RU" smtClean="0"/>
              <a:t>‹#›</a:t>
            </a:fld>
            <a:endParaRPr lang="ru-RU"/>
          </a:p>
        </p:txBody>
      </p:sp>
      <p:sp>
        <p:nvSpPr>
          <p:cNvPr id="5" name="Date Placeholder 4"/>
          <p:cNvSpPr>
            <a:spLocks noGrp="1"/>
          </p:cNvSpPr>
          <p:nvPr>
            <p:ph type="dt" sz="half" idx="10"/>
          </p:nvPr>
        </p:nvSpPr>
        <p:spPr/>
        <p:txBody>
          <a:bodyPr/>
          <a:lstStyle/>
          <a:p>
            <a:fld id="{3B023591-8527-4C3A-A1F1-7F8EE3129F19}" type="datetimeFigureOut">
              <a:rPr lang="ru-RU" smtClean="0"/>
              <a:t>11.05.2024</a:t>
            </a:fld>
            <a:endParaRPr lang="ru-RU"/>
          </a:p>
        </p:txBody>
      </p:sp>
    </p:spTree>
    <p:extLst>
      <p:ext uri="{BB962C8B-B14F-4D97-AF65-F5344CB8AC3E}">
        <p14:creationId xmlns:p14="http://schemas.microsoft.com/office/powerpoint/2010/main" val="3886837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B023591-8527-4C3A-A1F1-7F8EE3129F19}" type="datetimeFigureOut">
              <a:rPr lang="ru-RU" smtClean="0"/>
              <a:t>11.05.2024</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4C999FB-3D6D-474E-9C44-A3874623DB44}" type="slidenum">
              <a:rPr lang="ru-RU" smtClean="0"/>
              <a:t>‹#›</a:t>
            </a:fld>
            <a:endParaRPr lang="ru-RU"/>
          </a:p>
        </p:txBody>
      </p:sp>
    </p:spTree>
    <p:extLst>
      <p:ext uri="{BB962C8B-B14F-4D97-AF65-F5344CB8AC3E}">
        <p14:creationId xmlns:p14="http://schemas.microsoft.com/office/powerpoint/2010/main" val="347181517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Фон для презентации краски - 64 фото">
            <a:extLst>
              <a:ext uri="{FF2B5EF4-FFF2-40B4-BE49-F238E27FC236}">
                <a16:creationId xmlns:a16="http://schemas.microsoft.com/office/drawing/2014/main" id="{934FF7A0-6089-42BF-8CDE-0CCCC44032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CA11B1BD-7540-4B5F-ABF0-14B6D8AF4812}"/>
              </a:ext>
            </a:extLst>
          </p:cNvPr>
          <p:cNvSpPr>
            <a:spLocks noGrp="1"/>
          </p:cNvSpPr>
          <p:nvPr>
            <p:ph type="ctrTitle"/>
          </p:nvPr>
        </p:nvSpPr>
        <p:spPr>
          <a:xfrm>
            <a:off x="2353733" y="1507066"/>
            <a:ext cx="9123564" cy="3162905"/>
          </a:xfrm>
        </p:spPr>
        <p:txBody>
          <a:bodyPr/>
          <a:lstStyle/>
          <a:p>
            <a:pPr algn="ctr"/>
            <a:r>
              <a:rPr lang="ru-RU" sz="2000" b="1" dirty="0">
                <a:solidFill>
                  <a:schemeClr val="accent5">
                    <a:lumMod val="75000"/>
                  </a:schemeClr>
                </a:solidFill>
                <a:latin typeface="Times New Roman" panose="02020603050405020304" pitchFamily="18" charset="0"/>
                <a:cs typeface="Times New Roman" panose="02020603050405020304" pitchFamily="18" charset="0"/>
              </a:rPr>
              <a:t>«Здоровьесберегающие технологии в логопедии»</a:t>
            </a:r>
            <a:br>
              <a:rPr lang="ru-RU" sz="2400" b="1" dirty="0">
                <a:solidFill>
                  <a:srgbClr val="0070C0"/>
                </a:solidFill>
                <a:latin typeface="Times New Roman" panose="02020603050405020304" pitchFamily="18" charset="0"/>
                <a:cs typeface="Times New Roman" panose="02020603050405020304" pitchFamily="18" charset="0"/>
              </a:rPr>
            </a:br>
            <a:r>
              <a:rPr lang="ru-RU" sz="4000" b="1" dirty="0">
                <a:solidFill>
                  <a:srgbClr val="0070C0"/>
                </a:solidFill>
                <a:latin typeface="Times New Roman" panose="02020603050405020304" pitchFamily="18" charset="0"/>
                <a:cs typeface="Times New Roman" panose="02020603050405020304" pitchFamily="18" charset="0"/>
              </a:rPr>
              <a:t>Консультация для родителей</a:t>
            </a:r>
            <a:br>
              <a:rPr lang="ru-RU" sz="4000" b="1" dirty="0">
                <a:solidFill>
                  <a:srgbClr val="0070C0"/>
                </a:solidFill>
                <a:latin typeface="Times New Roman" panose="02020603050405020304" pitchFamily="18" charset="0"/>
                <a:cs typeface="Times New Roman" panose="02020603050405020304" pitchFamily="18" charset="0"/>
              </a:rPr>
            </a:br>
            <a:r>
              <a:rPr lang="ru-RU" sz="4000" b="1" dirty="0">
                <a:solidFill>
                  <a:srgbClr val="0070C0"/>
                </a:solidFill>
                <a:latin typeface="Times New Roman" panose="02020603050405020304" pitchFamily="18" charset="0"/>
                <a:cs typeface="Times New Roman" panose="02020603050405020304" pitchFamily="18" charset="0"/>
              </a:rPr>
              <a:t>«Развитие речи  у детей дошкольного возраста посредством нетрадиционной техники рисования» </a:t>
            </a:r>
            <a:br>
              <a:rPr lang="ru-RU" sz="4000" b="1" dirty="0">
                <a:solidFill>
                  <a:srgbClr val="002060"/>
                </a:solidFill>
                <a:latin typeface="Times New Roman" panose="02020603050405020304" pitchFamily="18" charset="0"/>
                <a:cs typeface="Times New Roman" panose="02020603050405020304" pitchFamily="18" charset="0"/>
              </a:rPr>
            </a:br>
            <a:endParaRPr lang="ru-RU" sz="4000" dirty="0">
              <a:solidFill>
                <a:srgbClr val="002060"/>
              </a:solidFill>
              <a:latin typeface="Times New Roman" panose="02020603050405020304" pitchFamily="18" charset="0"/>
              <a:cs typeface="Times New Roman" panose="02020603050405020304" pitchFamily="18" charset="0"/>
            </a:endParaRPr>
          </a:p>
        </p:txBody>
      </p:sp>
      <p:sp>
        <p:nvSpPr>
          <p:cNvPr id="3" name="Подзаголовок 2">
            <a:extLst>
              <a:ext uri="{FF2B5EF4-FFF2-40B4-BE49-F238E27FC236}">
                <a16:creationId xmlns:a16="http://schemas.microsoft.com/office/drawing/2014/main" id="{5D9B97E2-97C9-4448-A30E-A079ED096ED3}"/>
              </a:ext>
            </a:extLst>
          </p:cNvPr>
          <p:cNvSpPr>
            <a:spLocks noGrp="1"/>
          </p:cNvSpPr>
          <p:nvPr>
            <p:ph type="subTitle" idx="1"/>
          </p:nvPr>
        </p:nvSpPr>
        <p:spPr>
          <a:xfrm>
            <a:off x="6906986" y="4849585"/>
            <a:ext cx="4784269" cy="1355272"/>
          </a:xfrm>
        </p:spPr>
        <p:txBody>
          <a:bodyPr>
            <a:normAutofit/>
          </a:bodyPr>
          <a:lstStyle/>
          <a:p>
            <a:r>
              <a:rPr lang="ru-RU" sz="2400" dirty="0">
                <a:solidFill>
                  <a:srgbClr val="7030A0"/>
                </a:solidFill>
                <a:latin typeface="Times New Roman" panose="02020603050405020304" pitchFamily="18" charset="0"/>
                <a:cs typeface="Times New Roman" panose="02020603050405020304" pitchFamily="18" charset="0"/>
              </a:rPr>
              <a:t>Подготовила учитель- логопед МБДОУ ЦРР – Д/с №12 «Улыбка»  Аммосова Т.Я.</a:t>
            </a:r>
          </a:p>
        </p:txBody>
      </p:sp>
    </p:spTree>
    <p:extLst>
      <p:ext uri="{BB962C8B-B14F-4D97-AF65-F5344CB8AC3E}">
        <p14:creationId xmlns:p14="http://schemas.microsoft.com/office/powerpoint/2010/main" val="1045053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CCA406-FE1C-4726-BFBF-96FFDFBDDB73}"/>
              </a:ext>
            </a:extLst>
          </p:cNvPr>
          <p:cNvSpPr>
            <a:spLocks noGrp="1"/>
          </p:cNvSpPr>
          <p:nvPr>
            <p:ph type="title"/>
          </p:nvPr>
        </p:nvSpPr>
        <p:spPr>
          <a:xfrm>
            <a:off x="1" y="-1"/>
            <a:ext cx="10240906" cy="6858000"/>
          </a:xfrm>
        </p:spPr>
        <p:txBody>
          <a:bodyPr>
            <a:noAutofit/>
          </a:bodyPr>
          <a:lstStyle/>
          <a:p>
            <a:pPr algn="ctr"/>
            <a:br>
              <a:rPr lang="ru-RU" sz="2000" dirty="0">
                <a:solidFill>
                  <a:srgbClr val="002060"/>
                </a:solidFill>
                <a:latin typeface="Times New Roman" panose="02020603050405020304" pitchFamily="18" charset="0"/>
                <a:cs typeface="Times New Roman" panose="02020603050405020304" pitchFamily="18" charset="0"/>
              </a:rPr>
            </a:br>
            <a:r>
              <a:rPr lang="ru-RU" sz="2000" dirty="0">
                <a:solidFill>
                  <a:srgbClr val="002060"/>
                </a:solidFill>
                <a:latin typeface="Times New Roman" panose="02020603050405020304" pitchFamily="18" charset="0"/>
                <a:cs typeface="Times New Roman" panose="02020603050405020304" pitchFamily="18" charset="0"/>
              </a:rPr>
              <a:t>«Истоки способностей и дарований детей находятся </a:t>
            </a:r>
            <a:br>
              <a:rPr lang="ru-RU" sz="2000" dirty="0">
                <a:solidFill>
                  <a:srgbClr val="002060"/>
                </a:solidFill>
                <a:latin typeface="Times New Roman" panose="02020603050405020304" pitchFamily="18" charset="0"/>
                <a:cs typeface="Times New Roman" panose="02020603050405020304" pitchFamily="18" charset="0"/>
              </a:rPr>
            </a:br>
            <a:r>
              <a:rPr lang="ru-RU" sz="2000" dirty="0">
                <a:solidFill>
                  <a:srgbClr val="002060"/>
                </a:solidFill>
                <a:latin typeface="Times New Roman" panose="02020603050405020304" pitchFamily="18" charset="0"/>
                <a:cs typeface="Times New Roman" panose="02020603050405020304" pitchFamily="18" charset="0"/>
              </a:rPr>
              <a:t>на кончиках их пальцев»</a:t>
            </a:r>
            <a:br>
              <a:rPr lang="ru-RU" sz="2000" dirty="0">
                <a:solidFill>
                  <a:srgbClr val="002060"/>
                </a:solidFill>
                <a:latin typeface="Times New Roman" panose="02020603050405020304" pitchFamily="18" charset="0"/>
                <a:cs typeface="Times New Roman" panose="02020603050405020304" pitchFamily="18" charset="0"/>
              </a:rPr>
            </a:br>
            <a:r>
              <a:rPr lang="ru-RU" sz="2000" dirty="0">
                <a:solidFill>
                  <a:srgbClr val="002060"/>
                </a:solidFill>
                <a:latin typeface="Times New Roman" panose="02020603050405020304" pitchFamily="18" charset="0"/>
                <a:cs typeface="Times New Roman" panose="02020603050405020304" pitchFamily="18" charset="0"/>
              </a:rPr>
              <a:t>Василий Александрович Сухомлинский</a:t>
            </a:r>
            <a:br>
              <a:rPr lang="ru-RU" sz="2000" dirty="0">
                <a:solidFill>
                  <a:srgbClr val="002060"/>
                </a:solidFill>
                <a:latin typeface="Times New Roman" panose="02020603050405020304" pitchFamily="18" charset="0"/>
                <a:cs typeface="Times New Roman" panose="02020603050405020304" pitchFamily="18" charset="0"/>
              </a:rPr>
            </a:br>
            <a:r>
              <a:rPr lang="ru-RU" sz="2000" dirty="0">
                <a:solidFill>
                  <a:srgbClr val="002060"/>
                </a:solidFill>
                <a:latin typeface="Times New Roman" panose="02020603050405020304" pitchFamily="18" charset="0"/>
                <a:cs typeface="Times New Roman" panose="02020603050405020304" pitchFamily="18" charset="0"/>
              </a:rPr>
              <a:t>Одной из ведущих задач, которую решают дошкольные образовательные учреждения, является развитие речи детей.</a:t>
            </a:r>
            <a:br>
              <a:rPr lang="ru-RU" sz="2000" dirty="0">
                <a:latin typeface="Times New Roman" panose="02020603050405020304" pitchFamily="18" charset="0"/>
                <a:cs typeface="Times New Roman" panose="02020603050405020304" pitchFamily="18" charset="0"/>
              </a:rPr>
            </a:br>
            <a:r>
              <a:rPr lang="ru-RU" sz="1800" dirty="0">
                <a:solidFill>
                  <a:srgbClr val="002060"/>
                </a:solidFill>
                <a:latin typeface="Times New Roman" panose="02020603050405020304" pitchFamily="18" charset="0"/>
                <a:cs typeface="Times New Roman" panose="02020603050405020304" pitchFamily="18" charset="0"/>
              </a:rPr>
              <a:t>Речь как ведущее средство общения сопровождает все виды деятельности ребенка. От качества речи, умения пользоваться ею в игре, во время совместной деятельности педагога и ребенка, при планировании и обсуждении рисунка, в наблюдении на прогулке и т. д. зависит успешность деятельности ребенка</a:t>
            </a:r>
            <a:r>
              <a:rPr lang="en-US" sz="1800" dirty="0">
                <a:solidFill>
                  <a:srgbClr val="002060"/>
                </a:solidFill>
                <a:latin typeface="Times New Roman" panose="02020603050405020304" pitchFamily="18" charset="0"/>
                <a:cs typeface="Times New Roman" panose="02020603050405020304" pitchFamily="18" charset="0"/>
              </a:rPr>
              <a:t>.</a:t>
            </a:r>
            <a:br>
              <a:rPr lang="ru-RU" sz="1800" dirty="0">
                <a:solidFill>
                  <a:srgbClr val="002060"/>
                </a:solidFill>
                <a:latin typeface="Times New Roman" panose="02020603050405020304" pitchFamily="18" charset="0"/>
                <a:cs typeface="Times New Roman" panose="02020603050405020304" pitchFamily="18" charset="0"/>
              </a:rPr>
            </a:br>
            <a:br>
              <a:rPr lang="ru-RU" sz="2000" dirty="0">
                <a:latin typeface="Times New Roman" panose="02020603050405020304" pitchFamily="18" charset="0"/>
                <a:cs typeface="Times New Roman" panose="02020603050405020304" pitchFamily="18" charset="0"/>
              </a:rPr>
            </a:br>
            <a:br>
              <a:rPr lang="ru-RU" sz="2000" dirty="0">
                <a:solidFill>
                  <a:srgbClr val="002060"/>
                </a:solidFill>
                <a:latin typeface="Times New Roman" panose="02020603050405020304" pitchFamily="18" charset="0"/>
                <a:cs typeface="Times New Roman" panose="02020603050405020304" pitchFamily="18" charset="0"/>
              </a:rPr>
            </a:br>
            <a:endParaRPr lang="ru-RU" sz="2000" dirty="0">
              <a:solidFill>
                <a:srgbClr val="002060"/>
              </a:solidFill>
              <a:latin typeface="Times New Roman" panose="02020603050405020304" pitchFamily="18" charset="0"/>
              <a:cs typeface="Times New Roman" panose="02020603050405020304" pitchFamily="18" charset="0"/>
            </a:endParaRPr>
          </a:p>
        </p:txBody>
      </p:sp>
      <p:sp>
        <p:nvSpPr>
          <p:cNvPr id="3" name="Прямоугольник: скругленные углы 2">
            <a:extLst>
              <a:ext uri="{FF2B5EF4-FFF2-40B4-BE49-F238E27FC236}">
                <a16:creationId xmlns:a16="http://schemas.microsoft.com/office/drawing/2014/main" id="{8F864A18-03C4-4C3B-9D97-8DE20F4FC6B9}"/>
              </a:ext>
            </a:extLst>
          </p:cNvPr>
          <p:cNvSpPr/>
          <p:nvPr/>
        </p:nvSpPr>
        <p:spPr>
          <a:xfrm>
            <a:off x="2428365" y="3428999"/>
            <a:ext cx="5353051" cy="101033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rgbClr val="FF0000"/>
                </a:solidFill>
                <a:latin typeface="Times New Roman" panose="02020603050405020304" pitchFamily="18" charset="0"/>
                <a:cs typeface="Times New Roman" panose="02020603050405020304" pitchFamily="18" charset="0"/>
              </a:rPr>
              <a:t>Нарушение развития речи ребенка сопровождается нарушением</a:t>
            </a:r>
            <a:endParaRPr lang="ru-RU" dirty="0">
              <a:solidFill>
                <a:srgbClr val="FF0000"/>
              </a:solidFill>
              <a:latin typeface="Times New Roman" panose="02020603050405020304" pitchFamily="18" charset="0"/>
              <a:cs typeface="Times New Roman" panose="02020603050405020304" pitchFamily="18" charset="0"/>
            </a:endParaRPr>
          </a:p>
        </p:txBody>
      </p:sp>
      <p:sp>
        <p:nvSpPr>
          <p:cNvPr id="5" name="Прямоугольник: скругленные углы 4">
            <a:extLst>
              <a:ext uri="{FF2B5EF4-FFF2-40B4-BE49-F238E27FC236}">
                <a16:creationId xmlns:a16="http://schemas.microsoft.com/office/drawing/2014/main" id="{BC0C480A-1436-4407-AF17-84BB3551016C}"/>
              </a:ext>
            </a:extLst>
          </p:cNvPr>
          <p:cNvSpPr/>
          <p:nvPr/>
        </p:nvSpPr>
        <p:spPr>
          <a:xfrm>
            <a:off x="218476" y="4605677"/>
            <a:ext cx="1881190" cy="84704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7030A0"/>
                </a:solidFill>
                <a:latin typeface="Times New Roman" panose="02020603050405020304" pitchFamily="18" charset="0"/>
                <a:cs typeface="Times New Roman" panose="02020603050405020304" pitchFamily="18" charset="0"/>
              </a:rPr>
              <a:t>внимания</a:t>
            </a:r>
          </a:p>
        </p:txBody>
      </p:sp>
      <p:sp>
        <p:nvSpPr>
          <p:cNvPr id="8" name="Прямоугольник: скругленные углы 7">
            <a:extLst>
              <a:ext uri="{FF2B5EF4-FFF2-40B4-BE49-F238E27FC236}">
                <a16:creationId xmlns:a16="http://schemas.microsoft.com/office/drawing/2014/main" id="{A44AF162-9436-4366-B8A8-8D7850C4F7C5}"/>
              </a:ext>
            </a:extLst>
          </p:cNvPr>
          <p:cNvSpPr/>
          <p:nvPr/>
        </p:nvSpPr>
        <p:spPr>
          <a:xfrm>
            <a:off x="2304192" y="4583221"/>
            <a:ext cx="1881190" cy="8695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7030A0"/>
                </a:solidFill>
                <a:latin typeface="Times New Roman" panose="02020603050405020304" pitchFamily="18" charset="0"/>
                <a:cs typeface="Times New Roman" panose="02020603050405020304" pitchFamily="18" charset="0"/>
              </a:rPr>
              <a:t>памяти</a:t>
            </a:r>
          </a:p>
        </p:txBody>
      </p:sp>
      <p:sp>
        <p:nvSpPr>
          <p:cNvPr id="9" name="Прямоугольник: скругленные углы 8">
            <a:extLst>
              <a:ext uri="{FF2B5EF4-FFF2-40B4-BE49-F238E27FC236}">
                <a16:creationId xmlns:a16="http://schemas.microsoft.com/office/drawing/2014/main" id="{AF3B2AC4-87CB-47C4-88A3-D267667DA135}"/>
              </a:ext>
            </a:extLst>
          </p:cNvPr>
          <p:cNvSpPr/>
          <p:nvPr/>
        </p:nvSpPr>
        <p:spPr>
          <a:xfrm>
            <a:off x="6490096" y="4605677"/>
            <a:ext cx="2670233" cy="84704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7030A0"/>
                </a:solidFill>
                <a:latin typeface="Times New Roman" panose="02020603050405020304" pitchFamily="18" charset="0"/>
                <a:cs typeface="Times New Roman" panose="02020603050405020304" pitchFamily="18" charset="0"/>
              </a:rPr>
              <a:t>недоразвитием мелкой моторики</a:t>
            </a:r>
          </a:p>
        </p:txBody>
      </p:sp>
      <p:sp>
        <p:nvSpPr>
          <p:cNvPr id="10" name="Прямоугольник: скругленные углы 9">
            <a:extLst>
              <a:ext uri="{FF2B5EF4-FFF2-40B4-BE49-F238E27FC236}">
                <a16:creationId xmlns:a16="http://schemas.microsoft.com/office/drawing/2014/main" id="{653D31D3-01C6-48D5-822C-9F4C3AE07A5D}"/>
              </a:ext>
            </a:extLst>
          </p:cNvPr>
          <p:cNvSpPr/>
          <p:nvPr/>
        </p:nvSpPr>
        <p:spPr>
          <a:xfrm>
            <a:off x="4389908" y="4583220"/>
            <a:ext cx="1881191" cy="8695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a:solidFill>
                  <a:srgbClr val="7030A0"/>
                </a:solidFill>
                <a:latin typeface="Times New Roman" panose="02020603050405020304" pitchFamily="18" charset="0"/>
                <a:cs typeface="Times New Roman" panose="02020603050405020304" pitchFamily="18" charset="0"/>
              </a:rPr>
              <a:t>мышления</a:t>
            </a:r>
          </a:p>
        </p:txBody>
      </p:sp>
      <p:sp>
        <p:nvSpPr>
          <p:cNvPr id="13" name="Прямоугольник: скругленные углы 12">
            <a:extLst>
              <a:ext uri="{FF2B5EF4-FFF2-40B4-BE49-F238E27FC236}">
                <a16:creationId xmlns:a16="http://schemas.microsoft.com/office/drawing/2014/main" id="{CD1A0D78-7C14-4745-9D2F-3AEC6FF6B0A8}"/>
              </a:ext>
            </a:extLst>
          </p:cNvPr>
          <p:cNvSpPr/>
          <p:nvPr/>
        </p:nvSpPr>
        <p:spPr>
          <a:xfrm>
            <a:off x="3216729" y="5636923"/>
            <a:ext cx="4082142" cy="84704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7030A0"/>
                </a:solidFill>
                <a:latin typeface="Times New Roman" panose="02020603050405020304" pitchFamily="18" charset="0"/>
                <a:cs typeface="Times New Roman" panose="02020603050405020304" pitchFamily="18" charset="0"/>
              </a:rPr>
              <a:t>Несформированность графических</a:t>
            </a:r>
          </a:p>
          <a:p>
            <a:pPr algn="ctr"/>
            <a:r>
              <a:rPr lang="ru-RU" dirty="0">
                <a:solidFill>
                  <a:srgbClr val="7030A0"/>
                </a:solidFill>
                <a:latin typeface="Times New Roman" panose="02020603050405020304" pitchFamily="18" charset="0"/>
                <a:cs typeface="Times New Roman" panose="02020603050405020304" pitchFamily="18" charset="0"/>
              </a:rPr>
              <a:t> навыков и умений</a:t>
            </a:r>
          </a:p>
        </p:txBody>
      </p:sp>
    </p:spTree>
    <p:extLst>
      <p:ext uri="{BB962C8B-B14F-4D97-AF65-F5344CB8AC3E}">
        <p14:creationId xmlns:p14="http://schemas.microsoft.com/office/powerpoint/2010/main" val="713966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5E82C05-20EE-485F-A436-26AD6F4DDC6A}"/>
              </a:ext>
            </a:extLst>
          </p:cNvPr>
          <p:cNvSpPr>
            <a:spLocks noGrp="1"/>
          </p:cNvSpPr>
          <p:nvPr>
            <p:ph type="title"/>
          </p:nvPr>
        </p:nvSpPr>
        <p:spPr>
          <a:xfrm>
            <a:off x="326571" y="342900"/>
            <a:ext cx="9225643" cy="2857500"/>
          </a:xfrm>
        </p:spPr>
        <p:txBody>
          <a:bodyPr>
            <a:noAutofit/>
          </a:bodyPr>
          <a:lstStyle/>
          <a:p>
            <a:r>
              <a:rPr lang="ru-RU" sz="2000" dirty="0">
                <a:solidFill>
                  <a:srgbClr val="7030A0"/>
                </a:solidFill>
                <a:latin typeface="Times New Roman" panose="02020603050405020304" pitchFamily="18" charset="0"/>
                <a:cs typeface="Times New Roman" panose="02020603050405020304" pitchFamily="18" charset="0"/>
              </a:rPr>
              <a:t>Такие исследователи, как Л. А. Венгер, Л. С. Выготский, М. Ж. Пиаже и многие другие доказали, что сенсомоторное развитие составляет фундамент умственного развития. </a:t>
            </a:r>
            <a:br>
              <a:rPr lang="ru-RU" sz="2000" dirty="0">
                <a:solidFill>
                  <a:srgbClr val="7030A0"/>
                </a:solidFill>
                <a:latin typeface="Times New Roman" panose="02020603050405020304" pitchFamily="18" charset="0"/>
                <a:cs typeface="Times New Roman" panose="02020603050405020304" pitchFamily="18" charset="0"/>
              </a:rPr>
            </a:br>
            <a:r>
              <a:rPr lang="ru-RU" sz="2000" dirty="0">
                <a:solidFill>
                  <a:srgbClr val="7030A0"/>
                </a:solidFill>
                <a:latin typeface="Times New Roman" panose="02020603050405020304" pitchFamily="18" charset="0"/>
                <a:cs typeface="Times New Roman" panose="02020603050405020304" pitchFamily="18" charset="0"/>
              </a:rPr>
              <a:t>Чем больше мастерства в детской руке, тем разнообразнее движения рук, тем совершеннее функции нервной системы т.е. развитие мелких движений пальчиков взаимосвязано с развитием речевых зон головного мозга. Это означает, что развитие руки находится в тесной взаимосвязи с развитием речи и мышления дошкольника. В процессе рисования дети учатся рассуждать, делать выводы, происходит обогащение их словарного запаса. </a:t>
            </a:r>
            <a:br>
              <a:rPr lang="ru-RU" sz="2000" dirty="0">
                <a:solidFill>
                  <a:srgbClr val="7030A0"/>
                </a:solidFill>
                <a:latin typeface="Times New Roman" panose="02020603050405020304" pitchFamily="18" charset="0"/>
                <a:cs typeface="Times New Roman" panose="02020603050405020304" pitchFamily="18" charset="0"/>
              </a:rPr>
            </a:br>
            <a:endParaRPr lang="ru-RU" sz="2000" dirty="0">
              <a:solidFill>
                <a:srgbClr val="7030A0"/>
              </a:solidFill>
              <a:latin typeface="Times New Roman" panose="02020603050405020304" pitchFamily="18" charset="0"/>
              <a:cs typeface="Times New Roman" panose="02020603050405020304" pitchFamily="18" charset="0"/>
            </a:endParaRPr>
          </a:p>
        </p:txBody>
      </p:sp>
      <p:sp>
        <p:nvSpPr>
          <p:cNvPr id="4" name="Овал 3">
            <a:extLst>
              <a:ext uri="{FF2B5EF4-FFF2-40B4-BE49-F238E27FC236}">
                <a16:creationId xmlns:a16="http://schemas.microsoft.com/office/drawing/2014/main" id="{EEBF28CF-B3B7-4718-95DD-5E2F393823BF}"/>
              </a:ext>
            </a:extLst>
          </p:cNvPr>
          <p:cNvSpPr/>
          <p:nvPr/>
        </p:nvSpPr>
        <p:spPr>
          <a:xfrm>
            <a:off x="3276601" y="4146863"/>
            <a:ext cx="3456215" cy="1275671"/>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rgbClr val="FF0000"/>
                </a:solidFill>
                <a:latin typeface="Times New Roman" panose="02020603050405020304" pitchFamily="18" charset="0"/>
                <a:cs typeface="Times New Roman" panose="02020603050405020304" pitchFamily="18" charset="0"/>
              </a:rPr>
              <a:t>Мелкая моторика- основа развития психических процессов</a:t>
            </a:r>
          </a:p>
        </p:txBody>
      </p:sp>
      <p:sp>
        <p:nvSpPr>
          <p:cNvPr id="6" name="Овал 5">
            <a:extLst>
              <a:ext uri="{FF2B5EF4-FFF2-40B4-BE49-F238E27FC236}">
                <a16:creationId xmlns:a16="http://schemas.microsoft.com/office/drawing/2014/main" id="{62BBCE7D-2A15-4B18-8478-583BA57D3CE0}"/>
              </a:ext>
            </a:extLst>
          </p:cNvPr>
          <p:cNvSpPr/>
          <p:nvPr/>
        </p:nvSpPr>
        <p:spPr>
          <a:xfrm>
            <a:off x="1799546" y="5422534"/>
            <a:ext cx="3277962" cy="1191986"/>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0070C0"/>
                </a:solidFill>
                <a:latin typeface="Times New Roman" panose="02020603050405020304" pitchFamily="18" charset="0"/>
                <a:cs typeface="Times New Roman" panose="02020603050405020304" pitchFamily="18" charset="0"/>
              </a:rPr>
              <a:t>пространственных представлений</a:t>
            </a:r>
          </a:p>
        </p:txBody>
      </p:sp>
      <p:sp>
        <p:nvSpPr>
          <p:cNvPr id="7" name="Овал 6">
            <a:extLst>
              <a:ext uri="{FF2B5EF4-FFF2-40B4-BE49-F238E27FC236}">
                <a16:creationId xmlns:a16="http://schemas.microsoft.com/office/drawing/2014/main" id="{4EA1253A-AB06-4231-ADC0-0A5B6274C210}"/>
              </a:ext>
            </a:extLst>
          </p:cNvPr>
          <p:cNvSpPr/>
          <p:nvPr/>
        </p:nvSpPr>
        <p:spPr>
          <a:xfrm>
            <a:off x="5353169" y="5422534"/>
            <a:ext cx="3038662" cy="1191986"/>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0070C0"/>
                </a:solidFill>
                <a:latin typeface="Times New Roman" panose="02020603050405020304" pitchFamily="18" charset="0"/>
                <a:cs typeface="Times New Roman" panose="02020603050405020304" pitchFamily="18" charset="0"/>
              </a:rPr>
              <a:t>мышления</a:t>
            </a:r>
          </a:p>
        </p:txBody>
      </p:sp>
      <p:sp>
        <p:nvSpPr>
          <p:cNvPr id="8" name="Овал 7">
            <a:extLst>
              <a:ext uri="{FF2B5EF4-FFF2-40B4-BE49-F238E27FC236}">
                <a16:creationId xmlns:a16="http://schemas.microsoft.com/office/drawing/2014/main" id="{3A2E8495-E10D-467B-9DA0-6E80ABCF26EE}"/>
              </a:ext>
            </a:extLst>
          </p:cNvPr>
          <p:cNvSpPr/>
          <p:nvPr/>
        </p:nvSpPr>
        <p:spPr>
          <a:xfrm>
            <a:off x="753838" y="4257590"/>
            <a:ext cx="2422072" cy="104375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solidFill>
                  <a:srgbClr val="0070C0"/>
                </a:solidFill>
                <a:latin typeface="Times New Roman" panose="02020603050405020304" pitchFamily="18" charset="0"/>
                <a:cs typeface="Times New Roman" panose="02020603050405020304" pitchFamily="18" charset="0"/>
              </a:rPr>
              <a:t>речи</a:t>
            </a:r>
          </a:p>
        </p:txBody>
      </p:sp>
      <p:sp>
        <p:nvSpPr>
          <p:cNvPr id="9" name="Овал 8">
            <a:extLst>
              <a:ext uri="{FF2B5EF4-FFF2-40B4-BE49-F238E27FC236}">
                <a16:creationId xmlns:a16="http://schemas.microsoft.com/office/drawing/2014/main" id="{48B3AC68-07BE-4CCA-A21C-9243D6CD9432}"/>
              </a:ext>
            </a:extLst>
          </p:cNvPr>
          <p:cNvSpPr/>
          <p:nvPr/>
        </p:nvSpPr>
        <p:spPr>
          <a:xfrm>
            <a:off x="6833507" y="4146862"/>
            <a:ext cx="2539093" cy="108185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0070C0"/>
                </a:solidFill>
                <a:latin typeface="Times New Roman" panose="02020603050405020304" pitchFamily="18" charset="0"/>
                <a:cs typeface="Times New Roman" panose="02020603050405020304" pitchFamily="18" charset="0"/>
              </a:rPr>
              <a:t>восприятия</a:t>
            </a:r>
          </a:p>
        </p:txBody>
      </p:sp>
      <p:sp>
        <p:nvSpPr>
          <p:cNvPr id="10" name="Овал 9">
            <a:extLst>
              <a:ext uri="{FF2B5EF4-FFF2-40B4-BE49-F238E27FC236}">
                <a16:creationId xmlns:a16="http://schemas.microsoft.com/office/drawing/2014/main" id="{6CE7A669-BDA4-4763-8992-7CC6F2B40B92}"/>
              </a:ext>
            </a:extLst>
          </p:cNvPr>
          <p:cNvSpPr/>
          <p:nvPr/>
        </p:nvSpPr>
        <p:spPr>
          <a:xfrm>
            <a:off x="2096862" y="3120883"/>
            <a:ext cx="2683329" cy="102597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solidFill>
                  <a:srgbClr val="0070C0"/>
                </a:solidFill>
                <a:latin typeface="Times New Roman" panose="02020603050405020304" pitchFamily="18" charset="0"/>
                <a:cs typeface="Times New Roman" panose="02020603050405020304" pitchFamily="18" charset="0"/>
              </a:rPr>
              <a:t>внимания</a:t>
            </a:r>
          </a:p>
        </p:txBody>
      </p:sp>
      <p:sp>
        <p:nvSpPr>
          <p:cNvPr id="11" name="Овал 10">
            <a:extLst>
              <a:ext uri="{FF2B5EF4-FFF2-40B4-BE49-F238E27FC236}">
                <a16:creationId xmlns:a16="http://schemas.microsoft.com/office/drawing/2014/main" id="{8CBF7704-BCB7-4CA1-B0CF-CF59F10DB9B7}"/>
              </a:ext>
            </a:extLst>
          </p:cNvPr>
          <p:cNvSpPr/>
          <p:nvPr/>
        </p:nvSpPr>
        <p:spPr>
          <a:xfrm>
            <a:off x="4939392" y="3131155"/>
            <a:ext cx="2808513" cy="102597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0070C0"/>
                </a:solidFill>
                <a:latin typeface="Times New Roman" panose="02020603050405020304" pitchFamily="18" charset="0"/>
                <a:cs typeface="Times New Roman" panose="02020603050405020304" pitchFamily="18" charset="0"/>
              </a:rPr>
              <a:t>памяти</a:t>
            </a:r>
          </a:p>
        </p:txBody>
      </p:sp>
    </p:spTree>
    <p:extLst>
      <p:ext uri="{BB962C8B-B14F-4D97-AF65-F5344CB8AC3E}">
        <p14:creationId xmlns:p14="http://schemas.microsoft.com/office/powerpoint/2010/main" val="1954964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B14ECF8-0A3D-4E68-92A1-25C1369DFDE2}"/>
              </a:ext>
            </a:extLst>
          </p:cNvPr>
          <p:cNvSpPr>
            <a:spLocks noGrp="1"/>
          </p:cNvSpPr>
          <p:nvPr>
            <p:ph type="title"/>
          </p:nvPr>
        </p:nvSpPr>
        <p:spPr>
          <a:xfrm>
            <a:off x="0" y="0"/>
            <a:ext cx="6400799" cy="6622763"/>
          </a:xfrm>
        </p:spPr>
        <p:txBody>
          <a:bodyPr>
            <a:noAutofit/>
          </a:bodyPr>
          <a:lstStyle/>
          <a:p>
            <a:pPr marL="285750" indent="-285750">
              <a:buFont typeface="Arial" panose="020B0604020202020204" pitchFamily="34" charset="0"/>
              <a:buChar char="•"/>
            </a:pPr>
            <a:r>
              <a:rPr lang="ru-RU" sz="1800" dirty="0">
                <a:solidFill>
                  <a:srgbClr val="002060"/>
                </a:solidFill>
                <a:latin typeface="Times New Roman" panose="02020603050405020304" pitchFamily="18" charset="0"/>
                <a:cs typeface="Times New Roman" panose="02020603050405020304" pitchFamily="18" charset="0"/>
              </a:rPr>
              <a:t>Методы и приемы:</a:t>
            </a:r>
            <a:br>
              <a:rPr lang="ru-RU" sz="1800" dirty="0">
                <a:solidFill>
                  <a:srgbClr val="002060"/>
                </a:solidFill>
                <a:latin typeface="Times New Roman" panose="02020603050405020304" pitchFamily="18" charset="0"/>
                <a:cs typeface="Times New Roman" panose="02020603050405020304" pitchFamily="18" charset="0"/>
              </a:rPr>
            </a:br>
            <a:r>
              <a:rPr lang="ru-RU" sz="1800" dirty="0">
                <a:solidFill>
                  <a:srgbClr val="002060"/>
                </a:solidFill>
                <a:latin typeface="Times New Roman" panose="02020603050405020304" pitchFamily="18" charset="0"/>
                <a:cs typeface="Times New Roman" panose="02020603050405020304" pitchFamily="18" charset="0"/>
              </a:rPr>
              <a:t>- Беседа – диалогическая форма. Проводится с целью обсуждения каких-либо фактов, явлений природы, общественной жизни с опорой на опыт детей</a:t>
            </a:r>
            <a:r>
              <a:rPr lang="ru-RU" sz="1800" b="1" dirty="0">
                <a:solidFill>
                  <a:srgbClr val="002060"/>
                </a:solidFill>
                <a:latin typeface="Times New Roman" panose="02020603050405020304" pitchFamily="18" charset="0"/>
                <a:cs typeface="Times New Roman" panose="02020603050405020304" pitchFamily="18" charset="0"/>
              </a:rPr>
              <a:t>.</a:t>
            </a:r>
            <a:r>
              <a:rPr lang="ru-RU" sz="1800" dirty="0">
                <a:solidFill>
                  <a:srgbClr val="002060"/>
                </a:solidFill>
                <a:latin typeface="Times New Roman" panose="02020603050405020304" pitchFamily="18" charset="0"/>
                <a:cs typeface="Times New Roman" panose="02020603050405020304" pitchFamily="18" charset="0"/>
              </a:rPr>
              <a:t> </a:t>
            </a:r>
            <a:br>
              <a:rPr lang="ru-RU" sz="1800" dirty="0">
                <a:solidFill>
                  <a:srgbClr val="002060"/>
                </a:solidFill>
                <a:latin typeface="Times New Roman" panose="02020603050405020304" pitchFamily="18" charset="0"/>
                <a:cs typeface="Times New Roman" panose="02020603050405020304" pitchFamily="18" charset="0"/>
              </a:rPr>
            </a:br>
            <a:r>
              <a:rPr lang="ru-RU" sz="1800" dirty="0">
                <a:solidFill>
                  <a:srgbClr val="002060"/>
                </a:solidFill>
                <a:latin typeface="Times New Roman" panose="02020603050405020304" pitchFamily="18" charset="0"/>
                <a:cs typeface="Times New Roman" panose="02020603050405020304" pitchFamily="18" charset="0"/>
              </a:rPr>
              <a:t>- Игра - игровые приемы с целью привлечения внимания, повышения интереса к деятельности, развития двигательной активности пальцев рук.</a:t>
            </a:r>
            <a:br>
              <a:rPr lang="ru-RU" sz="1800" dirty="0">
                <a:solidFill>
                  <a:srgbClr val="002060"/>
                </a:solidFill>
                <a:latin typeface="Times New Roman" panose="02020603050405020304" pitchFamily="18" charset="0"/>
                <a:cs typeface="Times New Roman" panose="02020603050405020304" pitchFamily="18" charset="0"/>
              </a:rPr>
            </a:br>
            <a:r>
              <a:rPr lang="ru-RU" sz="1800" dirty="0">
                <a:solidFill>
                  <a:srgbClr val="002060"/>
                </a:solidFill>
                <a:latin typeface="Times New Roman" panose="02020603050405020304" pitchFamily="18" charset="0"/>
                <a:cs typeface="Times New Roman" panose="02020603050405020304" pitchFamily="18" charset="0"/>
              </a:rPr>
              <a:t>-Пальчиковые гимнастики.</a:t>
            </a:r>
            <a:br>
              <a:rPr lang="ru-RU" sz="1800" dirty="0">
                <a:solidFill>
                  <a:srgbClr val="002060"/>
                </a:solidFill>
                <a:latin typeface="Times New Roman" panose="02020603050405020304" pitchFamily="18" charset="0"/>
                <a:cs typeface="Times New Roman" panose="02020603050405020304" pitchFamily="18" charset="0"/>
              </a:rPr>
            </a:br>
            <a:r>
              <a:rPr lang="ru-RU" sz="1800" dirty="0">
                <a:solidFill>
                  <a:srgbClr val="002060"/>
                </a:solidFill>
                <a:latin typeface="Times New Roman" panose="02020603050405020304" pitchFamily="18" charset="0"/>
                <a:cs typeface="Times New Roman" panose="02020603050405020304" pitchFamily="18" charset="0"/>
              </a:rPr>
              <a:t>-Показ, пояснение - проводится с целью научить правильным приемам, способа</a:t>
            </a:r>
            <a:r>
              <a:rPr lang="ru-RU" sz="1800" b="1" dirty="0">
                <a:solidFill>
                  <a:srgbClr val="002060"/>
                </a:solidFill>
                <a:latin typeface="Times New Roman" panose="02020603050405020304" pitchFamily="18" charset="0"/>
                <a:cs typeface="Times New Roman" panose="02020603050405020304" pitchFamily="18" charset="0"/>
              </a:rPr>
              <a:t>м </a:t>
            </a:r>
            <a:r>
              <a:rPr lang="ru-RU" sz="1800" dirty="0">
                <a:solidFill>
                  <a:srgbClr val="002060"/>
                </a:solidFill>
                <a:latin typeface="Times New Roman" panose="02020603050405020304" pitchFamily="18" charset="0"/>
                <a:cs typeface="Times New Roman" panose="02020603050405020304" pitchFamily="18" charset="0"/>
              </a:rPr>
              <a:t>действия с предметом, материалом.</a:t>
            </a:r>
            <a:br>
              <a:rPr lang="ru-RU" sz="1800" dirty="0">
                <a:solidFill>
                  <a:srgbClr val="002060"/>
                </a:solidFill>
                <a:latin typeface="Times New Roman" panose="02020603050405020304" pitchFamily="18" charset="0"/>
                <a:cs typeface="Times New Roman" panose="02020603050405020304" pitchFamily="18" charset="0"/>
              </a:rPr>
            </a:br>
            <a:r>
              <a:rPr lang="ru-RU" sz="1800" dirty="0">
                <a:solidFill>
                  <a:srgbClr val="002060"/>
                </a:solidFill>
                <a:latin typeface="Times New Roman" panose="02020603050405020304" pitchFamily="18" charset="0"/>
                <a:cs typeface="Times New Roman" panose="02020603050405020304" pitchFamily="18" charset="0"/>
              </a:rPr>
              <a:t>-Физкультминутки.</a:t>
            </a:r>
            <a:br>
              <a:rPr lang="ru-RU" sz="1800" dirty="0">
                <a:solidFill>
                  <a:srgbClr val="002060"/>
                </a:solidFill>
                <a:latin typeface="Times New Roman" panose="02020603050405020304" pitchFamily="18" charset="0"/>
                <a:cs typeface="Times New Roman" panose="02020603050405020304" pitchFamily="18" charset="0"/>
              </a:rPr>
            </a:br>
            <a:r>
              <a:rPr lang="ru-RU" sz="1800" dirty="0">
                <a:solidFill>
                  <a:srgbClr val="002060"/>
                </a:solidFill>
                <a:latin typeface="Times New Roman" panose="02020603050405020304" pitchFamily="18" charset="0"/>
                <a:cs typeface="Times New Roman" panose="02020603050405020304" pitchFamily="18" charset="0"/>
              </a:rPr>
              <a:t> -Положительное подкрепление (поощрение)- метод коррекции, цель которого - формирование определенных творческих способностей ребенка.</a:t>
            </a:r>
            <a:br>
              <a:rPr lang="ru-RU" sz="1800" dirty="0">
                <a:solidFill>
                  <a:srgbClr val="002060"/>
                </a:solidFill>
                <a:latin typeface="Times New Roman" panose="02020603050405020304" pitchFamily="18" charset="0"/>
                <a:cs typeface="Times New Roman" panose="02020603050405020304" pitchFamily="18" charset="0"/>
              </a:rPr>
            </a:br>
            <a:r>
              <a:rPr lang="ru-RU" sz="1800" dirty="0">
                <a:solidFill>
                  <a:srgbClr val="002060"/>
                </a:solidFill>
                <a:latin typeface="Times New Roman" panose="02020603050405020304" pitchFamily="18" charset="0"/>
                <a:cs typeface="Times New Roman" panose="02020603050405020304" pitchFamily="18" charset="0"/>
              </a:rPr>
              <a:t>Дополнительных стимулы:</a:t>
            </a:r>
            <a:br>
              <a:rPr lang="ru-RU" sz="1800" dirty="0">
                <a:solidFill>
                  <a:srgbClr val="002060"/>
                </a:solidFill>
                <a:latin typeface="Times New Roman" panose="02020603050405020304" pitchFamily="18" charset="0"/>
                <a:cs typeface="Times New Roman" panose="02020603050405020304" pitchFamily="18" charset="0"/>
              </a:rPr>
            </a:br>
            <a:r>
              <a:rPr lang="ru-RU" sz="1800" dirty="0">
                <a:solidFill>
                  <a:srgbClr val="002060"/>
                </a:solidFill>
                <a:latin typeface="Times New Roman" panose="02020603050405020304" pitchFamily="18" charset="0"/>
                <a:cs typeface="Times New Roman" panose="02020603050405020304" pitchFamily="18" charset="0"/>
              </a:rPr>
              <a:t>• Игра, которая является основным видом деятельности детей.</a:t>
            </a:r>
            <a:br>
              <a:rPr lang="ru-RU" sz="1800" dirty="0">
                <a:solidFill>
                  <a:srgbClr val="002060"/>
                </a:solidFill>
                <a:latin typeface="Times New Roman" panose="02020603050405020304" pitchFamily="18" charset="0"/>
                <a:cs typeface="Times New Roman" panose="02020603050405020304" pitchFamily="18" charset="0"/>
              </a:rPr>
            </a:br>
            <a:r>
              <a:rPr lang="ru-RU" sz="1800" dirty="0">
                <a:solidFill>
                  <a:srgbClr val="002060"/>
                </a:solidFill>
                <a:latin typeface="Times New Roman" panose="02020603050405020304" pitchFamily="18" charset="0"/>
                <a:cs typeface="Times New Roman" panose="02020603050405020304" pitchFamily="18" charset="0"/>
              </a:rPr>
              <a:t>•Сюрпризный момент - любимый герой сказки или мультфильма приходит в гости и приглашает ребенка отправиться в путешествие.</a:t>
            </a:r>
            <a:br>
              <a:rPr lang="ru-RU" sz="1800" dirty="0">
                <a:solidFill>
                  <a:srgbClr val="002060"/>
                </a:solidFill>
                <a:latin typeface="Times New Roman" panose="02020603050405020304" pitchFamily="18" charset="0"/>
                <a:cs typeface="Times New Roman" panose="02020603050405020304" pitchFamily="18" charset="0"/>
              </a:rPr>
            </a:br>
            <a:r>
              <a:rPr lang="ru-RU" sz="1800" dirty="0">
                <a:solidFill>
                  <a:srgbClr val="002060"/>
                </a:solidFill>
                <a:latin typeface="Times New Roman" panose="02020603050405020304" pitchFamily="18" charset="0"/>
                <a:cs typeface="Times New Roman" panose="02020603050405020304" pitchFamily="18" charset="0"/>
              </a:rPr>
              <a:t>• Просьба о помощи, ведь дети никогда не откажутся помочь слабому, им важно почувствовать себя значимыми.</a:t>
            </a:r>
            <a:br>
              <a:rPr lang="ru-RU" sz="1800" dirty="0">
                <a:solidFill>
                  <a:srgbClr val="002060"/>
                </a:solidFill>
                <a:latin typeface="Times New Roman" panose="02020603050405020304" pitchFamily="18" charset="0"/>
                <a:cs typeface="Times New Roman" panose="02020603050405020304" pitchFamily="18" charset="0"/>
              </a:rPr>
            </a:br>
            <a:br>
              <a:rPr lang="ru-RU" sz="1800" dirty="0">
                <a:solidFill>
                  <a:srgbClr val="002060"/>
                </a:solidFill>
                <a:latin typeface="Times New Roman" panose="02020603050405020304" pitchFamily="18" charset="0"/>
                <a:cs typeface="Times New Roman" panose="02020603050405020304" pitchFamily="18" charset="0"/>
              </a:rPr>
            </a:br>
            <a:endParaRPr lang="ru-RU" sz="1800" dirty="0">
              <a:solidFill>
                <a:srgbClr val="002060"/>
              </a:solidFill>
              <a:latin typeface="Times New Roman" panose="02020603050405020304" pitchFamily="18" charset="0"/>
              <a:cs typeface="Times New Roman" panose="02020603050405020304" pitchFamily="18" charset="0"/>
            </a:endParaRPr>
          </a:p>
        </p:txBody>
      </p:sp>
      <p:pic>
        <p:nvPicPr>
          <p:cNvPr id="8" name="Рисунок 7">
            <a:extLst>
              <a:ext uri="{FF2B5EF4-FFF2-40B4-BE49-F238E27FC236}">
                <a16:creationId xmlns:a16="http://schemas.microsoft.com/office/drawing/2014/main" id="{0857705D-56A7-4840-8F3D-56F8C3BF95BC}"/>
              </a:ext>
            </a:extLst>
          </p:cNvPr>
          <p:cNvPicPr>
            <a:picLocks noChangeAspect="1"/>
          </p:cNvPicPr>
          <p:nvPr/>
        </p:nvPicPr>
        <p:blipFill rotWithShape="1">
          <a:blip r:embed="rId2"/>
          <a:srcRect l="25485" t="3456" r="20824" b="5677"/>
          <a:stretch/>
        </p:blipFill>
        <p:spPr>
          <a:xfrm>
            <a:off x="10218199" y="345596"/>
            <a:ext cx="1251752" cy="29021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Рисунок 12">
            <a:extLst>
              <a:ext uri="{FF2B5EF4-FFF2-40B4-BE49-F238E27FC236}">
                <a16:creationId xmlns:a16="http://schemas.microsoft.com/office/drawing/2014/main" id="{CD4E1C55-591A-4993-9EFF-1D542E1BFA26}"/>
              </a:ext>
            </a:extLst>
          </p:cNvPr>
          <p:cNvPicPr>
            <a:picLocks noChangeAspect="1"/>
          </p:cNvPicPr>
          <p:nvPr/>
        </p:nvPicPr>
        <p:blipFill rotWithShape="1">
          <a:blip r:embed="rId3">
            <a:extLst>
              <a:ext uri="{28A0092B-C50C-407E-A947-70E740481C1C}">
                <a14:useLocalDpi xmlns:a14="http://schemas.microsoft.com/office/drawing/2010/main" val="0"/>
              </a:ext>
            </a:extLst>
          </a:blip>
          <a:srcRect l="39049" t="26069" r="32771" b="32263"/>
          <a:stretch/>
        </p:blipFill>
        <p:spPr>
          <a:xfrm>
            <a:off x="7728931" y="441080"/>
            <a:ext cx="1778757" cy="21586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Рисунок 3">
            <a:extLst>
              <a:ext uri="{FF2B5EF4-FFF2-40B4-BE49-F238E27FC236}">
                <a16:creationId xmlns:a16="http://schemas.microsoft.com/office/drawing/2014/main" id="{41693595-9654-4F9C-9AA7-22F8A7DAF8D7}"/>
              </a:ext>
            </a:extLst>
          </p:cNvPr>
          <p:cNvPicPr>
            <a:picLocks noChangeAspect="1"/>
          </p:cNvPicPr>
          <p:nvPr/>
        </p:nvPicPr>
        <p:blipFill rotWithShape="1">
          <a:blip r:embed="rId4">
            <a:extLst>
              <a:ext uri="{28A0092B-C50C-407E-A947-70E740481C1C}">
                <a14:useLocalDpi xmlns:a14="http://schemas.microsoft.com/office/drawing/2010/main" val="0"/>
              </a:ext>
            </a:extLst>
          </a:blip>
          <a:srcRect r="2062" b="11182"/>
          <a:stretch/>
        </p:blipFill>
        <p:spPr>
          <a:xfrm>
            <a:off x="6605753" y="2916624"/>
            <a:ext cx="2130644" cy="35002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Рисунок 5">
            <a:extLst>
              <a:ext uri="{FF2B5EF4-FFF2-40B4-BE49-F238E27FC236}">
                <a16:creationId xmlns:a16="http://schemas.microsoft.com/office/drawing/2014/main" id="{20A4C267-2635-4FC7-8962-C37566283C2F}"/>
              </a:ext>
            </a:extLst>
          </p:cNvPr>
          <p:cNvPicPr>
            <a:picLocks noChangeAspect="1"/>
          </p:cNvPicPr>
          <p:nvPr/>
        </p:nvPicPr>
        <p:blipFill rotWithShape="1">
          <a:blip r:embed="rId5">
            <a:extLst>
              <a:ext uri="{28A0092B-C50C-407E-A947-70E740481C1C}">
                <a14:useLocalDpi xmlns:a14="http://schemas.microsoft.com/office/drawing/2010/main" val="0"/>
              </a:ext>
            </a:extLst>
          </a:blip>
          <a:srcRect l="8404" b="2068"/>
          <a:stretch/>
        </p:blipFill>
        <p:spPr>
          <a:xfrm>
            <a:off x="9152877" y="3610304"/>
            <a:ext cx="2130644" cy="28066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5053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Объект 6">
            <a:extLst>
              <a:ext uri="{FF2B5EF4-FFF2-40B4-BE49-F238E27FC236}">
                <a16:creationId xmlns:a16="http://schemas.microsoft.com/office/drawing/2014/main" id="{D2E7EF5F-3E1A-4D2B-8E01-CC7BA5DA2A93}"/>
              </a:ext>
            </a:extLst>
          </p:cNvPr>
          <p:cNvSpPr>
            <a:spLocks noGrp="1"/>
          </p:cNvSpPr>
          <p:nvPr>
            <p:ph idx="1"/>
          </p:nvPr>
        </p:nvSpPr>
        <p:spPr>
          <a:xfrm>
            <a:off x="677333" y="457200"/>
            <a:ext cx="11304460" cy="5896303"/>
          </a:xfrm>
        </p:spPr>
        <p:txBody>
          <a:bodyPr/>
          <a:lstStyle/>
          <a:p>
            <a:r>
              <a:rPr lang="ru-RU" sz="2000" b="1" u="sng" dirty="0">
                <a:latin typeface="Times New Roman" panose="02020603050405020304" pitchFamily="18" charset="0"/>
                <a:cs typeface="Times New Roman" panose="02020603050405020304" pitchFamily="18" charset="0"/>
              </a:rPr>
              <a:t>Рисование пальцами</a:t>
            </a:r>
            <a:r>
              <a:rPr lang="ru-RU" sz="2000" u="sng" dirty="0">
                <a:latin typeface="Times New Roman" panose="02020603050405020304" pitchFamily="18" charset="0"/>
                <a:cs typeface="Times New Roman" panose="02020603050405020304" pitchFamily="18" charset="0"/>
              </a:rPr>
              <a:t>, </a:t>
            </a:r>
            <a:r>
              <a:rPr lang="ru-RU" sz="2000" b="1" u="sng" dirty="0">
                <a:latin typeface="Times New Roman" panose="02020603050405020304" pitchFamily="18" charset="0"/>
                <a:cs typeface="Times New Roman" panose="02020603050405020304" pitchFamily="18" charset="0"/>
              </a:rPr>
              <a:t>ладошками</a:t>
            </a:r>
            <a:r>
              <a:rPr lang="ru-RU" sz="2000" u="sng" dirty="0">
                <a:latin typeface="Times New Roman" panose="02020603050405020304" pitchFamily="18" charset="0"/>
                <a:cs typeface="Times New Roman" panose="02020603050405020304" pitchFamily="18" charset="0"/>
              </a:rPr>
              <a:t>.</a:t>
            </a:r>
            <a:endParaRPr lang="ru-RU" sz="2000" b="1" dirty="0">
              <a:latin typeface="Times New Roman" panose="02020603050405020304" pitchFamily="18" charset="0"/>
              <a:cs typeface="Times New Roman" panose="02020603050405020304" pitchFamily="18" charset="0"/>
            </a:endParaRPr>
          </a:p>
          <a:p>
            <a:pPr marL="0" indent="0">
              <a:buNone/>
            </a:pPr>
            <a:r>
              <a:rPr lang="ru-RU" sz="2000" dirty="0">
                <a:latin typeface="Times New Roman" panose="02020603050405020304" pitchFamily="18" charset="0"/>
                <a:cs typeface="Times New Roman" panose="02020603050405020304" pitchFamily="18" charset="0"/>
              </a:rPr>
              <a:t>Даже если дети никогда не</a:t>
            </a:r>
            <a:r>
              <a:rPr lang="ru-RU" sz="2000" b="1"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рисовали пальцами, можно представить особенные тактильные ощущения, которые испытывает ребёнок с ОВЗ, когда опускает палец в гуашь - плотную, но мягкую, размешивает краску в баночке, подцепляет некоторое количество, переносит на бумагу и оставляет первый мазок. Ценность рисования пальцами и ладонями заключается в свободе от двигательных ограничений; от культурного влияния; от социального давления. Именно для этих детей игры с красками служат профилактикой и коррекцией тревожности, социальных страхов, подавленности.</a:t>
            </a:r>
          </a:p>
          <a:p>
            <a:r>
              <a:rPr lang="ru-RU" sz="2000" b="1" u="sng" dirty="0">
                <a:latin typeface="Times New Roman" panose="02020603050405020304" pitchFamily="18" charset="0"/>
                <a:cs typeface="Times New Roman" panose="02020603050405020304" pitchFamily="18" charset="0"/>
              </a:rPr>
              <a:t>Рисование мятой бумагой</a:t>
            </a:r>
            <a:r>
              <a:rPr lang="ru-RU" sz="2000" u="sng" dirty="0">
                <a:latin typeface="Times New Roman" panose="02020603050405020304" pitchFamily="18" charset="0"/>
                <a:cs typeface="Times New Roman" panose="02020603050405020304" pitchFamily="18" charset="0"/>
              </a:rPr>
              <a:t>, </a:t>
            </a:r>
            <a:r>
              <a:rPr lang="ru-RU" sz="2000" b="1" u="sng" dirty="0">
                <a:latin typeface="Times New Roman" panose="02020603050405020304" pitchFamily="18" charset="0"/>
                <a:cs typeface="Times New Roman" panose="02020603050405020304" pitchFamily="18" charset="0"/>
              </a:rPr>
              <a:t>губками, ватными палочками, коктейльными соломинками.</a:t>
            </a:r>
            <a:r>
              <a:rPr lang="ru-RU" sz="2000" b="1" dirty="0">
                <a:latin typeface="Times New Roman" panose="02020603050405020304" pitchFamily="18" charset="0"/>
                <a:cs typeface="Times New Roman" panose="02020603050405020304" pitchFamily="18" charset="0"/>
              </a:rPr>
              <a:t> </a:t>
            </a:r>
          </a:p>
          <a:p>
            <a:pPr marL="0" indent="0">
              <a:buNone/>
            </a:pPr>
            <a:r>
              <a:rPr lang="ru-RU" sz="2000" dirty="0">
                <a:latin typeface="Times New Roman" panose="02020603050405020304" pitchFamily="18" charset="0"/>
                <a:cs typeface="Times New Roman" panose="02020603050405020304" pitchFamily="18" charset="0"/>
              </a:rPr>
              <a:t>Детская инициатива использовать нетипичные предметы для создания изображений всегда приветствуется.</a:t>
            </a:r>
          </a:p>
          <a:p>
            <a:pPr marL="0" indent="0">
              <a:buNone/>
            </a:pPr>
            <a:endParaRPr lang="ru-RU" b="1" dirty="0">
              <a:latin typeface="Times New Roman" panose="02020603050405020304" pitchFamily="18" charset="0"/>
              <a:cs typeface="Times New Roman" panose="02020603050405020304" pitchFamily="18" charset="0"/>
            </a:endParaRPr>
          </a:p>
          <a:p>
            <a:endParaRPr lang="ru-RU" b="1" dirty="0">
              <a:latin typeface="Times New Roman" panose="02020603050405020304" pitchFamily="18" charset="0"/>
              <a:cs typeface="Times New Roman" panose="02020603050405020304" pitchFamily="18" charset="0"/>
            </a:endParaRPr>
          </a:p>
          <a:p>
            <a:endParaRPr lang="ru-RU" b="1" dirty="0">
              <a:latin typeface="Times New Roman" panose="02020603050405020304" pitchFamily="18" charset="0"/>
              <a:cs typeface="Times New Roman" panose="02020603050405020304" pitchFamily="18" charset="0"/>
            </a:endParaRPr>
          </a:p>
          <a:p>
            <a:endParaRPr lang="ru-RU" dirty="0"/>
          </a:p>
        </p:txBody>
      </p:sp>
      <p:pic>
        <p:nvPicPr>
          <p:cNvPr id="15" name="Рисунок 14">
            <a:extLst>
              <a:ext uri="{FF2B5EF4-FFF2-40B4-BE49-F238E27FC236}">
                <a16:creationId xmlns:a16="http://schemas.microsoft.com/office/drawing/2014/main" id="{5E6EB36F-64B9-46C4-B13E-96351E9939A4}"/>
              </a:ext>
            </a:extLst>
          </p:cNvPr>
          <p:cNvPicPr>
            <a:picLocks noChangeAspect="1"/>
          </p:cNvPicPr>
          <p:nvPr/>
        </p:nvPicPr>
        <p:blipFill rotWithShape="1">
          <a:blip r:embed="rId2"/>
          <a:srcRect l="14339" t="57813" r="42486"/>
          <a:stretch/>
        </p:blipFill>
        <p:spPr>
          <a:xfrm>
            <a:off x="1560362" y="4060639"/>
            <a:ext cx="1738573" cy="22928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6" name="Объект 3">
            <a:extLst>
              <a:ext uri="{FF2B5EF4-FFF2-40B4-BE49-F238E27FC236}">
                <a16:creationId xmlns:a16="http://schemas.microsoft.com/office/drawing/2014/main" id="{255D9529-4478-4700-A597-A5DD9A56F631}"/>
              </a:ext>
            </a:extLst>
          </p:cNvPr>
          <p:cNvPicPr>
            <a:picLocks noChangeAspect="1"/>
          </p:cNvPicPr>
          <p:nvPr/>
        </p:nvPicPr>
        <p:blipFill rotWithShape="1">
          <a:blip r:embed="rId3"/>
          <a:srcRect t="16272" r="11527"/>
          <a:stretch/>
        </p:blipFill>
        <p:spPr>
          <a:xfrm>
            <a:off x="7946000" y="4013320"/>
            <a:ext cx="2033611" cy="24721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Рисунок 16">
            <a:extLst>
              <a:ext uri="{FF2B5EF4-FFF2-40B4-BE49-F238E27FC236}">
                <a16:creationId xmlns:a16="http://schemas.microsoft.com/office/drawing/2014/main" id="{E832851E-C8B0-47F0-A5F5-F3DC4B079876}"/>
              </a:ext>
            </a:extLst>
          </p:cNvPr>
          <p:cNvPicPr>
            <a:picLocks noChangeAspect="1"/>
          </p:cNvPicPr>
          <p:nvPr/>
        </p:nvPicPr>
        <p:blipFill rotWithShape="1">
          <a:blip r:embed="rId4">
            <a:extLst>
              <a:ext uri="{28A0092B-C50C-407E-A947-70E740481C1C}">
                <a14:useLocalDpi xmlns:a14="http://schemas.microsoft.com/office/drawing/2010/main" val="0"/>
              </a:ext>
            </a:extLst>
          </a:blip>
          <a:srcRect l="12509" t="8888" r="16008"/>
          <a:stretch/>
        </p:blipFill>
        <p:spPr>
          <a:xfrm>
            <a:off x="4431831" y="4117249"/>
            <a:ext cx="2181059" cy="20850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3516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a:extLst>
              <a:ext uri="{FF2B5EF4-FFF2-40B4-BE49-F238E27FC236}">
                <a16:creationId xmlns:a16="http://schemas.microsoft.com/office/drawing/2014/main" id="{777ACD4A-1FFF-4BCE-AB77-EC3DDECA0FB0}"/>
              </a:ext>
            </a:extLst>
          </p:cNvPr>
          <p:cNvSpPr>
            <a:spLocks noGrp="1"/>
          </p:cNvSpPr>
          <p:nvPr>
            <p:ph idx="1"/>
          </p:nvPr>
        </p:nvSpPr>
        <p:spPr>
          <a:xfrm>
            <a:off x="677334" y="441435"/>
            <a:ext cx="10610776" cy="5599928"/>
          </a:xfrm>
        </p:spPr>
        <p:txBody>
          <a:bodyPr>
            <a:normAutofit/>
          </a:bodyPr>
          <a:lstStyle/>
          <a:p>
            <a:r>
              <a:rPr lang="ru-RU" b="1" u="sng" dirty="0"/>
              <a:t>Поролоновый тычок</a:t>
            </a:r>
            <a:endParaRPr lang="ru-RU" b="1" dirty="0"/>
          </a:p>
          <a:p>
            <a:pPr marL="0" indent="0">
              <a:lnSpc>
                <a:spcPct val="110000"/>
              </a:lnSpc>
              <a:buNone/>
            </a:pPr>
            <a:r>
              <a:rPr lang="ru-RU" dirty="0">
                <a:latin typeface="Times New Roman" panose="02020603050405020304" pitchFamily="18" charset="0"/>
                <a:cs typeface="Times New Roman" panose="02020603050405020304" pitchFamily="18" charset="0"/>
              </a:rPr>
              <a:t>Средства выразительности: пятно, точка, короткая линия, цвет.</a:t>
            </a:r>
            <a:endParaRPr lang="ru-RU" b="1" dirty="0">
              <a:latin typeface="Times New Roman" panose="02020603050405020304" pitchFamily="18" charset="0"/>
              <a:cs typeface="Times New Roman" panose="02020603050405020304" pitchFamily="18" charset="0"/>
            </a:endParaRPr>
          </a:p>
          <a:p>
            <a:pPr marL="0" indent="0">
              <a:lnSpc>
                <a:spcPct val="110000"/>
              </a:lnSpc>
              <a:buNone/>
            </a:pPr>
            <a:r>
              <a:rPr lang="ru-RU" dirty="0">
                <a:latin typeface="Times New Roman" panose="02020603050405020304" pitchFamily="18" charset="0"/>
                <a:cs typeface="Times New Roman" panose="02020603050405020304" pitchFamily="18" charset="0"/>
              </a:rPr>
              <a:t>Материалы: бумага, гуашь или акварель, кусочек поролона.</a:t>
            </a:r>
            <a:endParaRPr lang="ru-RU" b="1" dirty="0">
              <a:latin typeface="Times New Roman" panose="02020603050405020304" pitchFamily="18" charset="0"/>
              <a:cs typeface="Times New Roman" panose="02020603050405020304" pitchFamily="18" charset="0"/>
            </a:endParaRPr>
          </a:p>
          <a:p>
            <a:pPr marL="0" indent="0">
              <a:lnSpc>
                <a:spcPct val="110000"/>
              </a:lnSpc>
              <a:buNone/>
            </a:pPr>
            <a:r>
              <a:rPr lang="ru-RU" i="1" dirty="0">
                <a:latin typeface="Times New Roman" panose="02020603050405020304" pitchFamily="18" charset="0"/>
                <a:cs typeface="Times New Roman" panose="02020603050405020304" pitchFamily="18" charset="0"/>
              </a:rPr>
              <a:t>Способ получения изображения:</a:t>
            </a:r>
            <a:r>
              <a:rPr lang="ru-RU" b="1" i="1"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ребенок обмакивает палочку с поролоном в краску и наносит изображение на бумагу, можно обмакнуть поролон сразу в две и более краски, получится более сложное цветовое сочетание.</a:t>
            </a:r>
          </a:p>
          <a:p>
            <a:r>
              <a:rPr lang="ru-RU" b="1" u="sng" dirty="0" err="1">
                <a:latin typeface="Times New Roman" panose="02020603050405020304" pitchFamily="18" charset="0"/>
                <a:cs typeface="Times New Roman" panose="02020603050405020304" pitchFamily="18" charset="0"/>
              </a:rPr>
              <a:t>Набрызг</a:t>
            </a:r>
            <a:endParaRPr lang="ru-RU" b="1" dirty="0">
              <a:latin typeface="Times New Roman" panose="02020603050405020304" pitchFamily="18" charset="0"/>
              <a:cs typeface="Times New Roman" panose="02020603050405020304" pitchFamily="18" charset="0"/>
            </a:endParaRPr>
          </a:p>
          <a:p>
            <a:pPr marL="0" indent="0">
              <a:buNone/>
            </a:pPr>
            <a:r>
              <a:rPr lang="ru-RU" i="1" dirty="0">
                <a:latin typeface="Times New Roman" panose="02020603050405020304" pitchFamily="18" charset="0"/>
                <a:cs typeface="Times New Roman" panose="02020603050405020304" pitchFamily="18" charset="0"/>
              </a:rPr>
              <a:t>Способ получения изображения: </a:t>
            </a:r>
            <a:r>
              <a:rPr lang="ru-RU" dirty="0">
                <a:latin typeface="Times New Roman" panose="02020603050405020304" pitchFamily="18" charset="0"/>
                <a:cs typeface="Times New Roman" panose="02020603050405020304" pitchFamily="18" charset="0"/>
              </a:rPr>
              <a:t>набираем краску на кисть и ударяем кистью о карандаш или картон, который держится над листом бумаги</a:t>
            </a:r>
            <a:endParaRPr lang="ru-RU" b="1" dirty="0">
              <a:latin typeface="Times New Roman" panose="02020603050405020304" pitchFamily="18" charset="0"/>
              <a:cs typeface="Times New Roman" panose="02020603050405020304" pitchFamily="18" charset="0"/>
            </a:endParaRPr>
          </a:p>
          <a:p>
            <a:endParaRPr lang="ru-RU" dirty="0"/>
          </a:p>
        </p:txBody>
      </p:sp>
      <p:pic>
        <p:nvPicPr>
          <p:cNvPr id="10" name="Объект 4">
            <a:extLst>
              <a:ext uri="{FF2B5EF4-FFF2-40B4-BE49-F238E27FC236}">
                <a16:creationId xmlns:a16="http://schemas.microsoft.com/office/drawing/2014/main" id="{2F6C754D-C2CD-48E4-ACF1-30EE253A9A3E}"/>
              </a:ext>
            </a:extLst>
          </p:cNvPr>
          <p:cNvPicPr>
            <a:picLocks noChangeAspect="1"/>
          </p:cNvPicPr>
          <p:nvPr/>
        </p:nvPicPr>
        <p:blipFill rotWithShape="1">
          <a:blip r:embed="rId2"/>
          <a:srcRect l="10119" t="34762" r="34496"/>
          <a:stretch/>
        </p:blipFill>
        <p:spPr>
          <a:xfrm>
            <a:off x="1465462" y="4082591"/>
            <a:ext cx="1881376" cy="19587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Объект 4">
            <a:extLst>
              <a:ext uri="{FF2B5EF4-FFF2-40B4-BE49-F238E27FC236}">
                <a16:creationId xmlns:a16="http://schemas.microsoft.com/office/drawing/2014/main" id="{0CBDF0D2-CDC7-4A01-B0A5-1C81FF3ED62A}"/>
              </a:ext>
            </a:extLst>
          </p:cNvPr>
          <p:cNvPicPr>
            <a:picLocks noChangeAspect="1"/>
          </p:cNvPicPr>
          <p:nvPr/>
        </p:nvPicPr>
        <p:blipFill rotWithShape="1">
          <a:blip r:embed="rId3">
            <a:extLst>
              <a:ext uri="{28A0092B-C50C-407E-A947-70E740481C1C}">
                <a14:useLocalDpi xmlns:a14="http://schemas.microsoft.com/office/drawing/2010/main" val="0"/>
              </a:ext>
            </a:extLst>
          </a:blip>
          <a:srcRect l="1" t="17372" r="-1590" b="9832"/>
          <a:stretch/>
        </p:blipFill>
        <p:spPr>
          <a:xfrm>
            <a:off x="5692060" y="3913885"/>
            <a:ext cx="2669503" cy="14346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60759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9A14E36-DFA2-4AC7-A9BF-29EB0A5BA551}"/>
              </a:ext>
            </a:extLst>
          </p:cNvPr>
          <p:cNvSpPr>
            <a:spLocks noGrp="1"/>
          </p:cNvSpPr>
          <p:nvPr>
            <p:ph type="title"/>
          </p:nvPr>
        </p:nvSpPr>
        <p:spPr>
          <a:xfrm>
            <a:off x="353291" y="457200"/>
            <a:ext cx="11471563" cy="1070263"/>
          </a:xfrm>
        </p:spPr>
        <p:txBody>
          <a:bodyPr>
            <a:noAutofit/>
          </a:bodyPr>
          <a:lstStyle/>
          <a:p>
            <a:pPr algn="just"/>
            <a:r>
              <a:rPr lang="ru-RU" sz="1600" dirty="0">
                <a:solidFill>
                  <a:srgbClr val="7030A0"/>
                </a:solidFill>
                <a:latin typeface="Times New Roman" panose="02020603050405020304" pitchFamily="18" charset="0"/>
                <a:cs typeface="Times New Roman" panose="02020603050405020304" pitchFamily="18" charset="0"/>
              </a:rPr>
              <a:t>. </a:t>
            </a:r>
            <a:br>
              <a:rPr lang="ru-RU" sz="1600" dirty="0">
                <a:effectLst/>
                <a:latin typeface="Times New Roman" panose="02020603050405020304" pitchFamily="18" charset="0"/>
                <a:cs typeface="Times New Roman" panose="02020603050405020304" pitchFamily="18" charset="0"/>
              </a:rPr>
            </a:br>
            <a:endParaRPr lang="ru-RU" sz="1600" dirty="0">
              <a:latin typeface="Times New Roman" panose="02020603050405020304" pitchFamily="18" charset="0"/>
              <a:cs typeface="Times New Roman" panose="02020603050405020304" pitchFamily="18" charset="0"/>
            </a:endParaRPr>
          </a:p>
        </p:txBody>
      </p:sp>
      <p:sp>
        <p:nvSpPr>
          <p:cNvPr id="7" name="Объект 6">
            <a:extLst>
              <a:ext uri="{FF2B5EF4-FFF2-40B4-BE49-F238E27FC236}">
                <a16:creationId xmlns:a16="http://schemas.microsoft.com/office/drawing/2014/main" id="{DB2EFD5A-420E-43EF-A073-28B860488449}"/>
              </a:ext>
            </a:extLst>
          </p:cNvPr>
          <p:cNvSpPr>
            <a:spLocks noGrp="1"/>
          </p:cNvSpPr>
          <p:nvPr>
            <p:ph idx="1"/>
          </p:nvPr>
        </p:nvSpPr>
        <p:spPr>
          <a:xfrm>
            <a:off x="677334" y="299545"/>
            <a:ext cx="10878790" cy="5439103"/>
          </a:xfrm>
        </p:spPr>
        <p:txBody>
          <a:bodyPr>
            <a:normAutofit/>
          </a:bodyPr>
          <a:lstStyle/>
          <a:p>
            <a:r>
              <a:rPr lang="ru-RU" b="1" u="sng" dirty="0">
                <a:latin typeface="Times New Roman" panose="02020603050405020304" pitchFamily="18" charset="0"/>
                <a:cs typeface="Times New Roman" panose="02020603050405020304" pitchFamily="18" charset="0"/>
              </a:rPr>
              <a:t>Пуантилизм (рисование точками)</a:t>
            </a:r>
            <a:r>
              <a:rPr lang="ru-RU" dirty="0">
                <a:latin typeface="Times New Roman" panose="02020603050405020304" pitchFamily="18" charset="0"/>
                <a:cs typeface="Times New Roman" panose="02020603050405020304" pitchFamily="18" charset="0"/>
              </a:rPr>
              <a:t> Рисование ватными палочками развивает творческий потенциал ребенка, его фантазию, сосредоточенность, согласованность движений, внимание, координацию, усидчивость и, конечно же, мелкую моторику пальцев рук, что прямо связано с развитием ребенка. </a:t>
            </a:r>
          </a:p>
          <a:p>
            <a:r>
              <a:rPr lang="ru-RU" b="1" u="sng" dirty="0">
                <a:latin typeface="Times New Roman" panose="02020603050405020304" pitchFamily="18" charset="0"/>
                <a:cs typeface="Times New Roman" panose="02020603050405020304" pitchFamily="18" charset="0"/>
              </a:rPr>
              <a:t>Рисование по - мокрому листу</a:t>
            </a:r>
            <a:r>
              <a:rPr lang="ru-RU" u="sng" dirty="0">
                <a:latin typeface="Times New Roman" panose="02020603050405020304" pitchFamily="18" charset="0"/>
                <a:cs typeface="Times New Roman" panose="02020603050405020304" pitchFamily="18" charset="0"/>
              </a:rPr>
              <a:t>.</a:t>
            </a:r>
            <a:endParaRPr lang="ru-RU" b="1" dirty="0">
              <a:latin typeface="Times New Roman" panose="02020603050405020304" pitchFamily="18" charset="0"/>
              <a:cs typeface="Times New Roman" panose="02020603050405020304" pitchFamily="18" charset="0"/>
            </a:endParaRPr>
          </a:p>
          <a:p>
            <a:pPr marL="0" indent="0">
              <a:buNone/>
            </a:pPr>
            <a:r>
              <a:rPr lang="ru-RU" dirty="0">
                <a:latin typeface="Times New Roman" panose="02020603050405020304" pitchFamily="18" charset="0"/>
                <a:cs typeface="Times New Roman" panose="02020603050405020304" pitchFamily="18" charset="0"/>
              </a:rPr>
              <a:t>Данная техника способствует снятию напряжения, гармонизации эмоционального состояния, а также используется в работе с гиперактивными детьми.</a:t>
            </a:r>
          </a:p>
          <a:p>
            <a:r>
              <a:rPr lang="ru-RU" b="1" u="sng" dirty="0">
                <a:latin typeface="Times New Roman" panose="02020603050405020304" pitchFamily="18" charset="0"/>
                <a:cs typeface="Times New Roman" panose="02020603050405020304" pitchFamily="18" charset="0"/>
              </a:rPr>
              <a:t>Монотипия </a:t>
            </a:r>
            <a:endParaRPr lang="ru-RU" b="1" dirty="0">
              <a:latin typeface="Times New Roman" panose="02020603050405020304" pitchFamily="18" charset="0"/>
              <a:cs typeface="Times New Roman" panose="02020603050405020304" pitchFamily="18" charset="0"/>
            </a:endParaRPr>
          </a:p>
          <a:p>
            <a:pPr marL="0" indent="0">
              <a:buNone/>
            </a:pPr>
            <a:r>
              <a:rPr lang="ru-RU" i="1" dirty="0">
                <a:latin typeface="Times New Roman" panose="02020603050405020304" pitchFamily="18" charset="0"/>
                <a:cs typeface="Times New Roman" panose="02020603050405020304" pitchFamily="18" charset="0"/>
              </a:rPr>
              <a:t>Способ получения изображения:</a:t>
            </a:r>
            <a:endParaRPr lang="ru-RU" b="1" dirty="0">
              <a:latin typeface="Times New Roman" panose="02020603050405020304" pitchFamily="18" charset="0"/>
              <a:cs typeface="Times New Roman" panose="02020603050405020304" pitchFamily="18" charset="0"/>
            </a:endParaRPr>
          </a:p>
          <a:p>
            <a:pPr marL="0" indent="0">
              <a:buNone/>
            </a:pPr>
            <a:r>
              <a:rPr lang="ru-RU" dirty="0">
                <a:latin typeface="Times New Roman" panose="02020603050405020304" pitchFamily="18" charset="0"/>
                <a:cs typeface="Times New Roman" panose="02020603050405020304" pitchFamily="18" charset="0"/>
              </a:rPr>
              <a:t>Ребенку предлагается свернуть альбомный лист пополам и на одной половине нарисовать акварельные или гуашевые пятна. Затем сложить листок по линии сгиба и прогладить рукой так, чтобы пятна отпечатались на другой половине листа. Полученные симметричные пятна ребенку предлагается рассмотреть и подумать, на что они похожи. Далее можно взять кисть, карандаш или фломастер и дорисовать кляксу, чтобы получился предметный рисунок: бабочка, животное, осенний лес и пр.</a:t>
            </a:r>
            <a:endParaRPr lang="ru-RU" b="1" dirty="0">
              <a:latin typeface="Times New Roman" panose="02020603050405020304" pitchFamily="18" charset="0"/>
              <a:cs typeface="Times New Roman" panose="02020603050405020304" pitchFamily="18" charset="0"/>
            </a:endParaRPr>
          </a:p>
          <a:p>
            <a:pPr marL="0" indent="0">
              <a:buNone/>
            </a:pPr>
            <a:endParaRPr lang="ru-RU"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pPr marL="0" indent="0">
              <a:buNone/>
            </a:pPr>
            <a:endParaRPr lang="ru-RU" dirty="0"/>
          </a:p>
        </p:txBody>
      </p:sp>
    </p:spTree>
    <p:extLst>
      <p:ext uri="{BB962C8B-B14F-4D97-AF65-F5344CB8AC3E}">
        <p14:creationId xmlns:p14="http://schemas.microsoft.com/office/powerpoint/2010/main" val="3943384069"/>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Фон для детской презентации спасибо за внимание (182 фото) - фото -  картинки и рисунки: скачать бесплатно">
            <a:extLst>
              <a:ext uri="{FF2B5EF4-FFF2-40B4-BE49-F238E27FC236}">
                <a16:creationId xmlns:a16="http://schemas.microsoft.com/office/drawing/2014/main" id="{065E5BE7-0BB6-430E-948C-7DE07374A0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30" t="4184" r="1415" b="1369"/>
          <a:stretch/>
        </p:blipFill>
        <p:spPr bwMode="auto">
          <a:xfrm>
            <a:off x="1257300" y="506186"/>
            <a:ext cx="7413171" cy="51108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340546"/>
      </p:ext>
    </p:extLst>
  </p:cSld>
  <p:clrMapOvr>
    <a:masterClrMapping/>
  </p:clrMapOvr>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1102</TotalTime>
  <Words>765</Words>
  <Application>Microsoft Office PowerPoint</Application>
  <PresentationFormat>Широкоэкранный</PresentationFormat>
  <Paragraphs>39</Paragraphs>
  <Slides>8</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8</vt:i4>
      </vt:variant>
    </vt:vector>
  </HeadingPairs>
  <TitlesOfParts>
    <vt:vector size="13" baseType="lpstr">
      <vt:lpstr>Arial</vt:lpstr>
      <vt:lpstr>Times New Roman</vt:lpstr>
      <vt:lpstr>Trebuchet MS</vt:lpstr>
      <vt:lpstr>Wingdings 3</vt:lpstr>
      <vt:lpstr>Аспект</vt:lpstr>
      <vt:lpstr>«Здоровьесберегающие технологии в логопедии» Консультация для родителей «Развитие речи  у детей дошкольного возраста посредством нетрадиционной техники рисования»  </vt:lpstr>
      <vt:lpstr> «Истоки способностей и дарований детей находятся  на кончиках их пальцев» Василий Александрович Сухомлинский Одной из ведущих задач, которую решают дошкольные образовательные учреждения, является развитие речи детей. Речь как ведущее средство общения сопровождает все виды деятельности ребенка. От качества речи, умения пользоваться ею в игре, во время совместной деятельности педагога и ребенка, при планировании и обсуждении рисунка, в наблюдении на прогулке и т. д. зависит успешность деятельности ребенка.   </vt:lpstr>
      <vt:lpstr>Такие исследователи, как Л. А. Венгер, Л. С. Выготский, М. Ж. Пиаже и многие другие доказали, что сенсомоторное развитие составляет фундамент умственного развития.  Чем больше мастерства в детской руке, тем разнообразнее движения рук, тем совершеннее функции нервной системы т.е. развитие мелких движений пальчиков взаимосвязано с развитием речевых зон головного мозга. Это означает, что развитие руки находится в тесной взаимосвязи с развитием речи и мышления дошкольника. В процессе рисования дети учатся рассуждать, делать выводы, происходит обогащение их словарного запаса.  </vt:lpstr>
      <vt:lpstr>Методы и приемы: - Беседа – диалогическая форма. Проводится с целью обсуждения каких-либо фактов, явлений природы, общественной жизни с опорой на опыт детей.  - Игра - игровые приемы с целью привлечения внимания, повышения интереса к деятельности, развития двигательной активности пальцев рук. -Пальчиковые гимнастики. -Показ, пояснение - проводится с целью научить правильным приемам, способам действия с предметом, материалом. -Физкультминутки.  -Положительное подкрепление (поощрение)- метод коррекции, цель которого - формирование определенных творческих способностей ребенка. Дополнительных стимулы: • Игра, которая является основным видом деятельности детей. •Сюрпризный момент - любимый герой сказки или мультфильма приходит в гости и приглашает ребенка отправиться в путешествие. • Просьба о помощи, ведь дети никогда не откажутся помочь слабому, им важно почувствовать себя значимыми.  </vt:lpstr>
      <vt:lpstr>Презентация PowerPoint</vt:lpstr>
      <vt:lpstr>Презентация PowerPoint</vt:lpstr>
      <vt:lpstr>.  </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Михаил Аммосов</dc:creator>
  <cp:lastModifiedBy>Михаил Аммосов</cp:lastModifiedBy>
  <cp:revision>79</cp:revision>
  <dcterms:created xsi:type="dcterms:W3CDTF">2023-11-22T23:34:29Z</dcterms:created>
  <dcterms:modified xsi:type="dcterms:W3CDTF">2024-05-11T00:16:05Z</dcterms:modified>
</cp:coreProperties>
</file>